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5"/>
  </p:notesMasterIdLst>
  <p:sldIdLst>
    <p:sldId id="2146849067" r:id="rId6"/>
    <p:sldId id="263" r:id="rId7"/>
    <p:sldId id="2146848995" r:id="rId8"/>
    <p:sldId id="259" r:id="rId9"/>
    <p:sldId id="264" r:id="rId10"/>
    <p:sldId id="257" r:id="rId11"/>
    <p:sldId id="2146849064" r:id="rId12"/>
    <p:sldId id="2146849066" r:id="rId13"/>
    <p:sldId id="2146849068" r:id="rId14"/>
    <p:sldId id="2146849069" r:id="rId15"/>
    <p:sldId id="2146849070" r:id="rId16"/>
    <p:sldId id="2146849071" r:id="rId17"/>
    <p:sldId id="2146849072" r:id="rId18"/>
    <p:sldId id="2146849073" r:id="rId19"/>
    <p:sldId id="2146849074" r:id="rId20"/>
    <p:sldId id="2146848735" r:id="rId21"/>
    <p:sldId id="2147481072" r:id="rId22"/>
    <p:sldId id="2147481090" r:id="rId23"/>
    <p:sldId id="2146849025" r:id="rId24"/>
    <p:sldId id="2147481073" r:id="rId25"/>
    <p:sldId id="2147481091" r:id="rId26"/>
    <p:sldId id="2147481085" r:id="rId27"/>
    <p:sldId id="2147481086" r:id="rId28"/>
    <p:sldId id="2147481088" r:id="rId29"/>
    <p:sldId id="2147481092" r:id="rId30"/>
    <p:sldId id="2147472606" r:id="rId31"/>
    <p:sldId id="2147472608" r:id="rId32"/>
    <p:sldId id="2147481081" r:id="rId33"/>
    <p:sldId id="265"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0A14B4"/>
    <a:srgbClr val="14EB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86" d="100"/>
          <a:sy n="86" d="100"/>
        </p:scale>
        <p:origin x="46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F79CC3-FC7E-4158-9809-D79475108EE6}"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fr-FR"/>
        </a:p>
      </dgm:t>
    </dgm:pt>
    <dgm:pt modelId="{299993D2-0163-408B-BB2D-C31967961B3D}">
      <dgm:prSet phldrT="[Texte]"/>
      <dgm:spPr>
        <a:solidFill>
          <a:srgbClr val="33CCCC"/>
        </a:solidFill>
      </dgm:spPr>
      <dgm:t>
        <a:bodyPr/>
        <a:lstStyle/>
        <a:p>
          <a:r>
            <a:rPr lang="fr-FR" dirty="0"/>
            <a:t>Prévention</a:t>
          </a:r>
        </a:p>
      </dgm:t>
    </dgm:pt>
    <dgm:pt modelId="{DF4DD58A-994D-4DFB-88F2-8373223506D1}" type="parTrans" cxnId="{6DE201AC-DE2D-488D-8427-6F9191A89B51}">
      <dgm:prSet/>
      <dgm:spPr/>
      <dgm:t>
        <a:bodyPr/>
        <a:lstStyle/>
        <a:p>
          <a:endParaRPr lang="fr-FR"/>
        </a:p>
      </dgm:t>
    </dgm:pt>
    <dgm:pt modelId="{40E283AF-D377-4B04-8979-FB39441FA662}" type="sibTrans" cxnId="{6DE201AC-DE2D-488D-8427-6F9191A89B51}">
      <dgm:prSet/>
      <dgm:spPr/>
      <dgm:t>
        <a:bodyPr/>
        <a:lstStyle/>
        <a:p>
          <a:endParaRPr lang="fr-FR"/>
        </a:p>
      </dgm:t>
    </dgm:pt>
    <dgm:pt modelId="{A9F66434-BB2D-4F38-A027-6663DF401DF7}">
      <dgm:prSet phldrT="[Texte]"/>
      <dgm:spPr/>
      <dgm:t>
        <a:bodyPr/>
        <a:lstStyle/>
        <a:p>
          <a:r>
            <a:rPr lang="fr-FR" b="1" dirty="0">
              <a:solidFill>
                <a:srgbClr val="33CCCC"/>
              </a:solidFill>
              <a:latin typeface="Dosis" pitchFamily="2" charset="0"/>
            </a:rPr>
            <a:t>Métiers et activités particulièrement exposés à 3 facteurs de risques ergonomiques </a:t>
          </a:r>
        </a:p>
        <a:p>
          <a:r>
            <a:rPr lang="fr-FR" b="1" dirty="0">
              <a:solidFill>
                <a:srgbClr val="33CCCC"/>
              </a:solidFill>
              <a:latin typeface="Dosis" pitchFamily="2" charset="0"/>
            </a:rPr>
            <a:t>Création du FIPU</a:t>
          </a:r>
        </a:p>
      </dgm:t>
    </dgm:pt>
    <dgm:pt modelId="{CE459CD1-A871-4F23-AE55-74B9B7DA3509}" type="parTrans" cxnId="{1B3187AA-C4BE-4245-A3FF-E3BC3CD541BD}">
      <dgm:prSet/>
      <dgm:spPr/>
      <dgm:t>
        <a:bodyPr/>
        <a:lstStyle/>
        <a:p>
          <a:endParaRPr lang="fr-FR"/>
        </a:p>
      </dgm:t>
    </dgm:pt>
    <dgm:pt modelId="{8AF41369-FC38-46DB-890A-A7DEE23FB491}" type="sibTrans" cxnId="{1B3187AA-C4BE-4245-A3FF-E3BC3CD541BD}">
      <dgm:prSet/>
      <dgm:spPr/>
      <dgm:t>
        <a:bodyPr/>
        <a:lstStyle/>
        <a:p>
          <a:endParaRPr lang="fr-FR"/>
        </a:p>
      </dgm:t>
    </dgm:pt>
    <dgm:pt modelId="{912C9F89-9721-4B43-B5E0-6158C99F418E}">
      <dgm:prSet phldrT="[Texte]"/>
      <dgm:spPr>
        <a:solidFill>
          <a:srgbClr val="FFC000"/>
        </a:solidFill>
      </dgm:spPr>
      <dgm:t>
        <a:bodyPr/>
        <a:lstStyle/>
        <a:p>
          <a:r>
            <a:rPr lang="fr-FR" dirty="0"/>
            <a:t>Réparation</a:t>
          </a:r>
        </a:p>
      </dgm:t>
    </dgm:pt>
    <dgm:pt modelId="{94F0ED19-E2A8-4D6E-ADFF-C6896BC5B626}" type="parTrans" cxnId="{ACF33E65-917F-44E9-9D28-F7884FBD8D46}">
      <dgm:prSet/>
      <dgm:spPr/>
      <dgm:t>
        <a:bodyPr/>
        <a:lstStyle/>
        <a:p>
          <a:endParaRPr lang="fr-FR"/>
        </a:p>
      </dgm:t>
    </dgm:pt>
    <dgm:pt modelId="{A1FBE759-E0C1-416B-A8C4-C6B4B82516F8}" type="sibTrans" cxnId="{ACF33E65-917F-44E9-9D28-F7884FBD8D46}">
      <dgm:prSet/>
      <dgm:spPr/>
      <dgm:t>
        <a:bodyPr/>
        <a:lstStyle/>
        <a:p>
          <a:endParaRPr lang="fr-FR"/>
        </a:p>
      </dgm:t>
    </dgm:pt>
    <dgm:pt modelId="{785AC3AA-CD90-4F94-AD3D-4FC4AA9F7FEB}">
      <dgm:prSet phldrT="[Texte]" custT="1"/>
      <dgm:spPr>
        <a:solidFill>
          <a:schemeClr val="bg2">
            <a:alpha val="90000"/>
          </a:schemeClr>
        </a:solidFill>
        <a:ln>
          <a:solidFill>
            <a:schemeClr val="bg2">
              <a:alpha val="90000"/>
            </a:schemeClr>
          </a:solidFill>
        </a:ln>
      </dgm:spPr>
      <dgm:t>
        <a:bodyPr/>
        <a:lstStyle/>
        <a:p>
          <a:r>
            <a:rPr lang="fr-FR" sz="1900" b="1" dirty="0">
              <a:solidFill>
                <a:schemeClr val="accent2"/>
              </a:solidFill>
              <a:latin typeface="Dosis" pitchFamily="2" charset="0"/>
            </a:rPr>
            <a:t>Suivi médical individuel spécifique </a:t>
          </a:r>
        </a:p>
        <a:p>
          <a:r>
            <a:rPr lang="fr-FR" sz="1900" b="1" dirty="0">
              <a:solidFill>
                <a:schemeClr val="accent2"/>
              </a:solidFill>
              <a:latin typeface="Dosis" pitchFamily="2" charset="0"/>
            </a:rPr>
            <a:t>Orientation pour un départ pour inaptitude</a:t>
          </a:r>
        </a:p>
      </dgm:t>
    </dgm:pt>
    <dgm:pt modelId="{61CD820B-54E9-4DC8-B009-E058B74CE5F4}" type="parTrans" cxnId="{AC633AFF-C122-45D8-A2F8-3A450CEC8080}">
      <dgm:prSet/>
      <dgm:spPr/>
      <dgm:t>
        <a:bodyPr/>
        <a:lstStyle/>
        <a:p>
          <a:endParaRPr lang="fr-FR"/>
        </a:p>
      </dgm:t>
    </dgm:pt>
    <dgm:pt modelId="{7EC9E799-012E-4009-B52E-606EC2FC95D7}" type="sibTrans" cxnId="{AC633AFF-C122-45D8-A2F8-3A450CEC8080}">
      <dgm:prSet/>
      <dgm:spPr/>
      <dgm:t>
        <a:bodyPr/>
        <a:lstStyle/>
        <a:p>
          <a:endParaRPr lang="fr-FR"/>
        </a:p>
      </dgm:t>
    </dgm:pt>
    <dgm:pt modelId="{1099CCB4-D5AA-4DAE-8BA9-F0906710D1A3}" type="pres">
      <dgm:prSet presAssocID="{43F79CC3-FC7E-4158-9809-D79475108EE6}" presName="list" presStyleCnt="0">
        <dgm:presLayoutVars>
          <dgm:dir/>
          <dgm:animLvl val="lvl"/>
        </dgm:presLayoutVars>
      </dgm:prSet>
      <dgm:spPr/>
    </dgm:pt>
    <dgm:pt modelId="{18D3BD48-B223-45F0-B062-4F7701C419EA}" type="pres">
      <dgm:prSet presAssocID="{299993D2-0163-408B-BB2D-C31967961B3D}" presName="posSpace" presStyleCnt="0"/>
      <dgm:spPr/>
    </dgm:pt>
    <dgm:pt modelId="{E6065A97-4976-48A4-872A-AEAF550E010B}" type="pres">
      <dgm:prSet presAssocID="{299993D2-0163-408B-BB2D-C31967961B3D}" presName="vertFlow" presStyleCnt="0"/>
      <dgm:spPr/>
    </dgm:pt>
    <dgm:pt modelId="{71E56E27-E9F0-45DA-ABB3-7ABB2F5CC792}" type="pres">
      <dgm:prSet presAssocID="{299993D2-0163-408B-BB2D-C31967961B3D}" presName="topSpace" presStyleCnt="0"/>
      <dgm:spPr/>
    </dgm:pt>
    <dgm:pt modelId="{2ACC75B7-FC86-4518-B793-5C6FAEEED9FA}" type="pres">
      <dgm:prSet presAssocID="{299993D2-0163-408B-BB2D-C31967961B3D}" presName="firstComp" presStyleCnt="0"/>
      <dgm:spPr/>
    </dgm:pt>
    <dgm:pt modelId="{86AD88AF-F5B0-422E-A49B-01B6EEE7CCC9}" type="pres">
      <dgm:prSet presAssocID="{299993D2-0163-408B-BB2D-C31967961B3D}" presName="firstChild" presStyleLbl="bgAccFollowNode1" presStyleIdx="0" presStyleCnt="2"/>
      <dgm:spPr/>
    </dgm:pt>
    <dgm:pt modelId="{44549095-2A20-4764-8C48-449FE523F263}" type="pres">
      <dgm:prSet presAssocID="{299993D2-0163-408B-BB2D-C31967961B3D}" presName="firstChildTx" presStyleLbl="bgAccFollowNode1" presStyleIdx="0" presStyleCnt="2">
        <dgm:presLayoutVars>
          <dgm:bulletEnabled val="1"/>
        </dgm:presLayoutVars>
      </dgm:prSet>
      <dgm:spPr/>
    </dgm:pt>
    <dgm:pt modelId="{C45D852D-5C25-40DE-ACBF-54057D80D790}" type="pres">
      <dgm:prSet presAssocID="{299993D2-0163-408B-BB2D-C31967961B3D}" presName="negSpace" presStyleCnt="0"/>
      <dgm:spPr/>
    </dgm:pt>
    <dgm:pt modelId="{3F092546-A239-4EDE-98EA-E1069FE70553}" type="pres">
      <dgm:prSet presAssocID="{299993D2-0163-408B-BB2D-C31967961B3D}" presName="circle" presStyleLbl="node1" presStyleIdx="0" presStyleCnt="2"/>
      <dgm:spPr/>
    </dgm:pt>
    <dgm:pt modelId="{FBCEFAF6-E520-4268-84B5-96A0B0F2AE4D}" type="pres">
      <dgm:prSet presAssocID="{40E283AF-D377-4B04-8979-FB39441FA662}" presName="transSpace" presStyleCnt="0"/>
      <dgm:spPr/>
    </dgm:pt>
    <dgm:pt modelId="{BE019583-6E72-439A-8DB6-E8367C934523}" type="pres">
      <dgm:prSet presAssocID="{912C9F89-9721-4B43-B5E0-6158C99F418E}" presName="posSpace" presStyleCnt="0"/>
      <dgm:spPr/>
    </dgm:pt>
    <dgm:pt modelId="{31242A5C-25C7-4D52-9005-CD410858775F}" type="pres">
      <dgm:prSet presAssocID="{912C9F89-9721-4B43-B5E0-6158C99F418E}" presName="vertFlow" presStyleCnt="0"/>
      <dgm:spPr/>
    </dgm:pt>
    <dgm:pt modelId="{BDBF40EC-71D3-4303-BEB5-A3F11AFD468A}" type="pres">
      <dgm:prSet presAssocID="{912C9F89-9721-4B43-B5E0-6158C99F418E}" presName="topSpace" presStyleCnt="0"/>
      <dgm:spPr/>
    </dgm:pt>
    <dgm:pt modelId="{D00FBDAD-5ED3-4D97-9184-019FC8809889}" type="pres">
      <dgm:prSet presAssocID="{912C9F89-9721-4B43-B5E0-6158C99F418E}" presName="firstComp" presStyleCnt="0"/>
      <dgm:spPr/>
    </dgm:pt>
    <dgm:pt modelId="{45C61C0F-0D06-4CB7-BCE6-0301DCC143C8}" type="pres">
      <dgm:prSet presAssocID="{912C9F89-9721-4B43-B5E0-6158C99F418E}" presName="firstChild" presStyleLbl="bgAccFollowNode1" presStyleIdx="1" presStyleCnt="2"/>
      <dgm:spPr/>
    </dgm:pt>
    <dgm:pt modelId="{5807A471-5296-4BA7-BD86-AE0FDCE9EA4C}" type="pres">
      <dgm:prSet presAssocID="{912C9F89-9721-4B43-B5E0-6158C99F418E}" presName="firstChildTx" presStyleLbl="bgAccFollowNode1" presStyleIdx="1" presStyleCnt="2">
        <dgm:presLayoutVars>
          <dgm:bulletEnabled val="1"/>
        </dgm:presLayoutVars>
      </dgm:prSet>
      <dgm:spPr/>
    </dgm:pt>
    <dgm:pt modelId="{905407A4-E14B-46D8-8372-74E23127C0CF}" type="pres">
      <dgm:prSet presAssocID="{912C9F89-9721-4B43-B5E0-6158C99F418E}" presName="negSpace" presStyleCnt="0"/>
      <dgm:spPr/>
    </dgm:pt>
    <dgm:pt modelId="{828FBBFC-5BA0-4CB2-8695-39BD553D40E8}" type="pres">
      <dgm:prSet presAssocID="{912C9F89-9721-4B43-B5E0-6158C99F418E}" presName="circle" presStyleLbl="node1" presStyleIdx="1" presStyleCnt="2"/>
      <dgm:spPr/>
    </dgm:pt>
  </dgm:ptLst>
  <dgm:cxnLst>
    <dgm:cxn modelId="{EBB30714-C04D-446A-91EC-5F6A7B0D035D}" type="presOf" srcId="{785AC3AA-CD90-4F94-AD3D-4FC4AA9F7FEB}" destId="{5807A471-5296-4BA7-BD86-AE0FDCE9EA4C}" srcOrd="1" destOrd="0" presId="urn:microsoft.com/office/officeart/2005/8/layout/hList9"/>
    <dgm:cxn modelId="{99EC1725-96DE-42C4-8AF5-8289418CCE8C}" type="presOf" srcId="{A9F66434-BB2D-4F38-A027-6663DF401DF7}" destId="{86AD88AF-F5B0-422E-A49B-01B6EEE7CCC9}" srcOrd="0" destOrd="0" presId="urn:microsoft.com/office/officeart/2005/8/layout/hList9"/>
    <dgm:cxn modelId="{ACF33E65-917F-44E9-9D28-F7884FBD8D46}" srcId="{43F79CC3-FC7E-4158-9809-D79475108EE6}" destId="{912C9F89-9721-4B43-B5E0-6158C99F418E}" srcOrd="1" destOrd="0" parTransId="{94F0ED19-E2A8-4D6E-ADFF-C6896BC5B626}" sibTransId="{A1FBE759-E0C1-416B-A8C4-C6B4B82516F8}"/>
    <dgm:cxn modelId="{535F0E69-CC4C-43B8-BE32-5B88B0A98147}" type="presOf" srcId="{785AC3AA-CD90-4F94-AD3D-4FC4AA9F7FEB}" destId="{45C61C0F-0D06-4CB7-BCE6-0301DCC143C8}" srcOrd="0" destOrd="0" presId="urn:microsoft.com/office/officeart/2005/8/layout/hList9"/>
    <dgm:cxn modelId="{F1819A49-6611-4692-B0E3-0883FC58D0E4}" type="presOf" srcId="{299993D2-0163-408B-BB2D-C31967961B3D}" destId="{3F092546-A239-4EDE-98EA-E1069FE70553}" srcOrd="0" destOrd="0" presId="urn:microsoft.com/office/officeart/2005/8/layout/hList9"/>
    <dgm:cxn modelId="{8B8F3A99-D2A7-4BA9-9480-60F84D7E3ECC}" type="presOf" srcId="{912C9F89-9721-4B43-B5E0-6158C99F418E}" destId="{828FBBFC-5BA0-4CB2-8695-39BD553D40E8}" srcOrd="0" destOrd="0" presId="urn:microsoft.com/office/officeart/2005/8/layout/hList9"/>
    <dgm:cxn modelId="{1B3187AA-C4BE-4245-A3FF-E3BC3CD541BD}" srcId="{299993D2-0163-408B-BB2D-C31967961B3D}" destId="{A9F66434-BB2D-4F38-A027-6663DF401DF7}" srcOrd="0" destOrd="0" parTransId="{CE459CD1-A871-4F23-AE55-74B9B7DA3509}" sibTransId="{8AF41369-FC38-46DB-890A-A7DEE23FB491}"/>
    <dgm:cxn modelId="{6DE201AC-DE2D-488D-8427-6F9191A89B51}" srcId="{43F79CC3-FC7E-4158-9809-D79475108EE6}" destId="{299993D2-0163-408B-BB2D-C31967961B3D}" srcOrd="0" destOrd="0" parTransId="{DF4DD58A-994D-4DFB-88F2-8373223506D1}" sibTransId="{40E283AF-D377-4B04-8979-FB39441FA662}"/>
    <dgm:cxn modelId="{83B963C0-E262-4662-9545-813F83277D53}" type="presOf" srcId="{A9F66434-BB2D-4F38-A027-6663DF401DF7}" destId="{44549095-2A20-4764-8C48-449FE523F263}" srcOrd="1" destOrd="0" presId="urn:microsoft.com/office/officeart/2005/8/layout/hList9"/>
    <dgm:cxn modelId="{8902E8E9-338D-46AD-A578-4E9F15E4E2D8}" type="presOf" srcId="{43F79CC3-FC7E-4158-9809-D79475108EE6}" destId="{1099CCB4-D5AA-4DAE-8BA9-F0906710D1A3}" srcOrd="0" destOrd="0" presId="urn:microsoft.com/office/officeart/2005/8/layout/hList9"/>
    <dgm:cxn modelId="{AC633AFF-C122-45D8-A2F8-3A450CEC8080}" srcId="{912C9F89-9721-4B43-B5E0-6158C99F418E}" destId="{785AC3AA-CD90-4F94-AD3D-4FC4AA9F7FEB}" srcOrd="0" destOrd="0" parTransId="{61CD820B-54E9-4DC8-B009-E058B74CE5F4}" sibTransId="{7EC9E799-012E-4009-B52E-606EC2FC95D7}"/>
    <dgm:cxn modelId="{02B79606-6D6E-4794-B3C7-775C98B1BE24}" type="presParOf" srcId="{1099CCB4-D5AA-4DAE-8BA9-F0906710D1A3}" destId="{18D3BD48-B223-45F0-B062-4F7701C419EA}" srcOrd="0" destOrd="0" presId="urn:microsoft.com/office/officeart/2005/8/layout/hList9"/>
    <dgm:cxn modelId="{5E728BEE-97A4-4587-B2BE-4096E03A6B12}" type="presParOf" srcId="{1099CCB4-D5AA-4DAE-8BA9-F0906710D1A3}" destId="{E6065A97-4976-48A4-872A-AEAF550E010B}" srcOrd="1" destOrd="0" presId="urn:microsoft.com/office/officeart/2005/8/layout/hList9"/>
    <dgm:cxn modelId="{3A0395EE-3A14-4CF5-BA02-A579EF8F182A}" type="presParOf" srcId="{E6065A97-4976-48A4-872A-AEAF550E010B}" destId="{71E56E27-E9F0-45DA-ABB3-7ABB2F5CC792}" srcOrd="0" destOrd="0" presId="urn:microsoft.com/office/officeart/2005/8/layout/hList9"/>
    <dgm:cxn modelId="{DFFC93E6-1A17-4EEC-9D32-6746BCE3CC2F}" type="presParOf" srcId="{E6065A97-4976-48A4-872A-AEAF550E010B}" destId="{2ACC75B7-FC86-4518-B793-5C6FAEEED9FA}" srcOrd="1" destOrd="0" presId="urn:microsoft.com/office/officeart/2005/8/layout/hList9"/>
    <dgm:cxn modelId="{B9A66917-9FC0-4934-B816-C5CDC72BB79D}" type="presParOf" srcId="{2ACC75B7-FC86-4518-B793-5C6FAEEED9FA}" destId="{86AD88AF-F5B0-422E-A49B-01B6EEE7CCC9}" srcOrd="0" destOrd="0" presId="urn:microsoft.com/office/officeart/2005/8/layout/hList9"/>
    <dgm:cxn modelId="{21B91F80-6A57-41CA-B451-DB1FB060BECF}" type="presParOf" srcId="{2ACC75B7-FC86-4518-B793-5C6FAEEED9FA}" destId="{44549095-2A20-4764-8C48-449FE523F263}" srcOrd="1" destOrd="0" presId="urn:microsoft.com/office/officeart/2005/8/layout/hList9"/>
    <dgm:cxn modelId="{381FECBB-9DCD-4E9B-9507-6F135F60BBCE}" type="presParOf" srcId="{1099CCB4-D5AA-4DAE-8BA9-F0906710D1A3}" destId="{C45D852D-5C25-40DE-ACBF-54057D80D790}" srcOrd="2" destOrd="0" presId="urn:microsoft.com/office/officeart/2005/8/layout/hList9"/>
    <dgm:cxn modelId="{D2CEF184-D3EB-4621-8183-C1C3422EBB18}" type="presParOf" srcId="{1099CCB4-D5AA-4DAE-8BA9-F0906710D1A3}" destId="{3F092546-A239-4EDE-98EA-E1069FE70553}" srcOrd="3" destOrd="0" presId="urn:microsoft.com/office/officeart/2005/8/layout/hList9"/>
    <dgm:cxn modelId="{03C358CF-56CA-4080-A585-983AB19D7CBC}" type="presParOf" srcId="{1099CCB4-D5AA-4DAE-8BA9-F0906710D1A3}" destId="{FBCEFAF6-E520-4268-84B5-96A0B0F2AE4D}" srcOrd="4" destOrd="0" presId="urn:microsoft.com/office/officeart/2005/8/layout/hList9"/>
    <dgm:cxn modelId="{327E222B-2D54-494A-AB29-32026209E85D}" type="presParOf" srcId="{1099CCB4-D5AA-4DAE-8BA9-F0906710D1A3}" destId="{BE019583-6E72-439A-8DB6-E8367C934523}" srcOrd="5" destOrd="0" presId="urn:microsoft.com/office/officeart/2005/8/layout/hList9"/>
    <dgm:cxn modelId="{2A43354E-24D2-4B3D-B93A-F249D4D3FB53}" type="presParOf" srcId="{1099CCB4-D5AA-4DAE-8BA9-F0906710D1A3}" destId="{31242A5C-25C7-4D52-9005-CD410858775F}" srcOrd="6" destOrd="0" presId="urn:microsoft.com/office/officeart/2005/8/layout/hList9"/>
    <dgm:cxn modelId="{F6BE1E04-96B2-4FE7-901C-0E470F0EBAF2}" type="presParOf" srcId="{31242A5C-25C7-4D52-9005-CD410858775F}" destId="{BDBF40EC-71D3-4303-BEB5-A3F11AFD468A}" srcOrd="0" destOrd="0" presId="urn:microsoft.com/office/officeart/2005/8/layout/hList9"/>
    <dgm:cxn modelId="{7771243E-75AD-4D91-BA08-854045E304E1}" type="presParOf" srcId="{31242A5C-25C7-4D52-9005-CD410858775F}" destId="{D00FBDAD-5ED3-4D97-9184-019FC8809889}" srcOrd="1" destOrd="0" presId="urn:microsoft.com/office/officeart/2005/8/layout/hList9"/>
    <dgm:cxn modelId="{4BD73986-D10E-4C6A-B311-75BE1CA2D694}" type="presParOf" srcId="{D00FBDAD-5ED3-4D97-9184-019FC8809889}" destId="{45C61C0F-0D06-4CB7-BCE6-0301DCC143C8}" srcOrd="0" destOrd="0" presId="urn:microsoft.com/office/officeart/2005/8/layout/hList9"/>
    <dgm:cxn modelId="{7359AB8B-90F1-4948-9293-98DBF6074AC1}" type="presParOf" srcId="{D00FBDAD-5ED3-4D97-9184-019FC8809889}" destId="{5807A471-5296-4BA7-BD86-AE0FDCE9EA4C}" srcOrd="1" destOrd="0" presId="urn:microsoft.com/office/officeart/2005/8/layout/hList9"/>
    <dgm:cxn modelId="{350F54B8-5647-4E54-A0DB-06FF23AE915F}" type="presParOf" srcId="{1099CCB4-D5AA-4DAE-8BA9-F0906710D1A3}" destId="{905407A4-E14B-46D8-8372-74E23127C0CF}" srcOrd="7" destOrd="0" presId="urn:microsoft.com/office/officeart/2005/8/layout/hList9"/>
    <dgm:cxn modelId="{75CE32A6-DDA3-4D64-B140-8EA1265142DC}" type="presParOf" srcId="{1099CCB4-D5AA-4DAE-8BA9-F0906710D1A3}" destId="{828FBBFC-5BA0-4CB2-8695-39BD553D40E8}"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CDD34B-02DE-43BC-846E-AA34B00DCF40}"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fr-FR"/>
        </a:p>
      </dgm:t>
    </dgm:pt>
    <dgm:pt modelId="{FF07018A-2252-4915-9AF2-749C8A53A0EF}">
      <dgm:prSet phldrT="[Texte]" custT="1"/>
      <dgm:spPr>
        <a:solidFill>
          <a:schemeClr val="accent2"/>
        </a:solidFill>
      </dgm:spPr>
      <dgm:t>
        <a:bodyPr/>
        <a:lstStyle/>
        <a:p>
          <a:r>
            <a:rPr lang="fr-FR" sz="2000" b="1">
              <a:latin typeface="Dosis" pitchFamily="2" charset="0"/>
            </a:rPr>
            <a:t>Pour financer quoi ? </a:t>
          </a:r>
        </a:p>
      </dgm:t>
    </dgm:pt>
    <dgm:pt modelId="{F22E7D43-394F-4D3F-AA19-28D45D216EA6}" type="parTrans" cxnId="{87EACC8C-2C3C-4B7D-AFD2-A60E50C4605D}">
      <dgm:prSet/>
      <dgm:spPr/>
      <dgm:t>
        <a:bodyPr/>
        <a:lstStyle/>
        <a:p>
          <a:endParaRPr lang="fr-FR" sz="2000"/>
        </a:p>
      </dgm:t>
    </dgm:pt>
    <dgm:pt modelId="{9A4D0186-59C2-4E1A-9775-C4C46ECB9DB1}" type="sibTrans" cxnId="{87EACC8C-2C3C-4B7D-AFD2-A60E50C4605D}">
      <dgm:prSet/>
      <dgm:spPr/>
      <dgm:t>
        <a:bodyPr/>
        <a:lstStyle/>
        <a:p>
          <a:endParaRPr lang="fr-FR" sz="2000"/>
        </a:p>
      </dgm:t>
    </dgm:pt>
    <dgm:pt modelId="{AC5A5CE5-B98C-4936-BCAC-09C890521C17}">
      <dgm:prSet phldrT="[Texte]" custT="1"/>
      <dgm:spPr>
        <a:solidFill>
          <a:srgbClr val="33CCCC"/>
        </a:solidFill>
      </dgm:spPr>
      <dgm:t>
        <a:bodyPr/>
        <a:lstStyle/>
        <a:p>
          <a:pPr>
            <a:buClr>
              <a:srgbClr val="FE7C22"/>
            </a:buClr>
            <a:buSzPct val="150000"/>
            <a:buFont typeface="Monotype Sans WT SC" panose="020B0502000000000001" pitchFamily="34" charset="-128"/>
            <a:buChar char="↳"/>
          </a:pPr>
          <a:r>
            <a:rPr lang="fr-FR" sz="2000" b="1" dirty="0">
              <a:latin typeface="Dosis" pitchFamily="2" charset="0"/>
            </a:rPr>
            <a:t>Pour qui ? </a:t>
          </a:r>
          <a:endParaRPr lang="fr-FR" sz="2000" b="1" dirty="0">
            <a:latin typeface="Dosis" pitchFamily="2" charset="0"/>
            <a:ea typeface="+mn-ea"/>
            <a:cs typeface="+mn-cs"/>
          </a:endParaRPr>
        </a:p>
      </dgm:t>
    </dgm:pt>
    <dgm:pt modelId="{68EEEC20-6F4E-4E10-93EB-CD39DAA3E5F4}" type="parTrans" cxnId="{842F581B-DF9F-4E98-ACA1-A6494172D05C}">
      <dgm:prSet/>
      <dgm:spPr/>
      <dgm:t>
        <a:bodyPr/>
        <a:lstStyle/>
        <a:p>
          <a:endParaRPr lang="fr-FR" sz="2000"/>
        </a:p>
      </dgm:t>
    </dgm:pt>
    <dgm:pt modelId="{8B604BED-C99C-498F-BB8B-91165A28049F}" type="sibTrans" cxnId="{842F581B-DF9F-4E98-ACA1-A6494172D05C}">
      <dgm:prSet/>
      <dgm:spPr/>
      <dgm:t>
        <a:bodyPr/>
        <a:lstStyle/>
        <a:p>
          <a:endParaRPr lang="fr-FR" sz="2000"/>
        </a:p>
      </dgm:t>
    </dgm:pt>
    <dgm:pt modelId="{C7AE5DA2-1682-4CB5-87B7-BBA1FBA1B338}" type="pres">
      <dgm:prSet presAssocID="{80CDD34B-02DE-43BC-846E-AA34B00DCF40}" presName="linear" presStyleCnt="0">
        <dgm:presLayoutVars>
          <dgm:dir/>
          <dgm:animLvl val="lvl"/>
          <dgm:resizeHandles val="exact"/>
        </dgm:presLayoutVars>
      </dgm:prSet>
      <dgm:spPr/>
    </dgm:pt>
    <dgm:pt modelId="{AA970730-5DF4-43D8-A48E-8A55370A105E}" type="pres">
      <dgm:prSet presAssocID="{FF07018A-2252-4915-9AF2-749C8A53A0EF}" presName="parentLin" presStyleCnt="0"/>
      <dgm:spPr/>
    </dgm:pt>
    <dgm:pt modelId="{9BE81CB4-EFCA-4815-9DB2-6C8BA4F2D786}" type="pres">
      <dgm:prSet presAssocID="{FF07018A-2252-4915-9AF2-749C8A53A0EF}" presName="parentLeftMargin" presStyleLbl="node1" presStyleIdx="0" presStyleCnt="2"/>
      <dgm:spPr/>
    </dgm:pt>
    <dgm:pt modelId="{2E379DE9-6255-4298-9B1A-D320EDB6B975}" type="pres">
      <dgm:prSet presAssocID="{FF07018A-2252-4915-9AF2-749C8A53A0EF}" presName="parentText" presStyleLbl="node1" presStyleIdx="0" presStyleCnt="2" custScaleX="111687" custScaleY="140329" custLinFactNeighborX="-8202">
        <dgm:presLayoutVars>
          <dgm:chMax val="0"/>
          <dgm:bulletEnabled val="1"/>
        </dgm:presLayoutVars>
      </dgm:prSet>
      <dgm:spPr/>
    </dgm:pt>
    <dgm:pt modelId="{1CAB0825-E1BC-4B54-890D-1849FCE200DD}" type="pres">
      <dgm:prSet presAssocID="{FF07018A-2252-4915-9AF2-749C8A53A0EF}" presName="negativeSpace" presStyleCnt="0"/>
      <dgm:spPr/>
    </dgm:pt>
    <dgm:pt modelId="{78DBDD67-9940-4EF9-935A-8A2E8B5CE7CB}" type="pres">
      <dgm:prSet presAssocID="{FF07018A-2252-4915-9AF2-749C8A53A0EF}" presName="childText" presStyleLbl="conFgAcc1" presStyleIdx="0" presStyleCnt="2" custLinFactNeighborY="-83898">
        <dgm:presLayoutVars>
          <dgm:bulletEnabled val="1"/>
        </dgm:presLayoutVars>
      </dgm:prSet>
      <dgm:spPr/>
    </dgm:pt>
    <dgm:pt modelId="{F66EF2D5-C416-4C8C-8D3D-F1CC8DC1C3A8}" type="pres">
      <dgm:prSet presAssocID="{9A4D0186-59C2-4E1A-9775-C4C46ECB9DB1}" presName="spaceBetweenRectangles" presStyleCnt="0"/>
      <dgm:spPr/>
    </dgm:pt>
    <dgm:pt modelId="{F639D56F-6F65-4445-9CD3-D51F755CCA33}" type="pres">
      <dgm:prSet presAssocID="{AC5A5CE5-B98C-4936-BCAC-09C890521C17}" presName="parentLin" presStyleCnt="0"/>
      <dgm:spPr/>
    </dgm:pt>
    <dgm:pt modelId="{630C4997-0085-42D2-A437-B27EFB549A8E}" type="pres">
      <dgm:prSet presAssocID="{AC5A5CE5-B98C-4936-BCAC-09C890521C17}" presName="parentLeftMargin" presStyleLbl="node1" presStyleIdx="0" presStyleCnt="2"/>
      <dgm:spPr/>
    </dgm:pt>
    <dgm:pt modelId="{19CAC76A-BB4B-420C-84A1-27593F9D5E94}" type="pres">
      <dgm:prSet presAssocID="{AC5A5CE5-B98C-4936-BCAC-09C890521C17}" presName="parentText" presStyleLbl="node1" presStyleIdx="1" presStyleCnt="2" custScaleX="111835" custScaleY="144868">
        <dgm:presLayoutVars>
          <dgm:chMax val="0"/>
          <dgm:bulletEnabled val="1"/>
        </dgm:presLayoutVars>
      </dgm:prSet>
      <dgm:spPr/>
    </dgm:pt>
    <dgm:pt modelId="{A8088963-15EB-4997-A5BC-091CAEE16306}" type="pres">
      <dgm:prSet presAssocID="{AC5A5CE5-B98C-4936-BCAC-09C890521C17}" presName="negativeSpace" presStyleCnt="0"/>
      <dgm:spPr/>
    </dgm:pt>
    <dgm:pt modelId="{40852712-1795-4D9B-8132-3C7B3899DF8C}" type="pres">
      <dgm:prSet presAssocID="{AC5A5CE5-B98C-4936-BCAC-09C890521C17}" presName="childText" presStyleLbl="conFgAcc1" presStyleIdx="1" presStyleCnt="2">
        <dgm:presLayoutVars>
          <dgm:bulletEnabled val="1"/>
        </dgm:presLayoutVars>
      </dgm:prSet>
      <dgm:spPr>
        <a:ln>
          <a:solidFill>
            <a:srgbClr val="33CCCC"/>
          </a:solidFill>
        </a:ln>
      </dgm:spPr>
    </dgm:pt>
  </dgm:ptLst>
  <dgm:cxnLst>
    <dgm:cxn modelId="{842F581B-DF9F-4E98-ACA1-A6494172D05C}" srcId="{80CDD34B-02DE-43BC-846E-AA34B00DCF40}" destId="{AC5A5CE5-B98C-4936-BCAC-09C890521C17}" srcOrd="1" destOrd="0" parTransId="{68EEEC20-6F4E-4E10-93EB-CD39DAA3E5F4}" sibTransId="{8B604BED-C99C-498F-BB8B-91165A28049F}"/>
    <dgm:cxn modelId="{FB919B1D-B2C4-410C-9411-A679082A93AD}" type="presOf" srcId="{FF07018A-2252-4915-9AF2-749C8A53A0EF}" destId="{2E379DE9-6255-4298-9B1A-D320EDB6B975}" srcOrd="1" destOrd="0" presId="urn:microsoft.com/office/officeart/2005/8/layout/list1"/>
    <dgm:cxn modelId="{F97E0155-0D2E-4DD1-B19C-C09E70FB0655}" type="presOf" srcId="{80CDD34B-02DE-43BC-846E-AA34B00DCF40}" destId="{C7AE5DA2-1682-4CB5-87B7-BBA1FBA1B338}" srcOrd="0" destOrd="0" presId="urn:microsoft.com/office/officeart/2005/8/layout/list1"/>
    <dgm:cxn modelId="{8F6F4976-D268-4D77-9955-8D281655C692}" type="presOf" srcId="{AC5A5CE5-B98C-4936-BCAC-09C890521C17}" destId="{630C4997-0085-42D2-A437-B27EFB549A8E}" srcOrd="0" destOrd="0" presId="urn:microsoft.com/office/officeart/2005/8/layout/list1"/>
    <dgm:cxn modelId="{8FC2FB7B-E967-41D3-AFC2-7978F9BF4833}" type="presOf" srcId="{AC5A5CE5-B98C-4936-BCAC-09C890521C17}" destId="{19CAC76A-BB4B-420C-84A1-27593F9D5E94}" srcOrd="1" destOrd="0" presId="urn:microsoft.com/office/officeart/2005/8/layout/list1"/>
    <dgm:cxn modelId="{87EACC8C-2C3C-4B7D-AFD2-A60E50C4605D}" srcId="{80CDD34B-02DE-43BC-846E-AA34B00DCF40}" destId="{FF07018A-2252-4915-9AF2-749C8A53A0EF}" srcOrd="0" destOrd="0" parTransId="{F22E7D43-394F-4D3F-AA19-28D45D216EA6}" sibTransId="{9A4D0186-59C2-4E1A-9775-C4C46ECB9DB1}"/>
    <dgm:cxn modelId="{8E1B5BCA-5580-419C-BF60-B356BE9DA9B5}" type="presOf" srcId="{FF07018A-2252-4915-9AF2-749C8A53A0EF}" destId="{9BE81CB4-EFCA-4815-9DB2-6C8BA4F2D786}" srcOrd="0" destOrd="0" presId="urn:microsoft.com/office/officeart/2005/8/layout/list1"/>
    <dgm:cxn modelId="{288F8D34-9B58-4260-BB8A-C5AA505483BC}" type="presParOf" srcId="{C7AE5DA2-1682-4CB5-87B7-BBA1FBA1B338}" destId="{AA970730-5DF4-43D8-A48E-8A55370A105E}" srcOrd="0" destOrd="0" presId="urn:microsoft.com/office/officeart/2005/8/layout/list1"/>
    <dgm:cxn modelId="{4CC69429-C52F-4C42-8D8C-FE7182F05CD9}" type="presParOf" srcId="{AA970730-5DF4-43D8-A48E-8A55370A105E}" destId="{9BE81CB4-EFCA-4815-9DB2-6C8BA4F2D786}" srcOrd="0" destOrd="0" presId="urn:microsoft.com/office/officeart/2005/8/layout/list1"/>
    <dgm:cxn modelId="{E4479996-CB88-4689-8B25-3CD5CD432CB3}" type="presParOf" srcId="{AA970730-5DF4-43D8-A48E-8A55370A105E}" destId="{2E379DE9-6255-4298-9B1A-D320EDB6B975}" srcOrd="1" destOrd="0" presId="urn:microsoft.com/office/officeart/2005/8/layout/list1"/>
    <dgm:cxn modelId="{79B4732C-7D13-49C2-A9C8-BE5D2BCB2FBA}" type="presParOf" srcId="{C7AE5DA2-1682-4CB5-87B7-BBA1FBA1B338}" destId="{1CAB0825-E1BC-4B54-890D-1849FCE200DD}" srcOrd="1" destOrd="0" presId="urn:microsoft.com/office/officeart/2005/8/layout/list1"/>
    <dgm:cxn modelId="{E18425EA-58CD-4CBA-A8AA-E2BDDE78BA36}" type="presParOf" srcId="{C7AE5DA2-1682-4CB5-87B7-BBA1FBA1B338}" destId="{78DBDD67-9940-4EF9-935A-8A2E8B5CE7CB}" srcOrd="2" destOrd="0" presId="urn:microsoft.com/office/officeart/2005/8/layout/list1"/>
    <dgm:cxn modelId="{3EA91434-4827-4D3B-96BE-0EE68DD7DD9C}" type="presParOf" srcId="{C7AE5DA2-1682-4CB5-87B7-BBA1FBA1B338}" destId="{F66EF2D5-C416-4C8C-8D3D-F1CC8DC1C3A8}" srcOrd="3" destOrd="0" presId="urn:microsoft.com/office/officeart/2005/8/layout/list1"/>
    <dgm:cxn modelId="{A6E8DAD2-0EFC-4601-AA5C-7CE3946FED27}" type="presParOf" srcId="{C7AE5DA2-1682-4CB5-87B7-BBA1FBA1B338}" destId="{F639D56F-6F65-4445-9CD3-D51F755CCA33}" srcOrd="4" destOrd="0" presId="urn:microsoft.com/office/officeart/2005/8/layout/list1"/>
    <dgm:cxn modelId="{07B765A2-3159-4254-B45E-4EF06075B2BC}" type="presParOf" srcId="{F639D56F-6F65-4445-9CD3-D51F755CCA33}" destId="{630C4997-0085-42D2-A437-B27EFB549A8E}" srcOrd="0" destOrd="0" presId="urn:microsoft.com/office/officeart/2005/8/layout/list1"/>
    <dgm:cxn modelId="{C95E9E3B-B4C0-4F91-9B8D-ECCB42917B54}" type="presParOf" srcId="{F639D56F-6F65-4445-9CD3-D51F755CCA33}" destId="{19CAC76A-BB4B-420C-84A1-27593F9D5E94}" srcOrd="1" destOrd="0" presId="urn:microsoft.com/office/officeart/2005/8/layout/list1"/>
    <dgm:cxn modelId="{8D4A097F-6817-4520-BFD3-DE5D7CCDFEE4}" type="presParOf" srcId="{C7AE5DA2-1682-4CB5-87B7-BBA1FBA1B338}" destId="{A8088963-15EB-4997-A5BC-091CAEE16306}" srcOrd="5" destOrd="0" presId="urn:microsoft.com/office/officeart/2005/8/layout/list1"/>
    <dgm:cxn modelId="{B5BE4B16-CF02-4CB5-8369-23F57E458625}" type="presParOf" srcId="{C7AE5DA2-1682-4CB5-87B7-BBA1FBA1B338}" destId="{40852712-1795-4D9B-8132-3C7B3899DF8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654B04-8B45-42B1-8709-61773BCA86E5}"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fr-FR"/>
        </a:p>
      </dgm:t>
    </dgm:pt>
    <dgm:pt modelId="{F74E712A-B7B5-4D4D-A0A9-541A53434C3C}">
      <dgm:prSet phldrT="[Texte]" custT="1"/>
      <dgm:spPr>
        <a:solidFill>
          <a:schemeClr val="accent2"/>
        </a:solidFill>
      </dgm:spPr>
      <dgm:t>
        <a:bodyPr/>
        <a:lstStyle/>
        <a:p>
          <a:r>
            <a:rPr lang="fr-FR" sz="3600" dirty="0"/>
            <a:t>Par la CATMP</a:t>
          </a:r>
        </a:p>
      </dgm:t>
    </dgm:pt>
    <dgm:pt modelId="{F46FA3DF-7C73-4B82-A14B-9A6CFAF80200}" type="parTrans" cxnId="{AA46A95C-B380-462B-897B-BBE1DB6C1A44}">
      <dgm:prSet/>
      <dgm:spPr/>
      <dgm:t>
        <a:bodyPr/>
        <a:lstStyle/>
        <a:p>
          <a:endParaRPr lang="fr-FR"/>
        </a:p>
      </dgm:t>
    </dgm:pt>
    <dgm:pt modelId="{2F2980D7-888C-4F43-A3FF-4CD5689E656F}" type="sibTrans" cxnId="{AA46A95C-B380-462B-897B-BBE1DB6C1A44}">
      <dgm:prSet/>
      <dgm:spPr/>
      <dgm:t>
        <a:bodyPr/>
        <a:lstStyle/>
        <a:p>
          <a:endParaRPr lang="fr-FR"/>
        </a:p>
      </dgm:t>
    </dgm:pt>
    <dgm:pt modelId="{7B717746-0077-4AA0-BB8E-F09FC93C68B3}">
      <dgm:prSet phldrT="[Texte]"/>
      <dgm:spPr>
        <a:solidFill>
          <a:schemeClr val="bg1">
            <a:alpha val="90000"/>
          </a:schemeClr>
        </a:solidFill>
        <a:ln>
          <a:solidFill>
            <a:schemeClr val="bg1">
              <a:alpha val="90000"/>
            </a:schemeClr>
          </a:solidFill>
        </a:ln>
      </dgm:spPr>
      <dgm:t>
        <a:bodyPr/>
        <a:lstStyle/>
        <a:p>
          <a:r>
            <a:rPr lang="fr-FR" dirty="0"/>
            <a:t>Instance paritaire interprofessionnelle</a:t>
          </a:r>
        </a:p>
      </dgm:t>
    </dgm:pt>
    <dgm:pt modelId="{EE8EB0FA-0B97-4514-ADD8-C78A4E832A10}" type="parTrans" cxnId="{DC646FCE-F249-4CDC-A117-0FE180EF11C7}">
      <dgm:prSet/>
      <dgm:spPr/>
      <dgm:t>
        <a:bodyPr/>
        <a:lstStyle/>
        <a:p>
          <a:endParaRPr lang="fr-FR"/>
        </a:p>
      </dgm:t>
    </dgm:pt>
    <dgm:pt modelId="{316CEAA3-4F7E-4F0B-8251-E1A473537E7C}" type="sibTrans" cxnId="{DC646FCE-F249-4CDC-A117-0FE180EF11C7}">
      <dgm:prSet/>
      <dgm:spPr/>
      <dgm:t>
        <a:bodyPr/>
        <a:lstStyle/>
        <a:p>
          <a:endParaRPr lang="fr-FR"/>
        </a:p>
      </dgm:t>
    </dgm:pt>
    <dgm:pt modelId="{AF5D930F-6C61-441A-A61B-163D0D58FE79}">
      <dgm:prSet phldrT="[Texte]"/>
      <dgm:spPr>
        <a:solidFill>
          <a:schemeClr val="bg1">
            <a:alpha val="90000"/>
          </a:schemeClr>
        </a:solidFill>
        <a:ln>
          <a:solidFill>
            <a:schemeClr val="bg1">
              <a:alpha val="90000"/>
            </a:schemeClr>
          </a:solidFill>
        </a:ln>
      </dgm:spPr>
      <dgm:t>
        <a:bodyPr/>
        <a:lstStyle/>
        <a:p>
          <a:r>
            <a:rPr lang="fr-FR" dirty="0"/>
            <a:t>Se basant sur la sinistralité</a:t>
          </a:r>
        </a:p>
      </dgm:t>
    </dgm:pt>
    <dgm:pt modelId="{3E8EAA7B-17E4-4065-950E-06FFD02BAD79}" type="parTrans" cxnId="{12BF874F-9ADA-420C-8FA4-238A1202C4DB}">
      <dgm:prSet/>
      <dgm:spPr/>
      <dgm:t>
        <a:bodyPr/>
        <a:lstStyle/>
        <a:p>
          <a:endParaRPr lang="fr-FR"/>
        </a:p>
      </dgm:t>
    </dgm:pt>
    <dgm:pt modelId="{500FA0DA-3BF2-4560-AC11-914DE1622872}" type="sibTrans" cxnId="{12BF874F-9ADA-420C-8FA4-238A1202C4DB}">
      <dgm:prSet/>
      <dgm:spPr/>
      <dgm:t>
        <a:bodyPr/>
        <a:lstStyle/>
        <a:p>
          <a:endParaRPr lang="fr-FR"/>
        </a:p>
      </dgm:t>
    </dgm:pt>
    <dgm:pt modelId="{5CD8FBE8-63B1-447C-BD0C-A19BFEC8A20B}">
      <dgm:prSet phldrT="[Texte]" custT="1"/>
      <dgm:spPr>
        <a:solidFill>
          <a:srgbClr val="33CCCC"/>
        </a:solidFill>
      </dgm:spPr>
      <dgm:t>
        <a:bodyPr/>
        <a:lstStyle/>
        <a:p>
          <a:r>
            <a:rPr lang="fr-FR" sz="3600" dirty="0"/>
            <a:t>Par la Branche </a:t>
          </a:r>
        </a:p>
      </dgm:t>
    </dgm:pt>
    <dgm:pt modelId="{1007AB8B-DABF-4149-B3BD-CC3A240D93F1}" type="parTrans" cxnId="{F1A2A1A1-43F2-4CF0-B048-2E966C24DBD1}">
      <dgm:prSet/>
      <dgm:spPr/>
      <dgm:t>
        <a:bodyPr/>
        <a:lstStyle/>
        <a:p>
          <a:endParaRPr lang="fr-FR"/>
        </a:p>
      </dgm:t>
    </dgm:pt>
    <dgm:pt modelId="{9A89D4EF-07E5-4E66-9C6F-67E6EB029D32}" type="sibTrans" cxnId="{F1A2A1A1-43F2-4CF0-B048-2E966C24DBD1}">
      <dgm:prSet/>
      <dgm:spPr/>
      <dgm:t>
        <a:bodyPr/>
        <a:lstStyle/>
        <a:p>
          <a:endParaRPr lang="fr-FR"/>
        </a:p>
      </dgm:t>
    </dgm:pt>
    <dgm:pt modelId="{6DF753D2-EE28-4C88-9A74-B623AF3E131A}">
      <dgm:prSet phldrT="[Texte]"/>
      <dgm:spPr>
        <a:noFill/>
        <a:ln>
          <a:noFill/>
        </a:ln>
      </dgm:spPr>
      <dgm:t>
        <a:bodyPr/>
        <a:lstStyle/>
        <a:p>
          <a:r>
            <a:rPr lang="fr-FR" dirty="0"/>
            <a:t>Négociation paritaire </a:t>
          </a:r>
        </a:p>
      </dgm:t>
    </dgm:pt>
    <dgm:pt modelId="{8B1A2F15-89A3-499E-85BC-3CBAC5B9348A}" type="parTrans" cxnId="{8D324A22-B847-4308-9007-2F87E86E4BC5}">
      <dgm:prSet/>
      <dgm:spPr/>
      <dgm:t>
        <a:bodyPr/>
        <a:lstStyle/>
        <a:p>
          <a:endParaRPr lang="fr-FR"/>
        </a:p>
      </dgm:t>
    </dgm:pt>
    <dgm:pt modelId="{DCBE43CD-0402-4761-9C2E-79B4B5258A1B}" type="sibTrans" cxnId="{8D324A22-B847-4308-9007-2F87E86E4BC5}">
      <dgm:prSet/>
      <dgm:spPr/>
      <dgm:t>
        <a:bodyPr/>
        <a:lstStyle/>
        <a:p>
          <a:endParaRPr lang="fr-FR"/>
        </a:p>
      </dgm:t>
    </dgm:pt>
    <dgm:pt modelId="{8CD09E6E-1D8D-49F9-8D93-F473DC23A437}">
      <dgm:prSet phldrT="[Texte]"/>
      <dgm:spPr>
        <a:noFill/>
        <a:ln>
          <a:noFill/>
        </a:ln>
      </dgm:spPr>
      <dgm:t>
        <a:bodyPr/>
        <a:lstStyle/>
        <a:p>
          <a:r>
            <a:rPr lang="fr-FR" dirty="0"/>
            <a:t>Lettre d’engagement envoyée en juin 2023</a:t>
          </a:r>
        </a:p>
      </dgm:t>
    </dgm:pt>
    <dgm:pt modelId="{0120C5DD-7DBC-4A76-B4F6-38E2D6736F63}" type="parTrans" cxnId="{1F83870B-AB02-4453-81DF-3F67FF49E9D6}">
      <dgm:prSet/>
      <dgm:spPr/>
      <dgm:t>
        <a:bodyPr/>
        <a:lstStyle/>
        <a:p>
          <a:endParaRPr lang="fr-FR"/>
        </a:p>
      </dgm:t>
    </dgm:pt>
    <dgm:pt modelId="{9D266ACD-90AA-4C8A-9073-CDAD8196EB48}" type="sibTrans" cxnId="{1F83870B-AB02-4453-81DF-3F67FF49E9D6}">
      <dgm:prSet/>
      <dgm:spPr/>
      <dgm:t>
        <a:bodyPr/>
        <a:lstStyle/>
        <a:p>
          <a:endParaRPr lang="fr-FR"/>
        </a:p>
      </dgm:t>
    </dgm:pt>
    <dgm:pt modelId="{217ABBDC-0398-4461-BCE1-13106E7FFCA5}" type="pres">
      <dgm:prSet presAssocID="{1B654B04-8B45-42B1-8709-61773BCA86E5}" presName="Name0" presStyleCnt="0">
        <dgm:presLayoutVars>
          <dgm:dir/>
          <dgm:animLvl val="lvl"/>
          <dgm:resizeHandles/>
        </dgm:presLayoutVars>
      </dgm:prSet>
      <dgm:spPr/>
    </dgm:pt>
    <dgm:pt modelId="{6CD121E2-74EC-4AA5-B5D8-4705EC8A6A45}" type="pres">
      <dgm:prSet presAssocID="{F74E712A-B7B5-4D4D-A0A9-541A53434C3C}" presName="linNode" presStyleCnt="0"/>
      <dgm:spPr/>
    </dgm:pt>
    <dgm:pt modelId="{696AF577-272E-41DF-BB42-A84B3DA07C2D}" type="pres">
      <dgm:prSet presAssocID="{F74E712A-B7B5-4D4D-A0A9-541A53434C3C}" presName="parentShp" presStyleLbl="node1" presStyleIdx="0" presStyleCnt="2">
        <dgm:presLayoutVars>
          <dgm:bulletEnabled val="1"/>
        </dgm:presLayoutVars>
      </dgm:prSet>
      <dgm:spPr/>
    </dgm:pt>
    <dgm:pt modelId="{C41994CB-3D67-44D7-A423-4A778C47845C}" type="pres">
      <dgm:prSet presAssocID="{F74E712A-B7B5-4D4D-A0A9-541A53434C3C}" presName="childShp" presStyleLbl="bgAccFollowNode1" presStyleIdx="0" presStyleCnt="2">
        <dgm:presLayoutVars>
          <dgm:bulletEnabled val="1"/>
        </dgm:presLayoutVars>
      </dgm:prSet>
      <dgm:spPr/>
    </dgm:pt>
    <dgm:pt modelId="{870553BA-6B6E-4399-BEF7-2A7D9B4CA05B}" type="pres">
      <dgm:prSet presAssocID="{2F2980D7-888C-4F43-A3FF-4CD5689E656F}" presName="spacing" presStyleCnt="0"/>
      <dgm:spPr/>
    </dgm:pt>
    <dgm:pt modelId="{790B88A5-37EE-4BDA-8819-B0373FEE7957}" type="pres">
      <dgm:prSet presAssocID="{5CD8FBE8-63B1-447C-BD0C-A19BFEC8A20B}" presName="linNode" presStyleCnt="0"/>
      <dgm:spPr/>
    </dgm:pt>
    <dgm:pt modelId="{68D4AF22-F15C-44B5-8075-933D2D8A5DBA}" type="pres">
      <dgm:prSet presAssocID="{5CD8FBE8-63B1-447C-BD0C-A19BFEC8A20B}" presName="parentShp" presStyleLbl="node1" presStyleIdx="1" presStyleCnt="2">
        <dgm:presLayoutVars>
          <dgm:bulletEnabled val="1"/>
        </dgm:presLayoutVars>
      </dgm:prSet>
      <dgm:spPr/>
    </dgm:pt>
    <dgm:pt modelId="{460FDC16-2D36-40AA-B194-07B597D40C4C}" type="pres">
      <dgm:prSet presAssocID="{5CD8FBE8-63B1-447C-BD0C-A19BFEC8A20B}" presName="childShp" presStyleLbl="bgAccFollowNode1" presStyleIdx="1" presStyleCnt="2">
        <dgm:presLayoutVars>
          <dgm:bulletEnabled val="1"/>
        </dgm:presLayoutVars>
      </dgm:prSet>
      <dgm:spPr/>
    </dgm:pt>
  </dgm:ptLst>
  <dgm:cxnLst>
    <dgm:cxn modelId="{1F83870B-AB02-4453-81DF-3F67FF49E9D6}" srcId="{5CD8FBE8-63B1-447C-BD0C-A19BFEC8A20B}" destId="{8CD09E6E-1D8D-49F9-8D93-F473DC23A437}" srcOrd="1" destOrd="0" parTransId="{0120C5DD-7DBC-4A76-B4F6-38E2D6736F63}" sibTransId="{9D266ACD-90AA-4C8A-9073-CDAD8196EB48}"/>
    <dgm:cxn modelId="{05FEAA0D-AA70-4DF9-BE67-849054D8E108}" type="presOf" srcId="{8CD09E6E-1D8D-49F9-8D93-F473DC23A437}" destId="{460FDC16-2D36-40AA-B194-07B597D40C4C}" srcOrd="0" destOrd="1" presId="urn:microsoft.com/office/officeart/2005/8/layout/vList6"/>
    <dgm:cxn modelId="{8D324A22-B847-4308-9007-2F87E86E4BC5}" srcId="{5CD8FBE8-63B1-447C-BD0C-A19BFEC8A20B}" destId="{6DF753D2-EE28-4C88-9A74-B623AF3E131A}" srcOrd="0" destOrd="0" parTransId="{8B1A2F15-89A3-499E-85BC-3CBAC5B9348A}" sibTransId="{DCBE43CD-0402-4761-9C2E-79B4B5258A1B}"/>
    <dgm:cxn modelId="{AA46A95C-B380-462B-897B-BBE1DB6C1A44}" srcId="{1B654B04-8B45-42B1-8709-61773BCA86E5}" destId="{F74E712A-B7B5-4D4D-A0A9-541A53434C3C}" srcOrd="0" destOrd="0" parTransId="{F46FA3DF-7C73-4B82-A14B-9A6CFAF80200}" sibTransId="{2F2980D7-888C-4F43-A3FF-4CD5689E656F}"/>
    <dgm:cxn modelId="{12BF874F-9ADA-420C-8FA4-238A1202C4DB}" srcId="{F74E712A-B7B5-4D4D-A0A9-541A53434C3C}" destId="{AF5D930F-6C61-441A-A61B-163D0D58FE79}" srcOrd="1" destOrd="0" parTransId="{3E8EAA7B-17E4-4065-950E-06FFD02BAD79}" sibTransId="{500FA0DA-3BF2-4560-AC11-914DE1622872}"/>
    <dgm:cxn modelId="{0D6C567A-50D5-42E2-85D6-681AAE3258A8}" type="presOf" srcId="{1B654B04-8B45-42B1-8709-61773BCA86E5}" destId="{217ABBDC-0398-4461-BCE1-13106E7FFCA5}" srcOrd="0" destOrd="0" presId="urn:microsoft.com/office/officeart/2005/8/layout/vList6"/>
    <dgm:cxn modelId="{87F03E86-FB24-4340-A85E-259FA860D02A}" type="presOf" srcId="{5CD8FBE8-63B1-447C-BD0C-A19BFEC8A20B}" destId="{68D4AF22-F15C-44B5-8075-933D2D8A5DBA}" srcOrd="0" destOrd="0" presId="urn:microsoft.com/office/officeart/2005/8/layout/vList6"/>
    <dgm:cxn modelId="{D4DAEC8C-B60D-486E-93EC-78DB1F93A2F3}" type="presOf" srcId="{7B717746-0077-4AA0-BB8E-F09FC93C68B3}" destId="{C41994CB-3D67-44D7-A423-4A778C47845C}" srcOrd="0" destOrd="0" presId="urn:microsoft.com/office/officeart/2005/8/layout/vList6"/>
    <dgm:cxn modelId="{F1A2A1A1-43F2-4CF0-B048-2E966C24DBD1}" srcId="{1B654B04-8B45-42B1-8709-61773BCA86E5}" destId="{5CD8FBE8-63B1-447C-BD0C-A19BFEC8A20B}" srcOrd="1" destOrd="0" parTransId="{1007AB8B-DABF-4149-B3BD-CC3A240D93F1}" sibTransId="{9A89D4EF-07E5-4E66-9C6F-67E6EB029D32}"/>
    <dgm:cxn modelId="{195876A8-F6DF-49C8-A58B-CF8EBEDCAC77}" type="presOf" srcId="{6DF753D2-EE28-4C88-9A74-B623AF3E131A}" destId="{460FDC16-2D36-40AA-B194-07B597D40C4C}" srcOrd="0" destOrd="0" presId="urn:microsoft.com/office/officeart/2005/8/layout/vList6"/>
    <dgm:cxn modelId="{EC3C8AC8-E212-4792-9A7D-60C17712EFD3}" type="presOf" srcId="{AF5D930F-6C61-441A-A61B-163D0D58FE79}" destId="{C41994CB-3D67-44D7-A423-4A778C47845C}" srcOrd="0" destOrd="1" presId="urn:microsoft.com/office/officeart/2005/8/layout/vList6"/>
    <dgm:cxn modelId="{DC646FCE-F249-4CDC-A117-0FE180EF11C7}" srcId="{F74E712A-B7B5-4D4D-A0A9-541A53434C3C}" destId="{7B717746-0077-4AA0-BB8E-F09FC93C68B3}" srcOrd="0" destOrd="0" parTransId="{EE8EB0FA-0B97-4514-ADD8-C78A4E832A10}" sibTransId="{316CEAA3-4F7E-4F0B-8251-E1A473537E7C}"/>
    <dgm:cxn modelId="{4255E9F7-D4B3-4150-9565-BE7F9AA1EAEB}" type="presOf" srcId="{F74E712A-B7B5-4D4D-A0A9-541A53434C3C}" destId="{696AF577-272E-41DF-BB42-A84B3DA07C2D}" srcOrd="0" destOrd="0" presId="urn:microsoft.com/office/officeart/2005/8/layout/vList6"/>
    <dgm:cxn modelId="{53420F7D-4FBE-48B9-9C16-B65C93A79331}" type="presParOf" srcId="{217ABBDC-0398-4461-BCE1-13106E7FFCA5}" destId="{6CD121E2-74EC-4AA5-B5D8-4705EC8A6A45}" srcOrd="0" destOrd="0" presId="urn:microsoft.com/office/officeart/2005/8/layout/vList6"/>
    <dgm:cxn modelId="{43990B17-2A39-47B7-993C-EBC3C060845A}" type="presParOf" srcId="{6CD121E2-74EC-4AA5-B5D8-4705EC8A6A45}" destId="{696AF577-272E-41DF-BB42-A84B3DA07C2D}" srcOrd="0" destOrd="0" presId="urn:microsoft.com/office/officeart/2005/8/layout/vList6"/>
    <dgm:cxn modelId="{90A7B80E-DD08-417A-A866-A0E6EE31F71C}" type="presParOf" srcId="{6CD121E2-74EC-4AA5-B5D8-4705EC8A6A45}" destId="{C41994CB-3D67-44D7-A423-4A778C47845C}" srcOrd="1" destOrd="0" presId="urn:microsoft.com/office/officeart/2005/8/layout/vList6"/>
    <dgm:cxn modelId="{296C4D95-3B54-452D-8121-CC6AEA4ACA70}" type="presParOf" srcId="{217ABBDC-0398-4461-BCE1-13106E7FFCA5}" destId="{870553BA-6B6E-4399-BEF7-2A7D9B4CA05B}" srcOrd="1" destOrd="0" presId="urn:microsoft.com/office/officeart/2005/8/layout/vList6"/>
    <dgm:cxn modelId="{920E119D-F5A1-4F8D-B9C2-8C39E450EEFE}" type="presParOf" srcId="{217ABBDC-0398-4461-BCE1-13106E7FFCA5}" destId="{790B88A5-37EE-4BDA-8819-B0373FEE7957}" srcOrd="2" destOrd="0" presId="urn:microsoft.com/office/officeart/2005/8/layout/vList6"/>
    <dgm:cxn modelId="{E3D377C4-6BE5-4B05-A944-89D72A428193}" type="presParOf" srcId="{790B88A5-37EE-4BDA-8819-B0373FEE7957}" destId="{68D4AF22-F15C-44B5-8075-933D2D8A5DBA}" srcOrd="0" destOrd="0" presId="urn:microsoft.com/office/officeart/2005/8/layout/vList6"/>
    <dgm:cxn modelId="{80DF3D3C-C70F-4AC8-861F-46303BA462F3}" type="presParOf" srcId="{790B88A5-37EE-4BDA-8819-B0373FEE7957}" destId="{460FDC16-2D36-40AA-B194-07B597D40C4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7645FD-EC61-4216-8916-5689E7D7C091}"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fr-FR"/>
        </a:p>
      </dgm:t>
    </dgm:pt>
    <dgm:pt modelId="{96DD746F-3DDB-4264-BB6D-E99A58C2B3BB}">
      <dgm:prSet phldrT="[Texte]" custT="1"/>
      <dgm:spPr>
        <a:solidFill>
          <a:schemeClr val="accent2"/>
        </a:solidFill>
      </dgm:spPr>
      <dgm:t>
        <a:bodyPr vert="vert"/>
        <a:lstStyle/>
        <a:p>
          <a:r>
            <a:rPr lang="fr-FR" sz="4400" b="1">
              <a:solidFill>
                <a:schemeClr val="bg1"/>
              </a:solidFill>
            </a:rPr>
            <a:t>230 </a:t>
          </a:r>
          <a:r>
            <a:rPr lang="fr-FR" sz="4400" b="1">
              <a:solidFill>
                <a:schemeClr val="bg1"/>
              </a:solidFill>
              <a:latin typeface="Calibri Light" panose="020F0302020204030204"/>
            </a:rPr>
            <a:t>M</a:t>
          </a:r>
          <a:r>
            <a:rPr lang="fr-FR" sz="4400" b="1">
              <a:solidFill>
                <a:schemeClr val="bg1"/>
              </a:solidFill>
            </a:rPr>
            <a:t>€</a:t>
          </a:r>
        </a:p>
      </dgm:t>
    </dgm:pt>
    <dgm:pt modelId="{5F81B369-45ED-470C-86BB-5664218B681E}" type="parTrans" cxnId="{A5214EE5-95C8-4B9A-89B9-E366FFD42F5A}">
      <dgm:prSet/>
      <dgm:spPr/>
      <dgm:t>
        <a:bodyPr/>
        <a:lstStyle/>
        <a:p>
          <a:endParaRPr lang="fr-FR"/>
        </a:p>
      </dgm:t>
    </dgm:pt>
    <dgm:pt modelId="{3E73F865-3746-4824-86AC-D41E6E9F0D60}" type="sibTrans" cxnId="{A5214EE5-95C8-4B9A-89B9-E366FFD42F5A}">
      <dgm:prSet/>
      <dgm:spPr/>
      <dgm:t>
        <a:bodyPr/>
        <a:lstStyle/>
        <a:p>
          <a:endParaRPr lang="fr-FR"/>
        </a:p>
      </dgm:t>
    </dgm:pt>
    <dgm:pt modelId="{7E9C5D06-C5B8-457D-9FA0-7F0ED81D9FF2}">
      <dgm:prSet phldrT="[Texte]" custT="1"/>
      <dgm:spPr/>
      <dgm:t>
        <a:bodyPr/>
        <a:lstStyle/>
        <a:p>
          <a:r>
            <a:rPr lang="fr-FR" sz="2400" b="1">
              <a:solidFill>
                <a:schemeClr val="bg1"/>
              </a:solidFill>
            </a:rPr>
            <a:t>Entreprises</a:t>
          </a:r>
        </a:p>
      </dgm:t>
    </dgm:pt>
    <dgm:pt modelId="{8FC08620-1CE0-48F7-8CDC-BDD13ED5E64F}" type="parTrans" cxnId="{B608CA5D-F4DB-48ED-988F-C497733EA355}">
      <dgm:prSet/>
      <dgm:spPr/>
      <dgm:t>
        <a:bodyPr/>
        <a:lstStyle/>
        <a:p>
          <a:endParaRPr lang="fr-FR"/>
        </a:p>
      </dgm:t>
    </dgm:pt>
    <dgm:pt modelId="{6E70280C-53E3-40CB-9824-9B743926A59B}" type="sibTrans" cxnId="{B608CA5D-F4DB-48ED-988F-C497733EA355}">
      <dgm:prSet/>
      <dgm:spPr/>
      <dgm:t>
        <a:bodyPr/>
        <a:lstStyle/>
        <a:p>
          <a:endParaRPr lang="fr-FR"/>
        </a:p>
      </dgm:t>
    </dgm:pt>
    <dgm:pt modelId="{0D1110BA-9BFC-45A7-BB12-1256E2622DCF}">
      <dgm:prSet phldrT="[Texte]" custT="1"/>
      <dgm:spPr>
        <a:solidFill>
          <a:srgbClr val="00B0F0"/>
        </a:solidFill>
      </dgm:spPr>
      <dgm:t>
        <a:bodyPr/>
        <a:lstStyle/>
        <a:p>
          <a:r>
            <a:rPr lang="fr-FR" sz="1800" b="1">
              <a:solidFill>
                <a:schemeClr val="bg1"/>
              </a:solidFill>
            </a:rPr>
            <a:t>De 50 à 199 salariés</a:t>
          </a:r>
        </a:p>
        <a:p>
          <a:r>
            <a:rPr lang="fr-FR" sz="1800" b="1">
              <a:solidFill>
                <a:schemeClr val="bg1"/>
              </a:solidFill>
            </a:rPr>
            <a:t>20 %</a:t>
          </a:r>
        </a:p>
      </dgm:t>
    </dgm:pt>
    <dgm:pt modelId="{54BD9725-4BC7-4957-B211-9AB25FCFB2D9}" type="parTrans" cxnId="{CE138185-28AA-4867-A273-C2969FB0D124}">
      <dgm:prSet/>
      <dgm:spPr/>
      <dgm:t>
        <a:bodyPr/>
        <a:lstStyle/>
        <a:p>
          <a:endParaRPr lang="fr-FR"/>
        </a:p>
      </dgm:t>
    </dgm:pt>
    <dgm:pt modelId="{30F8514A-AC64-40B3-A4AF-066F8247ABC2}" type="sibTrans" cxnId="{CE138185-28AA-4867-A273-C2969FB0D124}">
      <dgm:prSet/>
      <dgm:spPr/>
      <dgm:t>
        <a:bodyPr/>
        <a:lstStyle/>
        <a:p>
          <a:endParaRPr lang="fr-FR"/>
        </a:p>
      </dgm:t>
    </dgm:pt>
    <dgm:pt modelId="{495DE60D-A719-4F2B-A762-C7133C1958FB}">
      <dgm:prSet phldrT="[Texte]" custT="1"/>
      <dgm:spPr/>
      <dgm:t>
        <a:bodyPr/>
        <a:lstStyle/>
        <a:p>
          <a:r>
            <a:rPr lang="fr-FR" sz="1800" b="1">
              <a:solidFill>
                <a:schemeClr val="bg1"/>
              </a:solidFill>
            </a:rPr>
            <a:t>Associations de Transitions professionnelles</a:t>
          </a:r>
        </a:p>
      </dgm:t>
    </dgm:pt>
    <dgm:pt modelId="{F7E05141-49D6-40CC-9C59-238B0941AEC3}" type="parTrans" cxnId="{AF3ACAA5-47E3-4ECF-A3B3-1DE98CB3555F}">
      <dgm:prSet/>
      <dgm:spPr/>
      <dgm:t>
        <a:bodyPr/>
        <a:lstStyle/>
        <a:p>
          <a:endParaRPr lang="fr-FR"/>
        </a:p>
      </dgm:t>
    </dgm:pt>
    <dgm:pt modelId="{8E60DC06-CEA7-4ECE-B280-55E697EC544E}" type="sibTrans" cxnId="{AF3ACAA5-47E3-4ECF-A3B3-1DE98CB3555F}">
      <dgm:prSet/>
      <dgm:spPr/>
      <dgm:t>
        <a:bodyPr/>
        <a:lstStyle/>
        <a:p>
          <a:endParaRPr lang="fr-FR"/>
        </a:p>
      </dgm:t>
    </dgm:pt>
    <dgm:pt modelId="{03A3F532-89C8-4DA4-B67C-42E94BB5C379}">
      <dgm:prSet phldrT="[Texte]" custT="1"/>
      <dgm:spPr>
        <a:solidFill>
          <a:srgbClr val="00B0F0"/>
        </a:solidFill>
      </dgm:spPr>
      <dgm:t>
        <a:bodyPr/>
        <a:lstStyle/>
        <a:p>
          <a:r>
            <a:rPr lang="fr-FR" sz="1600" b="1">
              <a:solidFill>
                <a:schemeClr val="bg1"/>
              </a:solidFill>
            </a:rPr>
            <a:t>&gt; 200 salariés : 10 %</a:t>
          </a:r>
        </a:p>
      </dgm:t>
    </dgm:pt>
    <dgm:pt modelId="{2A28D6FF-8914-402F-BB99-5EE53A1F4941}" type="parTrans" cxnId="{8120730D-822A-4114-86B7-DECC20283C5C}">
      <dgm:prSet/>
      <dgm:spPr/>
      <dgm:t>
        <a:bodyPr/>
        <a:lstStyle/>
        <a:p>
          <a:endParaRPr lang="fr-FR"/>
        </a:p>
      </dgm:t>
    </dgm:pt>
    <dgm:pt modelId="{75D33AB2-81E4-42FF-853D-FA7DBFE86973}" type="sibTrans" cxnId="{8120730D-822A-4114-86B7-DECC20283C5C}">
      <dgm:prSet/>
      <dgm:spPr/>
      <dgm:t>
        <a:bodyPr/>
        <a:lstStyle/>
        <a:p>
          <a:endParaRPr lang="fr-FR"/>
        </a:p>
      </dgm:t>
    </dgm:pt>
    <dgm:pt modelId="{A5F7587A-5B02-4EED-A10F-BBDA7139BF92}">
      <dgm:prSet phldrT="[Texte]" custT="1"/>
      <dgm:spPr/>
      <dgm:t>
        <a:bodyPr/>
        <a:lstStyle/>
        <a:p>
          <a:r>
            <a:rPr lang="fr-FR" sz="1600" b="1">
              <a:solidFill>
                <a:schemeClr val="bg1"/>
              </a:solidFill>
            </a:rPr>
            <a:t>Organismes de prévention de branche</a:t>
          </a:r>
        </a:p>
      </dgm:t>
    </dgm:pt>
    <dgm:pt modelId="{709F5262-0471-4AC6-9193-C9DDC0FBD1E1}" type="parTrans" cxnId="{3A6CBFF1-DF91-4367-AC9D-D4B2C0267C91}">
      <dgm:prSet/>
      <dgm:spPr/>
      <dgm:t>
        <a:bodyPr/>
        <a:lstStyle/>
        <a:p>
          <a:endParaRPr lang="fr-FR"/>
        </a:p>
      </dgm:t>
    </dgm:pt>
    <dgm:pt modelId="{913844A5-7390-4FC7-BD29-4271107E75CA}" type="sibTrans" cxnId="{3A6CBFF1-DF91-4367-AC9D-D4B2C0267C91}">
      <dgm:prSet/>
      <dgm:spPr/>
      <dgm:t>
        <a:bodyPr/>
        <a:lstStyle/>
        <a:p>
          <a:endParaRPr lang="fr-FR"/>
        </a:p>
      </dgm:t>
    </dgm:pt>
    <dgm:pt modelId="{1AC922D2-3C74-40E0-A092-176FF8D6EB01}">
      <dgm:prSet phldrT="[Texte]" custT="1"/>
      <dgm:spPr>
        <a:solidFill>
          <a:srgbClr val="00B0F0"/>
        </a:solidFill>
      </dgm:spPr>
      <dgm:t>
        <a:bodyPr/>
        <a:lstStyle/>
        <a:p>
          <a:r>
            <a:rPr lang="fr-FR" sz="2000" b="1">
              <a:solidFill>
                <a:schemeClr val="bg1"/>
              </a:solidFill>
            </a:rPr>
            <a:t>&lt; 49 salariés</a:t>
          </a:r>
          <a:endParaRPr lang="fr-FR" sz="1600" b="1">
            <a:solidFill>
              <a:schemeClr val="bg1"/>
            </a:solidFill>
          </a:endParaRPr>
        </a:p>
        <a:p>
          <a:r>
            <a:rPr lang="fr-FR" sz="2000" b="1">
              <a:solidFill>
                <a:schemeClr val="bg1"/>
              </a:solidFill>
            </a:rPr>
            <a:t>70 %</a:t>
          </a:r>
        </a:p>
      </dgm:t>
    </dgm:pt>
    <dgm:pt modelId="{F503D96F-E6AA-4FA5-97AE-74BA4EC1CBBA}" type="sibTrans" cxnId="{3EF3F7C1-F6AB-4BDB-BF01-F8A5002B765B}">
      <dgm:prSet/>
      <dgm:spPr/>
      <dgm:t>
        <a:bodyPr/>
        <a:lstStyle/>
        <a:p>
          <a:endParaRPr lang="fr-FR"/>
        </a:p>
      </dgm:t>
    </dgm:pt>
    <dgm:pt modelId="{3F99C303-8A23-4A1F-85AA-94D502024FF7}" type="parTrans" cxnId="{3EF3F7C1-F6AB-4BDB-BF01-F8A5002B765B}">
      <dgm:prSet/>
      <dgm:spPr/>
      <dgm:t>
        <a:bodyPr/>
        <a:lstStyle/>
        <a:p>
          <a:endParaRPr lang="fr-FR"/>
        </a:p>
      </dgm:t>
    </dgm:pt>
    <dgm:pt modelId="{00D93779-8D4D-4C4C-90EE-DBC801A58421}" type="pres">
      <dgm:prSet presAssocID="{D47645FD-EC61-4216-8916-5689E7D7C091}" presName="Name0" presStyleCnt="0">
        <dgm:presLayoutVars>
          <dgm:chPref val="1"/>
          <dgm:dir/>
          <dgm:animOne val="branch"/>
          <dgm:animLvl val="lvl"/>
          <dgm:resizeHandles val="exact"/>
        </dgm:presLayoutVars>
      </dgm:prSet>
      <dgm:spPr/>
    </dgm:pt>
    <dgm:pt modelId="{5CC2187F-84BF-4D2E-876E-09AFABEEEF3F}" type="pres">
      <dgm:prSet presAssocID="{96DD746F-3DDB-4264-BB6D-E99A58C2B3BB}" presName="root1" presStyleCnt="0"/>
      <dgm:spPr/>
    </dgm:pt>
    <dgm:pt modelId="{EE808804-DD4B-41BD-9D34-3BE0634F8A20}" type="pres">
      <dgm:prSet presAssocID="{96DD746F-3DDB-4264-BB6D-E99A58C2B3BB}" presName="LevelOneTextNode" presStyleLbl="node0" presStyleIdx="0" presStyleCnt="1" custScaleX="376973" custScaleY="57193">
        <dgm:presLayoutVars>
          <dgm:chPref val="3"/>
        </dgm:presLayoutVars>
      </dgm:prSet>
      <dgm:spPr>
        <a:prstGeom prst="roundRect">
          <a:avLst/>
        </a:prstGeom>
      </dgm:spPr>
    </dgm:pt>
    <dgm:pt modelId="{DC5816E2-4B3F-43E9-AF18-C67CDCE4268E}" type="pres">
      <dgm:prSet presAssocID="{96DD746F-3DDB-4264-BB6D-E99A58C2B3BB}" presName="level2hierChild" presStyleCnt="0"/>
      <dgm:spPr/>
    </dgm:pt>
    <dgm:pt modelId="{6777FFE3-7D76-4C0E-A3A8-8C6FCF8F4464}" type="pres">
      <dgm:prSet presAssocID="{8FC08620-1CE0-48F7-8CDC-BDD13ED5E64F}" presName="conn2-1" presStyleLbl="parChTrans1D2" presStyleIdx="0" presStyleCnt="3"/>
      <dgm:spPr/>
    </dgm:pt>
    <dgm:pt modelId="{A7402C7B-E345-45F7-A54E-B428A910182B}" type="pres">
      <dgm:prSet presAssocID="{8FC08620-1CE0-48F7-8CDC-BDD13ED5E64F}" presName="connTx" presStyleLbl="parChTrans1D2" presStyleIdx="0" presStyleCnt="3"/>
      <dgm:spPr/>
    </dgm:pt>
    <dgm:pt modelId="{6D954644-3C66-4534-B624-A7D81FD8E96E}" type="pres">
      <dgm:prSet presAssocID="{7E9C5D06-C5B8-457D-9FA0-7F0ED81D9FF2}" presName="root2" presStyleCnt="0"/>
      <dgm:spPr/>
    </dgm:pt>
    <dgm:pt modelId="{551A41D9-78CC-45CE-B849-8F3B6BC8C2CE}" type="pres">
      <dgm:prSet presAssocID="{7E9C5D06-C5B8-457D-9FA0-7F0ED81D9FF2}" presName="LevelTwoTextNode" presStyleLbl="node2" presStyleIdx="0" presStyleCnt="3" custScaleY="235020">
        <dgm:presLayoutVars>
          <dgm:chPref val="3"/>
        </dgm:presLayoutVars>
      </dgm:prSet>
      <dgm:spPr>
        <a:prstGeom prst="roundRect">
          <a:avLst/>
        </a:prstGeom>
      </dgm:spPr>
    </dgm:pt>
    <dgm:pt modelId="{2E10458A-D1C7-454B-B1B4-9EE93F32C492}" type="pres">
      <dgm:prSet presAssocID="{7E9C5D06-C5B8-457D-9FA0-7F0ED81D9FF2}" presName="level3hierChild" presStyleCnt="0"/>
      <dgm:spPr/>
    </dgm:pt>
    <dgm:pt modelId="{CBE67B8E-C1B5-44C1-B1FE-F32CD9A883D9}" type="pres">
      <dgm:prSet presAssocID="{3F99C303-8A23-4A1F-85AA-94D502024FF7}" presName="conn2-1" presStyleLbl="parChTrans1D3" presStyleIdx="0" presStyleCnt="3"/>
      <dgm:spPr/>
    </dgm:pt>
    <dgm:pt modelId="{6D2D74D1-1132-433E-9BA8-A0E669D46F17}" type="pres">
      <dgm:prSet presAssocID="{3F99C303-8A23-4A1F-85AA-94D502024FF7}" presName="connTx" presStyleLbl="parChTrans1D3" presStyleIdx="0" presStyleCnt="3"/>
      <dgm:spPr/>
    </dgm:pt>
    <dgm:pt modelId="{ACF91FE7-4380-4DE5-85DD-78246A849B48}" type="pres">
      <dgm:prSet presAssocID="{1AC922D2-3C74-40E0-A092-176FF8D6EB01}" presName="root2" presStyleCnt="0"/>
      <dgm:spPr/>
    </dgm:pt>
    <dgm:pt modelId="{C8FA31D7-B1CC-47B2-A3C5-C9246CA80C9F}" type="pres">
      <dgm:prSet presAssocID="{1AC922D2-3C74-40E0-A092-176FF8D6EB01}" presName="LevelTwoTextNode" presStyleLbl="node3" presStyleIdx="0" presStyleCnt="3" custScaleY="202033">
        <dgm:presLayoutVars>
          <dgm:chPref val="3"/>
        </dgm:presLayoutVars>
      </dgm:prSet>
      <dgm:spPr>
        <a:prstGeom prst="roundRect">
          <a:avLst/>
        </a:prstGeom>
      </dgm:spPr>
    </dgm:pt>
    <dgm:pt modelId="{EFD681A4-4D8A-4504-BD8C-51E4B34C421A}" type="pres">
      <dgm:prSet presAssocID="{1AC922D2-3C74-40E0-A092-176FF8D6EB01}" presName="level3hierChild" presStyleCnt="0"/>
      <dgm:spPr/>
    </dgm:pt>
    <dgm:pt modelId="{9851F93A-599F-4703-B712-04AAFEC5B864}" type="pres">
      <dgm:prSet presAssocID="{54BD9725-4BC7-4957-B211-9AB25FCFB2D9}" presName="conn2-1" presStyleLbl="parChTrans1D3" presStyleIdx="1" presStyleCnt="3"/>
      <dgm:spPr/>
    </dgm:pt>
    <dgm:pt modelId="{B5214055-7D85-4F77-ACC3-326F7FE7107E}" type="pres">
      <dgm:prSet presAssocID="{54BD9725-4BC7-4957-B211-9AB25FCFB2D9}" presName="connTx" presStyleLbl="parChTrans1D3" presStyleIdx="1" presStyleCnt="3"/>
      <dgm:spPr/>
    </dgm:pt>
    <dgm:pt modelId="{A1F441D7-CED0-4821-A7F5-3D8EA62F1B75}" type="pres">
      <dgm:prSet presAssocID="{0D1110BA-9BFC-45A7-BB12-1256E2622DCF}" presName="root2" presStyleCnt="0"/>
      <dgm:spPr/>
    </dgm:pt>
    <dgm:pt modelId="{BEC5D477-DDF3-4CFC-80F2-A7B4B927135E}" type="pres">
      <dgm:prSet presAssocID="{0D1110BA-9BFC-45A7-BB12-1256E2622DCF}" presName="LevelTwoTextNode" presStyleLbl="node3" presStyleIdx="1" presStyleCnt="3">
        <dgm:presLayoutVars>
          <dgm:chPref val="3"/>
        </dgm:presLayoutVars>
      </dgm:prSet>
      <dgm:spPr>
        <a:prstGeom prst="roundRect">
          <a:avLst/>
        </a:prstGeom>
      </dgm:spPr>
    </dgm:pt>
    <dgm:pt modelId="{4254D6AB-3405-4470-BE0F-1FBBBFED54AA}" type="pres">
      <dgm:prSet presAssocID="{0D1110BA-9BFC-45A7-BB12-1256E2622DCF}" presName="level3hierChild" presStyleCnt="0"/>
      <dgm:spPr/>
    </dgm:pt>
    <dgm:pt modelId="{D49AA1C5-7831-474E-8042-6A91EA5E68FF}" type="pres">
      <dgm:prSet presAssocID="{2A28D6FF-8914-402F-BB99-5EE53A1F4941}" presName="conn2-1" presStyleLbl="parChTrans1D3" presStyleIdx="2" presStyleCnt="3"/>
      <dgm:spPr/>
    </dgm:pt>
    <dgm:pt modelId="{2C886A1B-C72A-4A6F-ABE7-830805E81A3B}" type="pres">
      <dgm:prSet presAssocID="{2A28D6FF-8914-402F-BB99-5EE53A1F4941}" presName="connTx" presStyleLbl="parChTrans1D3" presStyleIdx="2" presStyleCnt="3"/>
      <dgm:spPr/>
    </dgm:pt>
    <dgm:pt modelId="{8525D0F6-7E3E-4B93-A05C-C3BAC7ACBF40}" type="pres">
      <dgm:prSet presAssocID="{03A3F532-89C8-4DA4-B67C-42E94BB5C379}" presName="root2" presStyleCnt="0"/>
      <dgm:spPr/>
    </dgm:pt>
    <dgm:pt modelId="{142EAD5A-E0C8-4F17-9555-982C1544B49F}" type="pres">
      <dgm:prSet presAssocID="{03A3F532-89C8-4DA4-B67C-42E94BB5C379}" presName="LevelTwoTextNode" presStyleLbl="node3" presStyleIdx="2" presStyleCnt="3" custScaleY="50738">
        <dgm:presLayoutVars>
          <dgm:chPref val="3"/>
        </dgm:presLayoutVars>
      </dgm:prSet>
      <dgm:spPr>
        <a:prstGeom prst="roundRect">
          <a:avLst/>
        </a:prstGeom>
      </dgm:spPr>
    </dgm:pt>
    <dgm:pt modelId="{010531E1-D06E-4C41-AD4D-D2F6C0380ABE}" type="pres">
      <dgm:prSet presAssocID="{03A3F532-89C8-4DA4-B67C-42E94BB5C379}" presName="level3hierChild" presStyleCnt="0"/>
      <dgm:spPr/>
    </dgm:pt>
    <dgm:pt modelId="{D0DBD612-8B08-4E93-871E-DDDEB6AC949E}" type="pres">
      <dgm:prSet presAssocID="{F7E05141-49D6-40CC-9C59-238B0941AEC3}" presName="conn2-1" presStyleLbl="parChTrans1D2" presStyleIdx="1" presStyleCnt="3"/>
      <dgm:spPr/>
    </dgm:pt>
    <dgm:pt modelId="{0E2E137E-58C3-4D99-936D-89F4C4BFB6AB}" type="pres">
      <dgm:prSet presAssocID="{F7E05141-49D6-40CC-9C59-238B0941AEC3}" presName="connTx" presStyleLbl="parChTrans1D2" presStyleIdx="1" presStyleCnt="3"/>
      <dgm:spPr/>
    </dgm:pt>
    <dgm:pt modelId="{5A1B0E97-4110-46A3-A756-80697EC22CCA}" type="pres">
      <dgm:prSet presAssocID="{495DE60D-A719-4F2B-A762-C7133C1958FB}" presName="root2" presStyleCnt="0"/>
      <dgm:spPr/>
    </dgm:pt>
    <dgm:pt modelId="{A0F71992-065F-4CD8-BC0D-A79E36AA2CA8}" type="pres">
      <dgm:prSet presAssocID="{495DE60D-A719-4F2B-A762-C7133C1958FB}" presName="LevelTwoTextNode" presStyleLbl="node2" presStyleIdx="1" presStyleCnt="3" custScaleY="114534">
        <dgm:presLayoutVars>
          <dgm:chPref val="3"/>
        </dgm:presLayoutVars>
      </dgm:prSet>
      <dgm:spPr>
        <a:prstGeom prst="roundRect">
          <a:avLst/>
        </a:prstGeom>
      </dgm:spPr>
    </dgm:pt>
    <dgm:pt modelId="{3169F384-296F-447E-918C-B09D51503B72}" type="pres">
      <dgm:prSet presAssocID="{495DE60D-A719-4F2B-A762-C7133C1958FB}" presName="level3hierChild" presStyleCnt="0"/>
      <dgm:spPr/>
    </dgm:pt>
    <dgm:pt modelId="{6A78DE28-929F-40B8-98C9-466E04AAC043}" type="pres">
      <dgm:prSet presAssocID="{709F5262-0471-4AC6-9193-C9DDC0FBD1E1}" presName="conn2-1" presStyleLbl="parChTrans1D2" presStyleIdx="2" presStyleCnt="3"/>
      <dgm:spPr/>
    </dgm:pt>
    <dgm:pt modelId="{806DD964-4042-4631-A55D-B6A36C89BFE8}" type="pres">
      <dgm:prSet presAssocID="{709F5262-0471-4AC6-9193-C9DDC0FBD1E1}" presName="connTx" presStyleLbl="parChTrans1D2" presStyleIdx="2" presStyleCnt="3"/>
      <dgm:spPr/>
    </dgm:pt>
    <dgm:pt modelId="{594B7885-BC20-47CA-B156-345CC725C465}" type="pres">
      <dgm:prSet presAssocID="{A5F7587A-5B02-4EED-A10F-BBDA7139BF92}" presName="root2" presStyleCnt="0"/>
      <dgm:spPr/>
    </dgm:pt>
    <dgm:pt modelId="{1F31F8B6-05EA-4D85-BAAB-6B2F25020AA4}" type="pres">
      <dgm:prSet presAssocID="{A5F7587A-5B02-4EED-A10F-BBDA7139BF92}" presName="LevelTwoTextNode" presStyleLbl="node2" presStyleIdx="2" presStyleCnt="3" custScaleY="62992">
        <dgm:presLayoutVars>
          <dgm:chPref val="3"/>
        </dgm:presLayoutVars>
      </dgm:prSet>
      <dgm:spPr>
        <a:prstGeom prst="roundRect">
          <a:avLst/>
        </a:prstGeom>
      </dgm:spPr>
    </dgm:pt>
    <dgm:pt modelId="{B5FBB592-AE15-407C-B675-E46ECFACCD05}" type="pres">
      <dgm:prSet presAssocID="{A5F7587A-5B02-4EED-A10F-BBDA7139BF92}" presName="level3hierChild" presStyleCnt="0"/>
      <dgm:spPr/>
    </dgm:pt>
  </dgm:ptLst>
  <dgm:cxnLst>
    <dgm:cxn modelId="{9CB4B501-36BE-4C1C-AB41-0C8FA89291DD}" type="presOf" srcId="{1AC922D2-3C74-40E0-A092-176FF8D6EB01}" destId="{C8FA31D7-B1CC-47B2-A3C5-C9246CA80C9F}" srcOrd="0" destOrd="0" presId="urn:microsoft.com/office/officeart/2008/layout/HorizontalMultiLevelHierarchy"/>
    <dgm:cxn modelId="{8120730D-822A-4114-86B7-DECC20283C5C}" srcId="{7E9C5D06-C5B8-457D-9FA0-7F0ED81D9FF2}" destId="{03A3F532-89C8-4DA4-B67C-42E94BB5C379}" srcOrd="2" destOrd="0" parTransId="{2A28D6FF-8914-402F-BB99-5EE53A1F4941}" sibTransId="{75D33AB2-81E4-42FF-853D-FA7DBFE86973}"/>
    <dgm:cxn modelId="{15D1C11B-C61C-44E6-9630-04A8D19A3A80}" type="presOf" srcId="{0D1110BA-9BFC-45A7-BB12-1256E2622DCF}" destId="{BEC5D477-DDF3-4CFC-80F2-A7B4B927135E}" srcOrd="0" destOrd="0" presId="urn:microsoft.com/office/officeart/2008/layout/HorizontalMultiLevelHierarchy"/>
    <dgm:cxn modelId="{1C3DFE20-1A6D-4817-AD07-5CE502D68EA3}" type="presOf" srcId="{03A3F532-89C8-4DA4-B67C-42E94BB5C379}" destId="{142EAD5A-E0C8-4F17-9555-982C1544B49F}" srcOrd="0" destOrd="0" presId="urn:microsoft.com/office/officeart/2008/layout/HorizontalMultiLevelHierarchy"/>
    <dgm:cxn modelId="{EB90492E-FEFD-4D4D-A0B7-2E42A5E6BBD5}" type="presOf" srcId="{F7E05141-49D6-40CC-9C59-238B0941AEC3}" destId="{0E2E137E-58C3-4D99-936D-89F4C4BFB6AB}" srcOrd="1" destOrd="0" presId="urn:microsoft.com/office/officeart/2008/layout/HorizontalMultiLevelHierarchy"/>
    <dgm:cxn modelId="{FF5BC931-E7FA-4582-9B26-5D6F6E1EA3FE}" type="presOf" srcId="{3F99C303-8A23-4A1F-85AA-94D502024FF7}" destId="{6D2D74D1-1132-433E-9BA8-A0E669D46F17}" srcOrd="1" destOrd="0" presId="urn:microsoft.com/office/officeart/2008/layout/HorizontalMultiLevelHierarchy"/>
    <dgm:cxn modelId="{F354833B-620C-4084-B739-E9F6EEB8339A}" type="presOf" srcId="{709F5262-0471-4AC6-9193-C9DDC0FBD1E1}" destId="{6A78DE28-929F-40B8-98C9-466E04AAC043}" srcOrd="0" destOrd="0" presId="urn:microsoft.com/office/officeart/2008/layout/HorizontalMultiLevelHierarchy"/>
    <dgm:cxn modelId="{B608CA5D-F4DB-48ED-988F-C497733EA355}" srcId="{96DD746F-3DDB-4264-BB6D-E99A58C2B3BB}" destId="{7E9C5D06-C5B8-457D-9FA0-7F0ED81D9FF2}" srcOrd="0" destOrd="0" parTransId="{8FC08620-1CE0-48F7-8CDC-BDD13ED5E64F}" sibTransId="{6E70280C-53E3-40CB-9824-9B743926A59B}"/>
    <dgm:cxn modelId="{1F07EF64-2A3A-4DF3-A18A-0FB4CE8D4221}" type="presOf" srcId="{8FC08620-1CE0-48F7-8CDC-BDD13ED5E64F}" destId="{6777FFE3-7D76-4C0E-A3A8-8C6FCF8F4464}" srcOrd="0" destOrd="0" presId="urn:microsoft.com/office/officeart/2008/layout/HorizontalMultiLevelHierarchy"/>
    <dgm:cxn modelId="{7FEC824C-9CE2-4E3A-8312-3ECA39436953}" type="presOf" srcId="{F7E05141-49D6-40CC-9C59-238B0941AEC3}" destId="{D0DBD612-8B08-4E93-871E-DDDEB6AC949E}" srcOrd="0" destOrd="0" presId="urn:microsoft.com/office/officeart/2008/layout/HorizontalMultiLevelHierarchy"/>
    <dgm:cxn modelId="{90D3B870-BDE1-49B9-A28F-56722F434B19}" type="presOf" srcId="{495DE60D-A719-4F2B-A762-C7133C1958FB}" destId="{A0F71992-065F-4CD8-BC0D-A79E36AA2CA8}" srcOrd="0" destOrd="0" presId="urn:microsoft.com/office/officeart/2008/layout/HorizontalMultiLevelHierarchy"/>
    <dgm:cxn modelId="{42AAE471-864F-4156-B5EB-5873FD36BB5D}" type="presOf" srcId="{96DD746F-3DDB-4264-BB6D-E99A58C2B3BB}" destId="{EE808804-DD4B-41BD-9D34-3BE0634F8A20}" srcOrd="0" destOrd="0" presId="urn:microsoft.com/office/officeart/2008/layout/HorizontalMultiLevelHierarchy"/>
    <dgm:cxn modelId="{79C4E27C-1CD8-4E47-AD5B-D1AA8D4C45D1}" type="presOf" srcId="{7E9C5D06-C5B8-457D-9FA0-7F0ED81D9FF2}" destId="{551A41D9-78CC-45CE-B849-8F3B6BC8C2CE}" srcOrd="0" destOrd="0" presId="urn:microsoft.com/office/officeart/2008/layout/HorizontalMultiLevelHierarchy"/>
    <dgm:cxn modelId="{CE138185-28AA-4867-A273-C2969FB0D124}" srcId="{7E9C5D06-C5B8-457D-9FA0-7F0ED81D9FF2}" destId="{0D1110BA-9BFC-45A7-BB12-1256E2622DCF}" srcOrd="1" destOrd="0" parTransId="{54BD9725-4BC7-4957-B211-9AB25FCFB2D9}" sibTransId="{30F8514A-AC64-40B3-A4AF-066F8247ABC2}"/>
    <dgm:cxn modelId="{31A13A8A-7CE9-4CE9-95C6-584FC6AE7507}" type="presOf" srcId="{3F99C303-8A23-4A1F-85AA-94D502024FF7}" destId="{CBE67B8E-C1B5-44C1-B1FE-F32CD9A883D9}" srcOrd="0" destOrd="0" presId="urn:microsoft.com/office/officeart/2008/layout/HorizontalMultiLevelHierarchy"/>
    <dgm:cxn modelId="{BB87F490-944F-4C2C-95E4-E282426BF239}" type="presOf" srcId="{2A28D6FF-8914-402F-BB99-5EE53A1F4941}" destId="{2C886A1B-C72A-4A6F-ABE7-830805E81A3B}" srcOrd="1" destOrd="0" presId="urn:microsoft.com/office/officeart/2008/layout/HorizontalMultiLevelHierarchy"/>
    <dgm:cxn modelId="{88876F91-9DC1-4E16-BF58-4E7128D1DCF6}" type="presOf" srcId="{D47645FD-EC61-4216-8916-5689E7D7C091}" destId="{00D93779-8D4D-4C4C-90EE-DBC801A58421}" srcOrd="0" destOrd="0" presId="urn:microsoft.com/office/officeart/2008/layout/HorizontalMultiLevelHierarchy"/>
    <dgm:cxn modelId="{BB7BCC91-7EF1-440D-80AD-1B403F0271AA}" type="presOf" srcId="{8FC08620-1CE0-48F7-8CDC-BDD13ED5E64F}" destId="{A7402C7B-E345-45F7-A54E-B428A910182B}" srcOrd="1" destOrd="0" presId="urn:microsoft.com/office/officeart/2008/layout/HorizontalMultiLevelHierarchy"/>
    <dgm:cxn modelId="{AF3ACAA5-47E3-4ECF-A3B3-1DE98CB3555F}" srcId="{96DD746F-3DDB-4264-BB6D-E99A58C2B3BB}" destId="{495DE60D-A719-4F2B-A762-C7133C1958FB}" srcOrd="1" destOrd="0" parTransId="{F7E05141-49D6-40CC-9C59-238B0941AEC3}" sibTransId="{8E60DC06-CEA7-4ECE-B280-55E697EC544E}"/>
    <dgm:cxn modelId="{3EF3F7C1-F6AB-4BDB-BF01-F8A5002B765B}" srcId="{7E9C5D06-C5B8-457D-9FA0-7F0ED81D9FF2}" destId="{1AC922D2-3C74-40E0-A092-176FF8D6EB01}" srcOrd="0" destOrd="0" parTransId="{3F99C303-8A23-4A1F-85AA-94D502024FF7}" sibTransId="{F503D96F-E6AA-4FA5-97AE-74BA4EC1CBBA}"/>
    <dgm:cxn modelId="{2E0BBCDA-85C4-4C30-9445-2B9CE3BF3763}" type="presOf" srcId="{2A28D6FF-8914-402F-BB99-5EE53A1F4941}" destId="{D49AA1C5-7831-474E-8042-6A91EA5E68FF}" srcOrd="0" destOrd="0" presId="urn:microsoft.com/office/officeart/2008/layout/HorizontalMultiLevelHierarchy"/>
    <dgm:cxn modelId="{A5214EE5-95C8-4B9A-89B9-E366FFD42F5A}" srcId="{D47645FD-EC61-4216-8916-5689E7D7C091}" destId="{96DD746F-3DDB-4264-BB6D-E99A58C2B3BB}" srcOrd="0" destOrd="0" parTransId="{5F81B369-45ED-470C-86BB-5664218B681E}" sibTransId="{3E73F865-3746-4824-86AC-D41E6E9F0D60}"/>
    <dgm:cxn modelId="{4FCB0DE6-3DF8-46D6-A85D-BD8799F7396E}" type="presOf" srcId="{54BD9725-4BC7-4957-B211-9AB25FCFB2D9}" destId="{9851F93A-599F-4703-B712-04AAFEC5B864}" srcOrd="0" destOrd="0" presId="urn:microsoft.com/office/officeart/2008/layout/HorizontalMultiLevelHierarchy"/>
    <dgm:cxn modelId="{09F462E6-CE1F-4A6A-9EA8-FA63750FB5DA}" type="presOf" srcId="{54BD9725-4BC7-4957-B211-9AB25FCFB2D9}" destId="{B5214055-7D85-4F77-ACC3-326F7FE7107E}" srcOrd="1" destOrd="0" presId="urn:microsoft.com/office/officeart/2008/layout/HorizontalMultiLevelHierarchy"/>
    <dgm:cxn modelId="{FFA023E9-E1D4-43FC-B0C9-E6A0AD5E3AF2}" type="presOf" srcId="{709F5262-0471-4AC6-9193-C9DDC0FBD1E1}" destId="{806DD964-4042-4631-A55D-B6A36C89BFE8}" srcOrd="1" destOrd="0" presId="urn:microsoft.com/office/officeart/2008/layout/HorizontalMultiLevelHierarchy"/>
    <dgm:cxn modelId="{3A99F8E9-6B7A-4EC6-ABBD-2C93909A1958}" type="presOf" srcId="{A5F7587A-5B02-4EED-A10F-BBDA7139BF92}" destId="{1F31F8B6-05EA-4D85-BAAB-6B2F25020AA4}" srcOrd="0" destOrd="0" presId="urn:microsoft.com/office/officeart/2008/layout/HorizontalMultiLevelHierarchy"/>
    <dgm:cxn modelId="{3A6CBFF1-DF91-4367-AC9D-D4B2C0267C91}" srcId="{96DD746F-3DDB-4264-BB6D-E99A58C2B3BB}" destId="{A5F7587A-5B02-4EED-A10F-BBDA7139BF92}" srcOrd="2" destOrd="0" parTransId="{709F5262-0471-4AC6-9193-C9DDC0FBD1E1}" sibTransId="{913844A5-7390-4FC7-BD29-4271107E75CA}"/>
    <dgm:cxn modelId="{F77DD507-5597-4197-8CBD-707A129AF233}" type="presParOf" srcId="{00D93779-8D4D-4C4C-90EE-DBC801A58421}" destId="{5CC2187F-84BF-4D2E-876E-09AFABEEEF3F}" srcOrd="0" destOrd="0" presId="urn:microsoft.com/office/officeart/2008/layout/HorizontalMultiLevelHierarchy"/>
    <dgm:cxn modelId="{E08A0F91-60CC-425E-A593-D155B244C198}" type="presParOf" srcId="{5CC2187F-84BF-4D2E-876E-09AFABEEEF3F}" destId="{EE808804-DD4B-41BD-9D34-3BE0634F8A20}" srcOrd="0" destOrd="0" presId="urn:microsoft.com/office/officeart/2008/layout/HorizontalMultiLevelHierarchy"/>
    <dgm:cxn modelId="{59AB70D0-64DC-430C-8B0A-1CC8837E083F}" type="presParOf" srcId="{5CC2187F-84BF-4D2E-876E-09AFABEEEF3F}" destId="{DC5816E2-4B3F-43E9-AF18-C67CDCE4268E}" srcOrd="1" destOrd="0" presId="urn:microsoft.com/office/officeart/2008/layout/HorizontalMultiLevelHierarchy"/>
    <dgm:cxn modelId="{B62E18EB-9F6C-41AD-97BD-8B9BF811D913}" type="presParOf" srcId="{DC5816E2-4B3F-43E9-AF18-C67CDCE4268E}" destId="{6777FFE3-7D76-4C0E-A3A8-8C6FCF8F4464}" srcOrd="0" destOrd="0" presId="urn:microsoft.com/office/officeart/2008/layout/HorizontalMultiLevelHierarchy"/>
    <dgm:cxn modelId="{BD0B9341-7E3C-4B4D-836A-01155AEF5B11}" type="presParOf" srcId="{6777FFE3-7D76-4C0E-A3A8-8C6FCF8F4464}" destId="{A7402C7B-E345-45F7-A54E-B428A910182B}" srcOrd="0" destOrd="0" presId="urn:microsoft.com/office/officeart/2008/layout/HorizontalMultiLevelHierarchy"/>
    <dgm:cxn modelId="{F21600A9-CE28-4EE6-BA22-4955DB0046AA}" type="presParOf" srcId="{DC5816E2-4B3F-43E9-AF18-C67CDCE4268E}" destId="{6D954644-3C66-4534-B624-A7D81FD8E96E}" srcOrd="1" destOrd="0" presId="urn:microsoft.com/office/officeart/2008/layout/HorizontalMultiLevelHierarchy"/>
    <dgm:cxn modelId="{CCB709AC-7E89-491A-AAAA-59800FAA743C}" type="presParOf" srcId="{6D954644-3C66-4534-B624-A7D81FD8E96E}" destId="{551A41D9-78CC-45CE-B849-8F3B6BC8C2CE}" srcOrd="0" destOrd="0" presId="urn:microsoft.com/office/officeart/2008/layout/HorizontalMultiLevelHierarchy"/>
    <dgm:cxn modelId="{99D144D3-50E1-4934-B4FF-F8BADF2A5D1D}" type="presParOf" srcId="{6D954644-3C66-4534-B624-A7D81FD8E96E}" destId="{2E10458A-D1C7-454B-B1B4-9EE93F32C492}" srcOrd="1" destOrd="0" presId="urn:microsoft.com/office/officeart/2008/layout/HorizontalMultiLevelHierarchy"/>
    <dgm:cxn modelId="{A2BE4343-A10A-4005-83B5-3DB2C060852E}" type="presParOf" srcId="{2E10458A-D1C7-454B-B1B4-9EE93F32C492}" destId="{CBE67B8E-C1B5-44C1-B1FE-F32CD9A883D9}" srcOrd="0" destOrd="0" presId="urn:microsoft.com/office/officeart/2008/layout/HorizontalMultiLevelHierarchy"/>
    <dgm:cxn modelId="{B97DF5B2-A433-43E6-97CE-709E5F20D0F1}" type="presParOf" srcId="{CBE67B8E-C1B5-44C1-B1FE-F32CD9A883D9}" destId="{6D2D74D1-1132-433E-9BA8-A0E669D46F17}" srcOrd="0" destOrd="0" presId="urn:microsoft.com/office/officeart/2008/layout/HorizontalMultiLevelHierarchy"/>
    <dgm:cxn modelId="{86B2B8AC-3666-46E4-89C4-D524E0FB09CE}" type="presParOf" srcId="{2E10458A-D1C7-454B-B1B4-9EE93F32C492}" destId="{ACF91FE7-4380-4DE5-85DD-78246A849B48}" srcOrd="1" destOrd="0" presId="urn:microsoft.com/office/officeart/2008/layout/HorizontalMultiLevelHierarchy"/>
    <dgm:cxn modelId="{47D5DB64-6D9C-4A23-A6AA-8B4CA01C1EFD}" type="presParOf" srcId="{ACF91FE7-4380-4DE5-85DD-78246A849B48}" destId="{C8FA31D7-B1CC-47B2-A3C5-C9246CA80C9F}" srcOrd="0" destOrd="0" presId="urn:microsoft.com/office/officeart/2008/layout/HorizontalMultiLevelHierarchy"/>
    <dgm:cxn modelId="{96B1ACD5-F9EC-4E0C-917A-F5C568F16B4F}" type="presParOf" srcId="{ACF91FE7-4380-4DE5-85DD-78246A849B48}" destId="{EFD681A4-4D8A-4504-BD8C-51E4B34C421A}" srcOrd="1" destOrd="0" presId="urn:microsoft.com/office/officeart/2008/layout/HorizontalMultiLevelHierarchy"/>
    <dgm:cxn modelId="{DD03B6CF-2D05-469E-B5EE-6570555EA0E5}" type="presParOf" srcId="{2E10458A-D1C7-454B-B1B4-9EE93F32C492}" destId="{9851F93A-599F-4703-B712-04AAFEC5B864}" srcOrd="2" destOrd="0" presId="urn:microsoft.com/office/officeart/2008/layout/HorizontalMultiLevelHierarchy"/>
    <dgm:cxn modelId="{4D6F9CDC-8FE1-4263-AAE1-4BBC3E352C9B}" type="presParOf" srcId="{9851F93A-599F-4703-B712-04AAFEC5B864}" destId="{B5214055-7D85-4F77-ACC3-326F7FE7107E}" srcOrd="0" destOrd="0" presId="urn:microsoft.com/office/officeart/2008/layout/HorizontalMultiLevelHierarchy"/>
    <dgm:cxn modelId="{B9D6AEF2-81D1-4B37-B2C3-19A988EEF77F}" type="presParOf" srcId="{2E10458A-D1C7-454B-B1B4-9EE93F32C492}" destId="{A1F441D7-CED0-4821-A7F5-3D8EA62F1B75}" srcOrd="3" destOrd="0" presId="urn:microsoft.com/office/officeart/2008/layout/HorizontalMultiLevelHierarchy"/>
    <dgm:cxn modelId="{12CEA4F2-73DF-43D1-B852-5BCD90FEE025}" type="presParOf" srcId="{A1F441D7-CED0-4821-A7F5-3D8EA62F1B75}" destId="{BEC5D477-DDF3-4CFC-80F2-A7B4B927135E}" srcOrd="0" destOrd="0" presId="urn:microsoft.com/office/officeart/2008/layout/HorizontalMultiLevelHierarchy"/>
    <dgm:cxn modelId="{83D1CEB8-CAEE-458C-882A-2F9202AFA3C4}" type="presParOf" srcId="{A1F441D7-CED0-4821-A7F5-3D8EA62F1B75}" destId="{4254D6AB-3405-4470-BE0F-1FBBBFED54AA}" srcOrd="1" destOrd="0" presId="urn:microsoft.com/office/officeart/2008/layout/HorizontalMultiLevelHierarchy"/>
    <dgm:cxn modelId="{078BF804-63CC-4F67-8934-3CB6F39F71ED}" type="presParOf" srcId="{2E10458A-D1C7-454B-B1B4-9EE93F32C492}" destId="{D49AA1C5-7831-474E-8042-6A91EA5E68FF}" srcOrd="4" destOrd="0" presId="urn:microsoft.com/office/officeart/2008/layout/HorizontalMultiLevelHierarchy"/>
    <dgm:cxn modelId="{4B59C5BC-D18A-4AB4-BC93-ABD25255CE4B}" type="presParOf" srcId="{D49AA1C5-7831-474E-8042-6A91EA5E68FF}" destId="{2C886A1B-C72A-4A6F-ABE7-830805E81A3B}" srcOrd="0" destOrd="0" presId="urn:microsoft.com/office/officeart/2008/layout/HorizontalMultiLevelHierarchy"/>
    <dgm:cxn modelId="{331C924C-2C86-479B-A408-176ACEA094B2}" type="presParOf" srcId="{2E10458A-D1C7-454B-B1B4-9EE93F32C492}" destId="{8525D0F6-7E3E-4B93-A05C-C3BAC7ACBF40}" srcOrd="5" destOrd="0" presId="urn:microsoft.com/office/officeart/2008/layout/HorizontalMultiLevelHierarchy"/>
    <dgm:cxn modelId="{58A77E94-24DC-4D0E-BE32-AC2165E25B82}" type="presParOf" srcId="{8525D0F6-7E3E-4B93-A05C-C3BAC7ACBF40}" destId="{142EAD5A-E0C8-4F17-9555-982C1544B49F}" srcOrd="0" destOrd="0" presId="urn:microsoft.com/office/officeart/2008/layout/HorizontalMultiLevelHierarchy"/>
    <dgm:cxn modelId="{EBB6E289-D8DF-4685-AACA-FD9420348182}" type="presParOf" srcId="{8525D0F6-7E3E-4B93-A05C-C3BAC7ACBF40}" destId="{010531E1-D06E-4C41-AD4D-D2F6C0380ABE}" srcOrd="1" destOrd="0" presId="urn:microsoft.com/office/officeart/2008/layout/HorizontalMultiLevelHierarchy"/>
    <dgm:cxn modelId="{D6EC9565-F70D-45D4-B557-23263E96F880}" type="presParOf" srcId="{DC5816E2-4B3F-43E9-AF18-C67CDCE4268E}" destId="{D0DBD612-8B08-4E93-871E-DDDEB6AC949E}" srcOrd="2" destOrd="0" presId="urn:microsoft.com/office/officeart/2008/layout/HorizontalMultiLevelHierarchy"/>
    <dgm:cxn modelId="{B456A2FE-CA56-47E0-99A6-FE37E9C2B895}" type="presParOf" srcId="{D0DBD612-8B08-4E93-871E-DDDEB6AC949E}" destId="{0E2E137E-58C3-4D99-936D-89F4C4BFB6AB}" srcOrd="0" destOrd="0" presId="urn:microsoft.com/office/officeart/2008/layout/HorizontalMultiLevelHierarchy"/>
    <dgm:cxn modelId="{B8C1014F-89CF-4224-AB21-FB5A82D9AA39}" type="presParOf" srcId="{DC5816E2-4B3F-43E9-AF18-C67CDCE4268E}" destId="{5A1B0E97-4110-46A3-A756-80697EC22CCA}" srcOrd="3" destOrd="0" presId="urn:microsoft.com/office/officeart/2008/layout/HorizontalMultiLevelHierarchy"/>
    <dgm:cxn modelId="{36D83464-90F5-41F9-B824-001CC2ECBB88}" type="presParOf" srcId="{5A1B0E97-4110-46A3-A756-80697EC22CCA}" destId="{A0F71992-065F-4CD8-BC0D-A79E36AA2CA8}" srcOrd="0" destOrd="0" presId="urn:microsoft.com/office/officeart/2008/layout/HorizontalMultiLevelHierarchy"/>
    <dgm:cxn modelId="{CF5BA1E8-16EE-4414-8831-380A79F28504}" type="presParOf" srcId="{5A1B0E97-4110-46A3-A756-80697EC22CCA}" destId="{3169F384-296F-447E-918C-B09D51503B72}" srcOrd="1" destOrd="0" presId="urn:microsoft.com/office/officeart/2008/layout/HorizontalMultiLevelHierarchy"/>
    <dgm:cxn modelId="{E74A97B5-1E0D-4336-A5DE-D8723A641C3F}" type="presParOf" srcId="{DC5816E2-4B3F-43E9-AF18-C67CDCE4268E}" destId="{6A78DE28-929F-40B8-98C9-466E04AAC043}" srcOrd="4" destOrd="0" presId="urn:microsoft.com/office/officeart/2008/layout/HorizontalMultiLevelHierarchy"/>
    <dgm:cxn modelId="{F280B128-FC6A-44A9-9D7D-17FDD9D9AE80}" type="presParOf" srcId="{6A78DE28-929F-40B8-98C9-466E04AAC043}" destId="{806DD964-4042-4631-A55D-B6A36C89BFE8}" srcOrd="0" destOrd="0" presId="urn:microsoft.com/office/officeart/2008/layout/HorizontalMultiLevelHierarchy"/>
    <dgm:cxn modelId="{6B726FB8-272A-4A1B-8502-D3AC759605E6}" type="presParOf" srcId="{DC5816E2-4B3F-43E9-AF18-C67CDCE4268E}" destId="{594B7885-BC20-47CA-B156-345CC725C465}" srcOrd="5" destOrd="0" presId="urn:microsoft.com/office/officeart/2008/layout/HorizontalMultiLevelHierarchy"/>
    <dgm:cxn modelId="{7838850F-A0B3-437E-848D-9C0871144460}" type="presParOf" srcId="{594B7885-BC20-47CA-B156-345CC725C465}" destId="{1F31F8B6-05EA-4D85-BAAB-6B2F25020AA4}" srcOrd="0" destOrd="0" presId="urn:microsoft.com/office/officeart/2008/layout/HorizontalMultiLevelHierarchy"/>
    <dgm:cxn modelId="{655D01D8-5DE3-4449-A9AD-40DCE3C3BDD6}" type="presParOf" srcId="{594B7885-BC20-47CA-B156-345CC725C465}" destId="{B5FBB592-AE15-407C-B675-E46ECFACCD0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D8C494-DE71-42E2-A40D-4EBCBBDB1C88}"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fr-FR"/>
        </a:p>
      </dgm:t>
    </dgm:pt>
    <dgm:pt modelId="{671109F8-297D-486C-B5C2-56AC2F574EB9}">
      <dgm:prSet phldrT="[Texte]" custT="1"/>
      <dgm:spPr/>
      <dgm:t>
        <a:bodyPr/>
        <a:lstStyle/>
        <a:p>
          <a:r>
            <a:rPr lang="fr-FR" sz="2000" b="0" dirty="0"/>
            <a:t>Définition de l’usure professionnelle avec une maille fine et sectorielle</a:t>
          </a:r>
        </a:p>
      </dgm:t>
    </dgm:pt>
    <dgm:pt modelId="{A4D638FF-6D62-4075-BAD2-62CF62593BC0}" type="parTrans" cxnId="{D1AEC96C-7192-4CAC-98FD-F5075797F4D1}">
      <dgm:prSet/>
      <dgm:spPr/>
      <dgm:t>
        <a:bodyPr/>
        <a:lstStyle/>
        <a:p>
          <a:endParaRPr lang="fr-FR"/>
        </a:p>
      </dgm:t>
    </dgm:pt>
    <dgm:pt modelId="{5A920BAC-13ED-4421-BDA9-E041DF4A7D6D}" type="sibTrans" cxnId="{D1AEC96C-7192-4CAC-98FD-F5075797F4D1}">
      <dgm:prSet/>
      <dgm:spPr/>
      <dgm:t>
        <a:bodyPr/>
        <a:lstStyle/>
        <a:p>
          <a:endParaRPr lang="fr-FR"/>
        </a:p>
      </dgm:t>
    </dgm:pt>
    <dgm:pt modelId="{B4B18B53-CB15-441F-8B69-8B1805DFE542}">
      <dgm:prSet phldrT="[Texte]" custT="1"/>
      <dgm:spPr/>
      <dgm:t>
        <a:bodyPr/>
        <a:lstStyle/>
        <a:p>
          <a:r>
            <a:rPr lang="fr-FR" sz="2000" b="0" dirty="0"/>
            <a:t>Attractivité du secteur des Travaux Publics</a:t>
          </a:r>
        </a:p>
      </dgm:t>
    </dgm:pt>
    <dgm:pt modelId="{AA2464FD-45D0-4156-A42D-CFB277231DA2}" type="parTrans" cxnId="{0BEB1C2B-6099-4637-8038-1227B4D002F9}">
      <dgm:prSet/>
      <dgm:spPr/>
      <dgm:t>
        <a:bodyPr/>
        <a:lstStyle/>
        <a:p>
          <a:endParaRPr lang="fr-FR"/>
        </a:p>
      </dgm:t>
    </dgm:pt>
    <dgm:pt modelId="{1C757F27-C577-467A-B9F4-911AAB0DAE9F}" type="sibTrans" cxnId="{0BEB1C2B-6099-4637-8038-1227B4D002F9}">
      <dgm:prSet/>
      <dgm:spPr/>
      <dgm:t>
        <a:bodyPr/>
        <a:lstStyle/>
        <a:p>
          <a:endParaRPr lang="fr-FR"/>
        </a:p>
      </dgm:t>
    </dgm:pt>
    <dgm:pt modelId="{427FB0F6-96E4-4747-8B29-B40EE29C9183}">
      <dgm:prSet phldrT="[Texte]" custT="1"/>
      <dgm:spPr/>
      <dgm:t>
        <a:bodyPr/>
        <a:lstStyle/>
        <a:p>
          <a:r>
            <a:rPr lang="fr-FR" sz="2000" dirty="0"/>
            <a:t>Tarification AT/MP</a:t>
          </a:r>
          <a:endParaRPr lang="fr-FR" sz="2000" b="1" dirty="0"/>
        </a:p>
      </dgm:t>
    </dgm:pt>
    <dgm:pt modelId="{13CCCE59-B024-4F37-B071-1205B5F96E1F}" type="parTrans" cxnId="{25CADB6A-9624-49C2-BBB7-8C27D9E15B55}">
      <dgm:prSet/>
      <dgm:spPr/>
      <dgm:t>
        <a:bodyPr/>
        <a:lstStyle/>
        <a:p>
          <a:endParaRPr lang="fr-FR"/>
        </a:p>
      </dgm:t>
    </dgm:pt>
    <dgm:pt modelId="{F4F185DD-A816-4B72-A8A1-682AC0D8673C}" type="sibTrans" cxnId="{25CADB6A-9624-49C2-BBB7-8C27D9E15B55}">
      <dgm:prSet/>
      <dgm:spPr/>
      <dgm:t>
        <a:bodyPr/>
        <a:lstStyle/>
        <a:p>
          <a:endParaRPr lang="fr-FR"/>
        </a:p>
      </dgm:t>
    </dgm:pt>
    <dgm:pt modelId="{BF716039-6B5F-40B6-85DA-53B4A70FCF3D}">
      <dgm:prSet phldrT="[Texte]" custT="1"/>
      <dgm:spPr/>
      <dgm:t>
        <a:bodyPr/>
        <a:lstStyle/>
        <a:p>
          <a:r>
            <a:rPr lang="fr-FR" sz="2000" dirty="0"/>
            <a:t>Prévention et Reconversion professionnelle </a:t>
          </a:r>
        </a:p>
      </dgm:t>
    </dgm:pt>
    <dgm:pt modelId="{A87AB2DF-A3E0-470A-A537-9BDE5BB34CF9}" type="parTrans" cxnId="{6E694FA6-EF60-45B3-81ED-7DBD0CC6098D}">
      <dgm:prSet/>
      <dgm:spPr/>
      <dgm:t>
        <a:bodyPr/>
        <a:lstStyle/>
        <a:p>
          <a:endParaRPr lang="fr-FR"/>
        </a:p>
      </dgm:t>
    </dgm:pt>
    <dgm:pt modelId="{B3C1D065-8C92-4A6B-BD03-7A4207605BE3}" type="sibTrans" cxnId="{6E694FA6-EF60-45B3-81ED-7DBD0CC6098D}">
      <dgm:prSet/>
      <dgm:spPr/>
      <dgm:t>
        <a:bodyPr/>
        <a:lstStyle/>
        <a:p>
          <a:endParaRPr lang="fr-FR"/>
        </a:p>
      </dgm:t>
    </dgm:pt>
    <dgm:pt modelId="{96550B49-DA7E-44BE-8F43-F4C9BE025421}" type="pres">
      <dgm:prSet presAssocID="{70D8C494-DE71-42E2-A40D-4EBCBBDB1C88}" presName="Name0" presStyleCnt="0">
        <dgm:presLayoutVars>
          <dgm:chMax val="7"/>
          <dgm:chPref val="7"/>
          <dgm:dir/>
        </dgm:presLayoutVars>
      </dgm:prSet>
      <dgm:spPr/>
    </dgm:pt>
    <dgm:pt modelId="{082891A0-23BC-45D0-9EDC-B869545E0F35}" type="pres">
      <dgm:prSet presAssocID="{70D8C494-DE71-42E2-A40D-4EBCBBDB1C88}" presName="Name1" presStyleCnt="0"/>
      <dgm:spPr/>
    </dgm:pt>
    <dgm:pt modelId="{8A8D3AFD-FEF2-415E-95E7-61B0693FE691}" type="pres">
      <dgm:prSet presAssocID="{70D8C494-DE71-42E2-A40D-4EBCBBDB1C88}" presName="cycle" presStyleCnt="0"/>
      <dgm:spPr/>
    </dgm:pt>
    <dgm:pt modelId="{862956FB-DA7A-4AE0-BD10-8219878D7638}" type="pres">
      <dgm:prSet presAssocID="{70D8C494-DE71-42E2-A40D-4EBCBBDB1C88}" presName="srcNode" presStyleLbl="node1" presStyleIdx="0" presStyleCnt="4"/>
      <dgm:spPr/>
    </dgm:pt>
    <dgm:pt modelId="{59995E19-33C2-4199-B322-E78E9E9275C8}" type="pres">
      <dgm:prSet presAssocID="{70D8C494-DE71-42E2-A40D-4EBCBBDB1C88}" presName="conn" presStyleLbl="parChTrans1D2" presStyleIdx="0" presStyleCnt="1"/>
      <dgm:spPr/>
    </dgm:pt>
    <dgm:pt modelId="{1293EFEB-8F26-4940-889B-F0DDF97F1BB6}" type="pres">
      <dgm:prSet presAssocID="{70D8C494-DE71-42E2-A40D-4EBCBBDB1C88}" presName="extraNode" presStyleLbl="node1" presStyleIdx="0" presStyleCnt="4"/>
      <dgm:spPr/>
    </dgm:pt>
    <dgm:pt modelId="{7E0BF625-7A59-4E33-A700-03F1459C9E00}" type="pres">
      <dgm:prSet presAssocID="{70D8C494-DE71-42E2-A40D-4EBCBBDB1C88}" presName="dstNode" presStyleLbl="node1" presStyleIdx="0" presStyleCnt="4"/>
      <dgm:spPr/>
    </dgm:pt>
    <dgm:pt modelId="{D7F3D047-B4B5-4569-A09B-19810A22EB6A}" type="pres">
      <dgm:prSet presAssocID="{671109F8-297D-486C-B5C2-56AC2F574EB9}" presName="text_1" presStyleLbl="node1" presStyleIdx="0" presStyleCnt="4">
        <dgm:presLayoutVars>
          <dgm:bulletEnabled val="1"/>
        </dgm:presLayoutVars>
      </dgm:prSet>
      <dgm:spPr/>
    </dgm:pt>
    <dgm:pt modelId="{028054B7-A434-4A06-A5B3-585CC40F84CE}" type="pres">
      <dgm:prSet presAssocID="{671109F8-297D-486C-B5C2-56AC2F574EB9}" presName="accent_1" presStyleCnt="0"/>
      <dgm:spPr/>
    </dgm:pt>
    <dgm:pt modelId="{79E1104B-D77E-487A-BFFB-92E71BE24B5D}" type="pres">
      <dgm:prSet presAssocID="{671109F8-297D-486C-B5C2-56AC2F574EB9}" presName="accentRepeatNode" presStyleLbl="solidFgAcc1" presStyleIdx="0" presStyleCnt="4"/>
      <dgm:spPr/>
    </dgm:pt>
    <dgm:pt modelId="{032F2BF4-C991-42F0-994E-F6153851A27F}" type="pres">
      <dgm:prSet presAssocID="{BF716039-6B5F-40B6-85DA-53B4A70FCF3D}" presName="text_2" presStyleLbl="node1" presStyleIdx="1" presStyleCnt="4">
        <dgm:presLayoutVars>
          <dgm:bulletEnabled val="1"/>
        </dgm:presLayoutVars>
      </dgm:prSet>
      <dgm:spPr/>
    </dgm:pt>
    <dgm:pt modelId="{3E9FE6AC-6367-47FD-8027-DDB1A09781FE}" type="pres">
      <dgm:prSet presAssocID="{BF716039-6B5F-40B6-85DA-53B4A70FCF3D}" presName="accent_2" presStyleCnt="0"/>
      <dgm:spPr/>
    </dgm:pt>
    <dgm:pt modelId="{8FD50D51-03F3-4FF1-8606-A703B579BACE}" type="pres">
      <dgm:prSet presAssocID="{BF716039-6B5F-40B6-85DA-53B4A70FCF3D}" presName="accentRepeatNode" presStyleLbl="solidFgAcc1" presStyleIdx="1" presStyleCnt="4"/>
      <dgm:spPr/>
    </dgm:pt>
    <dgm:pt modelId="{51B69141-9771-496F-B257-5AB0DEE84825}" type="pres">
      <dgm:prSet presAssocID="{B4B18B53-CB15-441F-8B69-8B1805DFE542}" presName="text_3" presStyleLbl="node1" presStyleIdx="2" presStyleCnt="4">
        <dgm:presLayoutVars>
          <dgm:bulletEnabled val="1"/>
        </dgm:presLayoutVars>
      </dgm:prSet>
      <dgm:spPr/>
    </dgm:pt>
    <dgm:pt modelId="{022EFB6E-83D3-470D-A798-9DE4B7125543}" type="pres">
      <dgm:prSet presAssocID="{B4B18B53-CB15-441F-8B69-8B1805DFE542}" presName="accent_3" presStyleCnt="0"/>
      <dgm:spPr/>
    </dgm:pt>
    <dgm:pt modelId="{3654514C-7B17-4030-B0A1-0EDEC28569E7}" type="pres">
      <dgm:prSet presAssocID="{B4B18B53-CB15-441F-8B69-8B1805DFE542}" presName="accentRepeatNode" presStyleLbl="solidFgAcc1" presStyleIdx="2" presStyleCnt="4"/>
      <dgm:spPr/>
    </dgm:pt>
    <dgm:pt modelId="{2395DC7C-B5FE-4977-8D92-B4376B90A6C2}" type="pres">
      <dgm:prSet presAssocID="{427FB0F6-96E4-4747-8B29-B40EE29C9183}" presName="text_4" presStyleLbl="node1" presStyleIdx="3" presStyleCnt="4">
        <dgm:presLayoutVars>
          <dgm:bulletEnabled val="1"/>
        </dgm:presLayoutVars>
      </dgm:prSet>
      <dgm:spPr/>
    </dgm:pt>
    <dgm:pt modelId="{ABEB3046-661D-43D9-86E4-55105EFEFB36}" type="pres">
      <dgm:prSet presAssocID="{427FB0F6-96E4-4747-8B29-B40EE29C9183}" presName="accent_4" presStyleCnt="0"/>
      <dgm:spPr/>
    </dgm:pt>
    <dgm:pt modelId="{BA0D076F-EE60-469C-9242-62882346F460}" type="pres">
      <dgm:prSet presAssocID="{427FB0F6-96E4-4747-8B29-B40EE29C9183}" presName="accentRepeatNode" presStyleLbl="solidFgAcc1" presStyleIdx="3" presStyleCnt="4"/>
      <dgm:spPr/>
    </dgm:pt>
  </dgm:ptLst>
  <dgm:cxnLst>
    <dgm:cxn modelId="{0BEB1C2B-6099-4637-8038-1227B4D002F9}" srcId="{70D8C494-DE71-42E2-A40D-4EBCBBDB1C88}" destId="{B4B18B53-CB15-441F-8B69-8B1805DFE542}" srcOrd="2" destOrd="0" parTransId="{AA2464FD-45D0-4156-A42D-CFB277231DA2}" sibTransId="{1C757F27-C577-467A-B9F4-911AAB0DAE9F}"/>
    <dgm:cxn modelId="{3EFE272D-7FC0-420F-A677-71EC7ED48337}" type="presOf" srcId="{BF716039-6B5F-40B6-85DA-53B4A70FCF3D}" destId="{032F2BF4-C991-42F0-994E-F6153851A27F}" srcOrd="0" destOrd="0" presId="urn:microsoft.com/office/officeart/2008/layout/VerticalCurvedList"/>
    <dgm:cxn modelId="{25CADB6A-9624-49C2-BBB7-8C27D9E15B55}" srcId="{70D8C494-DE71-42E2-A40D-4EBCBBDB1C88}" destId="{427FB0F6-96E4-4747-8B29-B40EE29C9183}" srcOrd="3" destOrd="0" parTransId="{13CCCE59-B024-4F37-B071-1205B5F96E1F}" sibTransId="{F4F185DD-A816-4B72-A8A1-682AC0D8673C}"/>
    <dgm:cxn modelId="{D1AEC96C-7192-4CAC-98FD-F5075797F4D1}" srcId="{70D8C494-DE71-42E2-A40D-4EBCBBDB1C88}" destId="{671109F8-297D-486C-B5C2-56AC2F574EB9}" srcOrd="0" destOrd="0" parTransId="{A4D638FF-6D62-4075-BAD2-62CF62593BC0}" sibTransId="{5A920BAC-13ED-4421-BDA9-E041DF4A7D6D}"/>
    <dgm:cxn modelId="{09731672-C28D-48A8-996D-44E206EDB641}" type="presOf" srcId="{5A920BAC-13ED-4421-BDA9-E041DF4A7D6D}" destId="{59995E19-33C2-4199-B322-E78E9E9275C8}" srcOrd="0" destOrd="0" presId="urn:microsoft.com/office/officeart/2008/layout/VerticalCurvedList"/>
    <dgm:cxn modelId="{084589A1-508C-46C0-BBB7-413D63D3B3FF}" type="presOf" srcId="{427FB0F6-96E4-4747-8B29-B40EE29C9183}" destId="{2395DC7C-B5FE-4977-8D92-B4376B90A6C2}" srcOrd="0" destOrd="0" presId="urn:microsoft.com/office/officeart/2008/layout/VerticalCurvedList"/>
    <dgm:cxn modelId="{0CFCD3A3-DB0B-4E55-A3C5-7A3A9ED9E230}" type="presOf" srcId="{671109F8-297D-486C-B5C2-56AC2F574EB9}" destId="{D7F3D047-B4B5-4569-A09B-19810A22EB6A}" srcOrd="0" destOrd="0" presId="urn:microsoft.com/office/officeart/2008/layout/VerticalCurvedList"/>
    <dgm:cxn modelId="{6E694FA6-EF60-45B3-81ED-7DBD0CC6098D}" srcId="{70D8C494-DE71-42E2-A40D-4EBCBBDB1C88}" destId="{BF716039-6B5F-40B6-85DA-53B4A70FCF3D}" srcOrd="1" destOrd="0" parTransId="{A87AB2DF-A3E0-470A-A537-9BDE5BB34CF9}" sibTransId="{B3C1D065-8C92-4A6B-BD03-7A4207605BE3}"/>
    <dgm:cxn modelId="{098ECEA9-E150-4132-B774-BF9CCFF95447}" type="presOf" srcId="{B4B18B53-CB15-441F-8B69-8B1805DFE542}" destId="{51B69141-9771-496F-B257-5AB0DEE84825}" srcOrd="0" destOrd="0" presId="urn:microsoft.com/office/officeart/2008/layout/VerticalCurvedList"/>
    <dgm:cxn modelId="{FDB0AFB2-5238-4003-89CD-6F5C11D7FB76}" type="presOf" srcId="{70D8C494-DE71-42E2-A40D-4EBCBBDB1C88}" destId="{96550B49-DA7E-44BE-8F43-F4C9BE025421}" srcOrd="0" destOrd="0" presId="urn:microsoft.com/office/officeart/2008/layout/VerticalCurvedList"/>
    <dgm:cxn modelId="{ED683891-B280-44CF-8ED2-C1550CA7105F}" type="presParOf" srcId="{96550B49-DA7E-44BE-8F43-F4C9BE025421}" destId="{082891A0-23BC-45D0-9EDC-B869545E0F35}" srcOrd="0" destOrd="0" presId="urn:microsoft.com/office/officeart/2008/layout/VerticalCurvedList"/>
    <dgm:cxn modelId="{A538C140-191D-4D20-BFDA-848DF81E8980}" type="presParOf" srcId="{082891A0-23BC-45D0-9EDC-B869545E0F35}" destId="{8A8D3AFD-FEF2-415E-95E7-61B0693FE691}" srcOrd="0" destOrd="0" presId="urn:microsoft.com/office/officeart/2008/layout/VerticalCurvedList"/>
    <dgm:cxn modelId="{B6232C0B-0A1A-4DE8-B8D3-577FE57C567C}" type="presParOf" srcId="{8A8D3AFD-FEF2-415E-95E7-61B0693FE691}" destId="{862956FB-DA7A-4AE0-BD10-8219878D7638}" srcOrd="0" destOrd="0" presId="urn:microsoft.com/office/officeart/2008/layout/VerticalCurvedList"/>
    <dgm:cxn modelId="{407741FA-99BD-40D5-8050-4F4295463BE6}" type="presParOf" srcId="{8A8D3AFD-FEF2-415E-95E7-61B0693FE691}" destId="{59995E19-33C2-4199-B322-E78E9E9275C8}" srcOrd="1" destOrd="0" presId="urn:microsoft.com/office/officeart/2008/layout/VerticalCurvedList"/>
    <dgm:cxn modelId="{C7F220F8-5839-4878-8938-7AA2184C7458}" type="presParOf" srcId="{8A8D3AFD-FEF2-415E-95E7-61B0693FE691}" destId="{1293EFEB-8F26-4940-889B-F0DDF97F1BB6}" srcOrd="2" destOrd="0" presId="urn:microsoft.com/office/officeart/2008/layout/VerticalCurvedList"/>
    <dgm:cxn modelId="{A05A032E-08A7-415C-933A-69562BAD8A75}" type="presParOf" srcId="{8A8D3AFD-FEF2-415E-95E7-61B0693FE691}" destId="{7E0BF625-7A59-4E33-A700-03F1459C9E00}" srcOrd="3" destOrd="0" presId="urn:microsoft.com/office/officeart/2008/layout/VerticalCurvedList"/>
    <dgm:cxn modelId="{CCE471C0-119A-4763-BD61-006A52A8609F}" type="presParOf" srcId="{082891A0-23BC-45D0-9EDC-B869545E0F35}" destId="{D7F3D047-B4B5-4569-A09B-19810A22EB6A}" srcOrd="1" destOrd="0" presId="urn:microsoft.com/office/officeart/2008/layout/VerticalCurvedList"/>
    <dgm:cxn modelId="{2838455F-B2F9-4912-964B-4D22075F5144}" type="presParOf" srcId="{082891A0-23BC-45D0-9EDC-B869545E0F35}" destId="{028054B7-A434-4A06-A5B3-585CC40F84CE}" srcOrd="2" destOrd="0" presId="urn:microsoft.com/office/officeart/2008/layout/VerticalCurvedList"/>
    <dgm:cxn modelId="{1FE13EA3-8DE9-482B-9E3E-A07FA4F68544}" type="presParOf" srcId="{028054B7-A434-4A06-A5B3-585CC40F84CE}" destId="{79E1104B-D77E-487A-BFFB-92E71BE24B5D}" srcOrd="0" destOrd="0" presId="urn:microsoft.com/office/officeart/2008/layout/VerticalCurvedList"/>
    <dgm:cxn modelId="{6154F47A-3FE3-46A1-AD2D-D079EDD5374F}" type="presParOf" srcId="{082891A0-23BC-45D0-9EDC-B869545E0F35}" destId="{032F2BF4-C991-42F0-994E-F6153851A27F}" srcOrd="3" destOrd="0" presId="urn:microsoft.com/office/officeart/2008/layout/VerticalCurvedList"/>
    <dgm:cxn modelId="{D88770C4-C11B-4C30-A05F-99B8F8BC5E6E}" type="presParOf" srcId="{082891A0-23BC-45D0-9EDC-B869545E0F35}" destId="{3E9FE6AC-6367-47FD-8027-DDB1A09781FE}" srcOrd="4" destOrd="0" presId="urn:microsoft.com/office/officeart/2008/layout/VerticalCurvedList"/>
    <dgm:cxn modelId="{7635DACA-D237-460C-A7E7-238FAFC44C6E}" type="presParOf" srcId="{3E9FE6AC-6367-47FD-8027-DDB1A09781FE}" destId="{8FD50D51-03F3-4FF1-8606-A703B579BACE}" srcOrd="0" destOrd="0" presId="urn:microsoft.com/office/officeart/2008/layout/VerticalCurvedList"/>
    <dgm:cxn modelId="{33E326EC-8402-4DFC-8A03-39BAB0636063}" type="presParOf" srcId="{082891A0-23BC-45D0-9EDC-B869545E0F35}" destId="{51B69141-9771-496F-B257-5AB0DEE84825}" srcOrd="5" destOrd="0" presId="urn:microsoft.com/office/officeart/2008/layout/VerticalCurvedList"/>
    <dgm:cxn modelId="{F1CB41F5-1937-44F3-88CA-E3617DFF776E}" type="presParOf" srcId="{082891A0-23BC-45D0-9EDC-B869545E0F35}" destId="{022EFB6E-83D3-470D-A798-9DE4B7125543}" srcOrd="6" destOrd="0" presId="urn:microsoft.com/office/officeart/2008/layout/VerticalCurvedList"/>
    <dgm:cxn modelId="{90CF4B74-C018-472E-A931-44CDCE925516}" type="presParOf" srcId="{022EFB6E-83D3-470D-A798-9DE4B7125543}" destId="{3654514C-7B17-4030-B0A1-0EDEC28569E7}" srcOrd="0" destOrd="0" presId="urn:microsoft.com/office/officeart/2008/layout/VerticalCurvedList"/>
    <dgm:cxn modelId="{C443463B-C379-4ACD-A48E-78AAC2EE13DE}" type="presParOf" srcId="{082891A0-23BC-45D0-9EDC-B869545E0F35}" destId="{2395DC7C-B5FE-4977-8D92-B4376B90A6C2}" srcOrd="7" destOrd="0" presId="urn:microsoft.com/office/officeart/2008/layout/VerticalCurvedList"/>
    <dgm:cxn modelId="{1BC97D6F-2985-43F3-B089-7DBAF9FF8864}" type="presParOf" srcId="{082891A0-23BC-45D0-9EDC-B869545E0F35}" destId="{ABEB3046-661D-43D9-86E4-55105EFEFB36}" srcOrd="8" destOrd="0" presId="urn:microsoft.com/office/officeart/2008/layout/VerticalCurvedList"/>
    <dgm:cxn modelId="{7EABD1B4-8D7B-4E4B-B84B-40F6E83AC6A9}" type="presParOf" srcId="{ABEB3046-661D-43D9-86E4-55105EFEFB36}" destId="{BA0D076F-EE60-469C-9242-62882346F46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734C71-AD0D-4ADF-B86D-03241522FBDF}" type="doc">
      <dgm:prSet loTypeId="urn:microsoft.com/office/officeart/2005/8/layout/hProcess3" loCatId="process" qsTypeId="urn:microsoft.com/office/officeart/2005/8/quickstyle/simple1" qsCatId="simple" csTypeId="urn:microsoft.com/office/officeart/2005/8/colors/accent6_2" csCatId="accent6" phldr="1"/>
      <dgm:spPr/>
      <dgm:t>
        <a:bodyPr/>
        <a:lstStyle/>
        <a:p>
          <a:endParaRPr lang="fr-FR"/>
        </a:p>
      </dgm:t>
    </dgm:pt>
    <dgm:pt modelId="{1A781B09-8ECE-4285-9089-30A28263AD56}">
      <dgm:prSet phldrT="[Texte]" custT="1"/>
      <dgm:spPr/>
      <dgm:t>
        <a:bodyPr/>
        <a:lstStyle/>
        <a:p>
          <a:r>
            <a:rPr lang="fr-FR" sz="2800" b="1" dirty="0">
              <a:solidFill>
                <a:schemeClr val="bg1"/>
              </a:solidFill>
              <a:latin typeface="Work Sans Medium" pitchFamily="2" charset="0"/>
            </a:rPr>
            <a:t>Une demande d’entretien commun à ces 2 sujets </a:t>
          </a:r>
          <a:br>
            <a:rPr lang="fr-FR" sz="2800" b="1" dirty="0">
              <a:solidFill>
                <a:schemeClr val="bg1"/>
              </a:solidFill>
              <a:latin typeface="Work Sans Medium" pitchFamily="2" charset="0"/>
            </a:rPr>
          </a:br>
          <a:r>
            <a:rPr lang="fr-FR" sz="2800" b="1" dirty="0">
              <a:solidFill>
                <a:schemeClr val="bg1"/>
              </a:solidFill>
              <a:latin typeface="Work Sans Medium" pitchFamily="2" charset="0"/>
            </a:rPr>
            <a:t>auprès de </a:t>
          </a:r>
          <a:r>
            <a:rPr lang="fr-FR" sz="2800" b="1" dirty="0" err="1">
              <a:solidFill>
                <a:schemeClr val="bg1"/>
              </a:solidFill>
              <a:latin typeface="Work Sans Medium" pitchFamily="2" charset="0"/>
            </a:rPr>
            <a:t>Prism’emploi</a:t>
          </a:r>
          <a:r>
            <a:rPr lang="fr-FR" sz="2800" b="1" dirty="0">
              <a:solidFill>
                <a:schemeClr val="bg1"/>
              </a:solidFill>
              <a:latin typeface="Work Sans Medium" pitchFamily="2" charset="0"/>
            </a:rPr>
            <a:t> </a:t>
          </a:r>
        </a:p>
      </dgm:t>
    </dgm:pt>
    <dgm:pt modelId="{B909703B-85E7-4D59-9C6F-C9A66A70B95D}" type="parTrans" cxnId="{71C658D1-3FD1-4B1E-929F-8FD2B6D848D7}">
      <dgm:prSet/>
      <dgm:spPr/>
      <dgm:t>
        <a:bodyPr/>
        <a:lstStyle/>
        <a:p>
          <a:endParaRPr lang="fr-FR"/>
        </a:p>
      </dgm:t>
    </dgm:pt>
    <dgm:pt modelId="{2B9A4530-5F17-492B-BFC4-694337A9C3C6}" type="sibTrans" cxnId="{71C658D1-3FD1-4B1E-929F-8FD2B6D848D7}">
      <dgm:prSet/>
      <dgm:spPr/>
      <dgm:t>
        <a:bodyPr/>
        <a:lstStyle/>
        <a:p>
          <a:endParaRPr lang="fr-FR"/>
        </a:p>
      </dgm:t>
    </dgm:pt>
    <dgm:pt modelId="{53F24D72-163A-434E-A0B9-4E8571E6AF1A}" type="pres">
      <dgm:prSet presAssocID="{0C734C71-AD0D-4ADF-B86D-03241522FBDF}" presName="Name0" presStyleCnt="0">
        <dgm:presLayoutVars>
          <dgm:dir/>
          <dgm:animLvl val="lvl"/>
          <dgm:resizeHandles val="exact"/>
        </dgm:presLayoutVars>
      </dgm:prSet>
      <dgm:spPr/>
    </dgm:pt>
    <dgm:pt modelId="{79636C19-90F5-4631-8FA9-68B0F2A480BD}" type="pres">
      <dgm:prSet presAssocID="{0C734C71-AD0D-4ADF-B86D-03241522FBDF}" presName="dummy" presStyleCnt="0"/>
      <dgm:spPr/>
    </dgm:pt>
    <dgm:pt modelId="{18DD8E8D-3454-4C2B-B6AC-B9AD60D58B5F}" type="pres">
      <dgm:prSet presAssocID="{0C734C71-AD0D-4ADF-B86D-03241522FBDF}" presName="linH" presStyleCnt="0"/>
      <dgm:spPr/>
    </dgm:pt>
    <dgm:pt modelId="{19FEB5E4-FE1D-4EA4-9092-CA98544C40BB}" type="pres">
      <dgm:prSet presAssocID="{0C734C71-AD0D-4ADF-B86D-03241522FBDF}" presName="padding1" presStyleCnt="0"/>
      <dgm:spPr/>
    </dgm:pt>
    <dgm:pt modelId="{98C37015-002F-4B56-AC62-51F1B2B53D8C}" type="pres">
      <dgm:prSet presAssocID="{1A781B09-8ECE-4285-9089-30A28263AD56}" presName="linV" presStyleCnt="0"/>
      <dgm:spPr/>
    </dgm:pt>
    <dgm:pt modelId="{B79CCAF7-8BD2-48F3-855F-4D19E308B911}" type="pres">
      <dgm:prSet presAssocID="{1A781B09-8ECE-4285-9089-30A28263AD56}" presName="spVertical1" presStyleCnt="0"/>
      <dgm:spPr/>
    </dgm:pt>
    <dgm:pt modelId="{35186D84-BA7E-4CE1-B7B8-C1582B4835B0}" type="pres">
      <dgm:prSet presAssocID="{1A781B09-8ECE-4285-9089-30A28263AD56}" presName="parTx" presStyleLbl="revTx" presStyleIdx="0" presStyleCnt="1" custScaleX="69068" custLinFactNeighborX="-6708" custLinFactNeighborY="2276">
        <dgm:presLayoutVars>
          <dgm:chMax val="0"/>
          <dgm:chPref val="0"/>
          <dgm:bulletEnabled val="1"/>
        </dgm:presLayoutVars>
      </dgm:prSet>
      <dgm:spPr/>
    </dgm:pt>
    <dgm:pt modelId="{B0E49CFB-39A1-4C95-9890-161C8251F3DD}" type="pres">
      <dgm:prSet presAssocID="{1A781B09-8ECE-4285-9089-30A28263AD56}" presName="spVertical2" presStyleCnt="0"/>
      <dgm:spPr/>
    </dgm:pt>
    <dgm:pt modelId="{6CF0B489-BB28-4A35-B4EE-B4EB065E0762}" type="pres">
      <dgm:prSet presAssocID="{1A781B09-8ECE-4285-9089-30A28263AD56}" presName="spVertical3" presStyleCnt="0"/>
      <dgm:spPr/>
    </dgm:pt>
    <dgm:pt modelId="{3A4FAFAE-3183-45DD-A6E4-578E94F9272B}" type="pres">
      <dgm:prSet presAssocID="{0C734C71-AD0D-4ADF-B86D-03241522FBDF}" presName="padding2" presStyleCnt="0"/>
      <dgm:spPr/>
    </dgm:pt>
    <dgm:pt modelId="{754163E3-85BD-4E68-94EC-3CFB165753B2}" type="pres">
      <dgm:prSet presAssocID="{0C734C71-AD0D-4ADF-B86D-03241522FBDF}" presName="negArrow" presStyleCnt="0"/>
      <dgm:spPr/>
    </dgm:pt>
    <dgm:pt modelId="{407883AD-017B-4308-914A-DC85E51A8FA7}" type="pres">
      <dgm:prSet presAssocID="{0C734C71-AD0D-4ADF-B86D-03241522FBDF}" presName="backgroundArrow" presStyleLbl="node1" presStyleIdx="0" presStyleCnt="1" custLinFactNeighborY="-1079"/>
      <dgm:spPr/>
    </dgm:pt>
  </dgm:ptLst>
  <dgm:cxnLst>
    <dgm:cxn modelId="{2BCDC7AB-BF7A-4426-AFEA-8D634585166B}" type="presOf" srcId="{0C734C71-AD0D-4ADF-B86D-03241522FBDF}" destId="{53F24D72-163A-434E-A0B9-4E8571E6AF1A}" srcOrd="0" destOrd="0" presId="urn:microsoft.com/office/officeart/2005/8/layout/hProcess3"/>
    <dgm:cxn modelId="{71C658D1-3FD1-4B1E-929F-8FD2B6D848D7}" srcId="{0C734C71-AD0D-4ADF-B86D-03241522FBDF}" destId="{1A781B09-8ECE-4285-9089-30A28263AD56}" srcOrd="0" destOrd="0" parTransId="{B909703B-85E7-4D59-9C6F-C9A66A70B95D}" sibTransId="{2B9A4530-5F17-492B-BFC4-694337A9C3C6}"/>
    <dgm:cxn modelId="{1F00E2FF-1ACD-49D0-BF92-8AB7D8054F0A}" type="presOf" srcId="{1A781B09-8ECE-4285-9089-30A28263AD56}" destId="{35186D84-BA7E-4CE1-B7B8-C1582B4835B0}" srcOrd="0" destOrd="0" presId="urn:microsoft.com/office/officeart/2005/8/layout/hProcess3"/>
    <dgm:cxn modelId="{E8788820-7DA8-4E9C-945F-2F171F599DDE}" type="presParOf" srcId="{53F24D72-163A-434E-A0B9-4E8571E6AF1A}" destId="{79636C19-90F5-4631-8FA9-68B0F2A480BD}" srcOrd="0" destOrd="0" presId="urn:microsoft.com/office/officeart/2005/8/layout/hProcess3"/>
    <dgm:cxn modelId="{15341558-6B0E-43E6-B33D-10EB76A9B62B}" type="presParOf" srcId="{53F24D72-163A-434E-A0B9-4E8571E6AF1A}" destId="{18DD8E8D-3454-4C2B-B6AC-B9AD60D58B5F}" srcOrd="1" destOrd="0" presId="urn:microsoft.com/office/officeart/2005/8/layout/hProcess3"/>
    <dgm:cxn modelId="{8C82BA79-0B2D-482C-847C-5EBA495D4929}" type="presParOf" srcId="{18DD8E8D-3454-4C2B-B6AC-B9AD60D58B5F}" destId="{19FEB5E4-FE1D-4EA4-9092-CA98544C40BB}" srcOrd="0" destOrd="0" presId="urn:microsoft.com/office/officeart/2005/8/layout/hProcess3"/>
    <dgm:cxn modelId="{5F8E0937-4397-4772-B853-87B31209CAE1}" type="presParOf" srcId="{18DD8E8D-3454-4C2B-B6AC-B9AD60D58B5F}" destId="{98C37015-002F-4B56-AC62-51F1B2B53D8C}" srcOrd="1" destOrd="0" presId="urn:microsoft.com/office/officeart/2005/8/layout/hProcess3"/>
    <dgm:cxn modelId="{3740F055-C2DA-43A4-B26A-EAFA39DD1177}" type="presParOf" srcId="{98C37015-002F-4B56-AC62-51F1B2B53D8C}" destId="{B79CCAF7-8BD2-48F3-855F-4D19E308B911}" srcOrd="0" destOrd="0" presId="urn:microsoft.com/office/officeart/2005/8/layout/hProcess3"/>
    <dgm:cxn modelId="{C4801F50-95A2-4386-822D-53A18AB041FE}" type="presParOf" srcId="{98C37015-002F-4B56-AC62-51F1B2B53D8C}" destId="{35186D84-BA7E-4CE1-B7B8-C1582B4835B0}" srcOrd="1" destOrd="0" presId="urn:microsoft.com/office/officeart/2005/8/layout/hProcess3"/>
    <dgm:cxn modelId="{92590635-91A7-4C36-B279-B5A20316C702}" type="presParOf" srcId="{98C37015-002F-4B56-AC62-51F1B2B53D8C}" destId="{B0E49CFB-39A1-4C95-9890-161C8251F3DD}" srcOrd="2" destOrd="0" presId="urn:microsoft.com/office/officeart/2005/8/layout/hProcess3"/>
    <dgm:cxn modelId="{4A942B3E-654A-45CC-97EF-8570270B37F3}" type="presParOf" srcId="{98C37015-002F-4B56-AC62-51F1B2B53D8C}" destId="{6CF0B489-BB28-4A35-B4EE-B4EB065E0762}" srcOrd="3" destOrd="0" presId="urn:microsoft.com/office/officeart/2005/8/layout/hProcess3"/>
    <dgm:cxn modelId="{0D5737C9-3916-4729-8705-F82CE28D3106}" type="presParOf" srcId="{18DD8E8D-3454-4C2B-B6AC-B9AD60D58B5F}" destId="{3A4FAFAE-3183-45DD-A6E4-578E94F9272B}" srcOrd="2" destOrd="0" presId="urn:microsoft.com/office/officeart/2005/8/layout/hProcess3"/>
    <dgm:cxn modelId="{CFBDE259-09AA-4DFD-B19B-030C34D0ADE0}" type="presParOf" srcId="{18DD8E8D-3454-4C2B-B6AC-B9AD60D58B5F}" destId="{754163E3-85BD-4E68-94EC-3CFB165753B2}" srcOrd="3" destOrd="0" presId="urn:microsoft.com/office/officeart/2005/8/layout/hProcess3"/>
    <dgm:cxn modelId="{78B4298E-C822-4A84-9706-392A23D51F4D}" type="presParOf" srcId="{18DD8E8D-3454-4C2B-B6AC-B9AD60D58B5F}" destId="{407883AD-017B-4308-914A-DC85E51A8FA7}" srcOrd="4"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D88AF-F5B0-422E-A49B-01B6EEE7CCC9}">
      <dsp:nvSpPr>
        <dsp:cNvPr id="0" name=""/>
        <dsp:cNvSpPr/>
      </dsp:nvSpPr>
      <dsp:spPr>
        <a:xfrm>
          <a:off x="1542361" y="1003982"/>
          <a:ext cx="2888542" cy="192665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35128" rIns="135128" bIns="135128" numCol="1" spcCol="1270" anchor="ctr" anchorCtr="0">
          <a:noAutofit/>
        </a:bodyPr>
        <a:lstStyle/>
        <a:p>
          <a:pPr marL="0" lvl="0" indent="0" algn="l" defTabSz="844550">
            <a:lnSpc>
              <a:spcPct val="90000"/>
            </a:lnSpc>
            <a:spcBef>
              <a:spcPct val="0"/>
            </a:spcBef>
            <a:spcAft>
              <a:spcPct val="35000"/>
            </a:spcAft>
            <a:buNone/>
          </a:pPr>
          <a:r>
            <a:rPr lang="fr-FR" sz="1900" b="1" kern="1200" dirty="0">
              <a:solidFill>
                <a:srgbClr val="33CCCC"/>
              </a:solidFill>
              <a:latin typeface="Dosis" pitchFamily="2" charset="0"/>
            </a:rPr>
            <a:t>Métiers et activités particulièrement exposés à 3 facteurs de risques ergonomiques </a:t>
          </a:r>
        </a:p>
        <a:p>
          <a:pPr marL="0" lvl="0" indent="0" algn="l" defTabSz="844550">
            <a:lnSpc>
              <a:spcPct val="90000"/>
            </a:lnSpc>
            <a:spcBef>
              <a:spcPct val="0"/>
            </a:spcBef>
            <a:spcAft>
              <a:spcPct val="35000"/>
            </a:spcAft>
            <a:buNone/>
          </a:pPr>
          <a:r>
            <a:rPr lang="fr-FR" sz="1900" b="1" kern="1200" dirty="0">
              <a:solidFill>
                <a:srgbClr val="33CCCC"/>
              </a:solidFill>
              <a:latin typeface="Dosis" pitchFamily="2" charset="0"/>
            </a:rPr>
            <a:t>Création du FIPU</a:t>
          </a:r>
        </a:p>
      </dsp:txBody>
      <dsp:txXfrm>
        <a:off x="2004528" y="1003982"/>
        <a:ext cx="2426375" cy="1926657"/>
      </dsp:txXfrm>
    </dsp:sp>
    <dsp:sp modelId="{3F092546-A239-4EDE-98EA-E1069FE70553}">
      <dsp:nvSpPr>
        <dsp:cNvPr id="0" name=""/>
        <dsp:cNvSpPr/>
      </dsp:nvSpPr>
      <dsp:spPr>
        <a:xfrm>
          <a:off x="1806" y="233704"/>
          <a:ext cx="1925694" cy="1925694"/>
        </a:xfrm>
        <a:prstGeom prst="ellipse">
          <a:avLst/>
        </a:prstGeom>
        <a:solidFill>
          <a:srgbClr val="33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fr-FR" sz="2400" kern="1200" dirty="0"/>
            <a:t>Prévention</a:t>
          </a:r>
        </a:p>
      </dsp:txBody>
      <dsp:txXfrm>
        <a:off x="283817" y="515715"/>
        <a:ext cx="1361672" cy="1361672"/>
      </dsp:txXfrm>
    </dsp:sp>
    <dsp:sp modelId="{45C61C0F-0D06-4CB7-BCE6-0301DCC143C8}">
      <dsp:nvSpPr>
        <dsp:cNvPr id="0" name=""/>
        <dsp:cNvSpPr/>
      </dsp:nvSpPr>
      <dsp:spPr>
        <a:xfrm>
          <a:off x="6356598" y="1003982"/>
          <a:ext cx="2888542" cy="1926657"/>
        </a:xfrm>
        <a:prstGeom prst="rect">
          <a:avLst/>
        </a:prstGeom>
        <a:solidFill>
          <a:schemeClr val="bg2">
            <a:alpha val="90000"/>
          </a:schemeClr>
        </a:solidFill>
        <a:ln w="12700" cap="flat" cmpd="sng" algn="ctr">
          <a:solidFill>
            <a:schemeClr val="bg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35128" rIns="135128" bIns="135128" numCol="1" spcCol="1270" anchor="ctr" anchorCtr="0">
          <a:noAutofit/>
        </a:bodyPr>
        <a:lstStyle/>
        <a:p>
          <a:pPr marL="0" lvl="0" indent="0" algn="l" defTabSz="844550">
            <a:lnSpc>
              <a:spcPct val="90000"/>
            </a:lnSpc>
            <a:spcBef>
              <a:spcPct val="0"/>
            </a:spcBef>
            <a:spcAft>
              <a:spcPct val="35000"/>
            </a:spcAft>
            <a:buNone/>
          </a:pPr>
          <a:r>
            <a:rPr lang="fr-FR" sz="1900" b="1" kern="1200" dirty="0">
              <a:solidFill>
                <a:schemeClr val="accent2"/>
              </a:solidFill>
              <a:latin typeface="Dosis" pitchFamily="2" charset="0"/>
            </a:rPr>
            <a:t>Suivi médical individuel spécifique </a:t>
          </a:r>
        </a:p>
        <a:p>
          <a:pPr marL="0" lvl="0" indent="0" algn="l" defTabSz="844550">
            <a:lnSpc>
              <a:spcPct val="90000"/>
            </a:lnSpc>
            <a:spcBef>
              <a:spcPct val="0"/>
            </a:spcBef>
            <a:spcAft>
              <a:spcPct val="35000"/>
            </a:spcAft>
            <a:buNone/>
          </a:pPr>
          <a:r>
            <a:rPr lang="fr-FR" sz="1900" b="1" kern="1200" dirty="0">
              <a:solidFill>
                <a:schemeClr val="accent2"/>
              </a:solidFill>
              <a:latin typeface="Dosis" pitchFamily="2" charset="0"/>
            </a:rPr>
            <a:t>Orientation pour un départ pour inaptitude</a:t>
          </a:r>
        </a:p>
      </dsp:txBody>
      <dsp:txXfrm>
        <a:off x="6818765" y="1003982"/>
        <a:ext cx="2426375" cy="1926657"/>
      </dsp:txXfrm>
    </dsp:sp>
    <dsp:sp modelId="{828FBBFC-5BA0-4CB2-8695-39BD553D40E8}">
      <dsp:nvSpPr>
        <dsp:cNvPr id="0" name=""/>
        <dsp:cNvSpPr/>
      </dsp:nvSpPr>
      <dsp:spPr>
        <a:xfrm>
          <a:off x="4816042" y="233704"/>
          <a:ext cx="1925694" cy="1925694"/>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fr-FR" sz="2400" kern="1200" dirty="0"/>
            <a:t>Réparation</a:t>
          </a:r>
        </a:p>
      </dsp:txBody>
      <dsp:txXfrm>
        <a:off x="5098053" y="515715"/>
        <a:ext cx="1361672" cy="1361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BDD67-9940-4EF9-935A-8A2E8B5CE7CB}">
      <dsp:nvSpPr>
        <dsp:cNvPr id="0" name=""/>
        <dsp:cNvSpPr/>
      </dsp:nvSpPr>
      <dsp:spPr>
        <a:xfrm>
          <a:off x="0" y="367081"/>
          <a:ext cx="9018411" cy="403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79DE9-6255-4298-9B1A-D320EDB6B975}">
      <dsp:nvSpPr>
        <dsp:cNvPr id="0" name=""/>
        <dsp:cNvSpPr/>
      </dsp:nvSpPr>
      <dsp:spPr>
        <a:xfrm>
          <a:off x="413531" y="12927"/>
          <a:ext cx="7043789" cy="662801"/>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612" tIns="0" rIns="238612" bIns="0" numCol="1" spcCol="1270" anchor="ctr" anchorCtr="0">
          <a:noAutofit/>
        </a:bodyPr>
        <a:lstStyle/>
        <a:p>
          <a:pPr marL="0" lvl="0" indent="0" algn="l" defTabSz="889000">
            <a:lnSpc>
              <a:spcPct val="90000"/>
            </a:lnSpc>
            <a:spcBef>
              <a:spcPct val="0"/>
            </a:spcBef>
            <a:spcAft>
              <a:spcPct val="35000"/>
            </a:spcAft>
            <a:buNone/>
          </a:pPr>
          <a:r>
            <a:rPr lang="fr-FR" sz="2000" b="1" kern="1200">
              <a:latin typeface="Dosis" pitchFamily="2" charset="0"/>
            </a:rPr>
            <a:t>Pour financer quoi ? </a:t>
          </a:r>
        </a:p>
      </dsp:txBody>
      <dsp:txXfrm>
        <a:off x="445886" y="45282"/>
        <a:ext cx="6979079" cy="598091"/>
      </dsp:txXfrm>
    </dsp:sp>
    <dsp:sp modelId="{40852712-1795-4D9B-8132-3C7B3899DF8C}">
      <dsp:nvSpPr>
        <dsp:cNvPr id="0" name=""/>
        <dsp:cNvSpPr/>
      </dsp:nvSpPr>
      <dsp:spPr>
        <a:xfrm>
          <a:off x="0" y="1377249"/>
          <a:ext cx="9018411" cy="403200"/>
        </a:xfrm>
        <a:prstGeom prst="rect">
          <a:avLst/>
        </a:prstGeom>
        <a:solidFill>
          <a:schemeClr val="lt1">
            <a:alpha val="90000"/>
            <a:hueOff val="0"/>
            <a:satOff val="0"/>
            <a:lumOff val="0"/>
            <a:alphaOff val="0"/>
          </a:schemeClr>
        </a:solidFill>
        <a:ln w="12700" cap="flat" cmpd="sng" algn="ctr">
          <a:solidFill>
            <a:srgbClr val="33CCCC"/>
          </a:solidFill>
          <a:prstDash val="solid"/>
          <a:miter lim="800000"/>
        </a:ln>
        <a:effectLst/>
      </dsp:spPr>
      <dsp:style>
        <a:lnRef idx="2">
          <a:scrgbClr r="0" g="0" b="0"/>
        </a:lnRef>
        <a:fillRef idx="1">
          <a:scrgbClr r="0" g="0" b="0"/>
        </a:fillRef>
        <a:effectRef idx="0">
          <a:scrgbClr r="0" g="0" b="0"/>
        </a:effectRef>
        <a:fontRef idx="minor"/>
      </dsp:style>
    </dsp:sp>
    <dsp:sp modelId="{19CAC76A-BB4B-420C-84A1-27593F9D5E94}">
      <dsp:nvSpPr>
        <dsp:cNvPr id="0" name=""/>
        <dsp:cNvSpPr/>
      </dsp:nvSpPr>
      <dsp:spPr>
        <a:xfrm>
          <a:off x="450480" y="929169"/>
          <a:ext cx="7053123" cy="684240"/>
        </a:xfrm>
        <a:prstGeom prst="roundRect">
          <a:avLst/>
        </a:prstGeom>
        <a:solidFill>
          <a:srgbClr val="33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8612" tIns="0" rIns="238612" bIns="0" numCol="1" spcCol="1270" anchor="ctr" anchorCtr="0">
          <a:noAutofit/>
        </a:bodyPr>
        <a:lstStyle/>
        <a:p>
          <a:pPr marL="0" lvl="0" indent="0" algn="l" defTabSz="889000">
            <a:lnSpc>
              <a:spcPct val="90000"/>
            </a:lnSpc>
            <a:spcBef>
              <a:spcPct val="0"/>
            </a:spcBef>
            <a:spcAft>
              <a:spcPct val="35000"/>
            </a:spcAft>
            <a:buClr>
              <a:srgbClr val="FE7C22"/>
            </a:buClr>
            <a:buSzPct val="150000"/>
            <a:buFont typeface="Monotype Sans WT SC" panose="020B0502000000000001" pitchFamily="34" charset="-128"/>
            <a:buNone/>
          </a:pPr>
          <a:r>
            <a:rPr lang="fr-FR" sz="2000" b="1" kern="1200" dirty="0">
              <a:latin typeface="Dosis" pitchFamily="2" charset="0"/>
            </a:rPr>
            <a:t>Pour qui ? </a:t>
          </a:r>
          <a:endParaRPr lang="fr-FR" sz="2000" b="1" kern="1200" dirty="0">
            <a:latin typeface="Dosis" pitchFamily="2" charset="0"/>
            <a:ea typeface="+mn-ea"/>
            <a:cs typeface="+mn-cs"/>
          </a:endParaRPr>
        </a:p>
      </dsp:txBody>
      <dsp:txXfrm>
        <a:off x="483882" y="962571"/>
        <a:ext cx="6986319" cy="617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994CB-3D67-44D7-A423-4A778C47845C}">
      <dsp:nvSpPr>
        <dsp:cNvPr id="0" name=""/>
        <dsp:cNvSpPr/>
      </dsp:nvSpPr>
      <dsp:spPr>
        <a:xfrm>
          <a:off x="2828458" y="371"/>
          <a:ext cx="4242687" cy="1447712"/>
        </a:xfrm>
        <a:prstGeom prst="rightArrow">
          <a:avLst>
            <a:gd name="adj1" fmla="val 75000"/>
            <a:gd name="adj2" fmla="val 50000"/>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kern="1200" dirty="0"/>
            <a:t>Instance paritaire interprofessionnelle</a:t>
          </a:r>
        </a:p>
        <a:p>
          <a:pPr marL="228600" lvl="1" indent="-228600" algn="l" defTabSz="1022350">
            <a:lnSpc>
              <a:spcPct val="90000"/>
            </a:lnSpc>
            <a:spcBef>
              <a:spcPct val="0"/>
            </a:spcBef>
            <a:spcAft>
              <a:spcPct val="15000"/>
            </a:spcAft>
            <a:buChar char="•"/>
          </a:pPr>
          <a:r>
            <a:rPr lang="fr-FR" sz="2300" kern="1200" dirty="0"/>
            <a:t>Se basant sur la sinistralité</a:t>
          </a:r>
        </a:p>
      </dsp:txBody>
      <dsp:txXfrm>
        <a:off x="2828458" y="181335"/>
        <a:ext cx="3699795" cy="1085784"/>
      </dsp:txXfrm>
    </dsp:sp>
    <dsp:sp modelId="{696AF577-272E-41DF-BB42-A84B3DA07C2D}">
      <dsp:nvSpPr>
        <dsp:cNvPr id="0" name=""/>
        <dsp:cNvSpPr/>
      </dsp:nvSpPr>
      <dsp:spPr>
        <a:xfrm>
          <a:off x="0" y="371"/>
          <a:ext cx="2828458" cy="144771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kern="1200" dirty="0"/>
            <a:t>Par la CATMP</a:t>
          </a:r>
        </a:p>
      </dsp:txBody>
      <dsp:txXfrm>
        <a:off x="70671" y="71042"/>
        <a:ext cx="2687116" cy="1306370"/>
      </dsp:txXfrm>
    </dsp:sp>
    <dsp:sp modelId="{460FDC16-2D36-40AA-B194-07B597D40C4C}">
      <dsp:nvSpPr>
        <dsp:cNvPr id="0" name=""/>
        <dsp:cNvSpPr/>
      </dsp:nvSpPr>
      <dsp:spPr>
        <a:xfrm>
          <a:off x="2828458" y="1592854"/>
          <a:ext cx="4242687" cy="1447712"/>
        </a:xfrm>
        <a:prstGeom prst="rightArrow">
          <a:avLst>
            <a:gd name="adj1" fmla="val 75000"/>
            <a:gd name="adj2" fmla="val 5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kern="1200" dirty="0"/>
            <a:t>Négociation paritaire </a:t>
          </a:r>
        </a:p>
        <a:p>
          <a:pPr marL="228600" lvl="1" indent="-228600" algn="l" defTabSz="1022350">
            <a:lnSpc>
              <a:spcPct val="90000"/>
            </a:lnSpc>
            <a:spcBef>
              <a:spcPct val="0"/>
            </a:spcBef>
            <a:spcAft>
              <a:spcPct val="15000"/>
            </a:spcAft>
            <a:buChar char="•"/>
          </a:pPr>
          <a:r>
            <a:rPr lang="fr-FR" sz="2300" kern="1200" dirty="0"/>
            <a:t>Lettre d’engagement envoyée en juin 2023</a:t>
          </a:r>
        </a:p>
      </dsp:txBody>
      <dsp:txXfrm>
        <a:off x="2828458" y="1773818"/>
        <a:ext cx="3699795" cy="1085784"/>
      </dsp:txXfrm>
    </dsp:sp>
    <dsp:sp modelId="{68D4AF22-F15C-44B5-8075-933D2D8A5DBA}">
      <dsp:nvSpPr>
        <dsp:cNvPr id="0" name=""/>
        <dsp:cNvSpPr/>
      </dsp:nvSpPr>
      <dsp:spPr>
        <a:xfrm>
          <a:off x="0" y="1592854"/>
          <a:ext cx="2828458" cy="1447712"/>
        </a:xfrm>
        <a:prstGeom prst="roundRect">
          <a:avLst/>
        </a:prstGeom>
        <a:solidFill>
          <a:srgbClr val="33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kern="1200" dirty="0"/>
            <a:t>Par la Branche </a:t>
          </a:r>
        </a:p>
      </dsp:txBody>
      <dsp:txXfrm>
        <a:off x="70671" y="1663525"/>
        <a:ext cx="2687116" cy="13063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8DE28-929F-40B8-98C9-466E04AAC043}">
      <dsp:nvSpPr>
        <dsp:cNvPr id="0" name=""/>
        <dsp:cNvSpPr/>
      </dsp:nvSpPr>
      <dsp:spPr>
        <a:xfrm>
          <a:off x="4991645" y="2163395"/>
          <a:ext cx="449814" cy="1369857"/>
        </a:xfrm>
        <a:custGeom>
          <a:avLst/>
          <a:gdLst/>
          <a:ahLst/>
          <a:cxnLst/>
          <a:rect l="0" t="0" r="0" b="0"/>
          <a:pathLst>
            <a:path>
              <a:moveTo>
                <a:pt x="0" y="0"/>
              </a:moveTo>
              <a:lnTo>
                <a:pt x="224907" y="0"/>
              </a:lnTo>
              <a:lnTo>
                <a:pt x="224907" y="1369857"/>
              </a:lnTo>
              <a:lnTo>
                <a:pt x="449814" y="136985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180507" y="2812279"/>
        <a:ext cx="72090" cy="72090"/>
      </dsp:txXfrm>
    </dsp:sp>
    <dsp:sp modelId="{D0DBD612-8B08-4E93-871E-DDDEB6AC949E}">
      <dsp:nvSpPr>
        <dsp:cNvPr id="0" name=""/>
        <dsp:cNvSpPr/>
      </dsp:nvSpPr>
      <dsp:spPr>
        <a:xfrm>
          <a:off x="4991645" y="2163395"/>
          <a:ext cx="449814" cy="589792"/>
        </a:xfrm>
        <a:custGeom>
          <a:avLst/>
          <a:gdLst/>
          <a:ahLst/>
          <a:cxnLst/>
          <a:rect l="0" t="0" r="0" b="0"/>
          <a:pathLst>
            <a:path>
              <a:moveTo>
                <a:pt x="0" y="0"/>
              </a:moveTo>
              <a:lnTo>
                <a:pt x="224907" y="0"/>
              </a:lnTo>
              <a:lnTo>
                <a:pt x="224907" y="589792"/>
              </a:lnTo>
              <a:lnTo>
                <a:pt x="449814" y="58979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198009" y="2439748"/>
        <a:ext cx="37087" cy="37087"/>
      </dsp:txXfrm>
    </dsp:sp>
    <dsp:sp modelId="{D49AA1C5-7831-474E-8042-6A91EA5E68FF}">
      <dsp:nvSpPr>
        <dsp:cNvPr id="0" name=""/>
        <dsp:cNvSpPr/>
      </dsp:nvSpPr>
      <dsp:spPr>
        <a:xfrm>
          <a:off x="7690535" y="1383330"/>
          <a:ext cx="449814" cy="1206933"/>
        </a:xfrm>
        <a:custGeom>
          <a:avLst/>
          <a:gdLst/>
          <a:ahLst/>
          <a:cxnLst/>
          <a:rect l="0" t="0" r="0" b="0"/>
          <a:pathLst>
            <a:path>
              <a:moveTo>
                <a:pt x="0" y="0"/>
              </a:moveTo>
              <a:lnTo>
                <a:pt x="224907" y="0"/>
              </a:lnTo>
              <a:lnTo>
                <a:pt x="224907" y="1206933"/>
              </a:lnTo>
              <a:lnTo>
                <a:pt x="449814" y="120693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883241" y="1954596"/>
        <a:ext cx="64401" cy="64401"/>
      </dsp:txXfrm>
    </dsp:sp>
    <dsp:sp modelId="{9851F93A-599F-4703-B712-04AAFEC5B864}">
      <dsp:nvSpPr>
        <dsp:cNvPr id="0" name=""/>
        <dsp:cNvSpPr/>
      </dsp:nvSpPr>
      <dsp:spPr>
        <a:xfrm>
          <a:off x="7690535" y="1383330"/>
          <a:ext cx="449814" cy="518710"/>
        </a:xfrm>
        <a:custGeom>
          <a:avLst/>
          <a:gdLst/>
          <a:ahLst/>
          <a:cxnLst/>
          <a:rect l="0" t="0" r="0" b="0"/>
          <a:pathLst>
            <a:path>
              <a:moveTo>
                <a:pt x="0" y="0"/>
              </a:moveTo>
              <a:lnTo>
                <a:pt x="224907" y="0"/>
              </a:lnTo>
              <a:lnTo>
                <a:pt x="224907" y="518710"/>
              </a:lnTo>
              <a:lnTo>
                <a:pt x="449814" y="51871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898278" y="1625520"/>
        <a:ext cx="34329" cy="34329"/>
      </dsp:txXfrm>
    </dsp:sp>
    <dsp:sp modelId="{CBE67B8E-C1B5-44C1-B1FE-F32CD9A883D9}">
      <dsp:nvSpPr>
        <dsp:cNvPr id="0" name=""/>
        <dsp:cNvSpPr/>
      </dsp:nvSpPr>
      <dsp:spPr>
        <a:xfrm>
          <a:off x="7690535" y="695106"/>
          <a:ext cx="449814" cy="688223"/>
        </a:xfrm>
        <a:custGeom>
          <a:avLst/>
          <a:gdLst/>
          <a:ahLst/>
          <a:cxnLst/>
          <a:rect l="0" t="0" r="0" b="0"/>
          <a:pathLst>
            <a:path>
              <a:moveTo>
                <a:pt x="0" y="688223"/>
              </a:moveTo>
              <a:lnTo>
                <a:pt x="224907" y="688223"/>
              </a:lnTo>
              <a:lnTo>
                <a:pt x="224907" y="0"/>
              </a:lnTo>
              <a:lnTo>
                <a:pt x="449814"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894888" y="1018663"/>
        <a:ext cx="41109" cy="41109"/>
      </dsp:txXfrm>
    </dsp:sp>
    <dsp:sp modelId="{6777FFE3-7D76-4C0E-A3A8-8C6FCF8F4464}">
      <dsp:nvSpPr>
        <dsp:cNvPr id="0" name=""/>
        <dsp:cNvSpPr/>
      </dsp:nvSpPr>
      <dsp:spPr>
        <a:xfrm>
          <a:off x="4991645" y="1383330"/>
          <a:ext cx="449814" cy="780065"/>
        </a:xfrm>
        <a:custGeom>
          <a:avLst/>
          <a:gdLst/>
          <a:ahLst/>
          <a:cxnLst/>
          <a:rect l="0" t="0" r="0" b="0"/>
          <a:pathLst>
            <a:path>
              <a:moveTo>
                <a:pt x="0" y="780065"/>
              </a:moveTo>
              <a:lnTo>
                <a:pt x="224907" y="780065"/>
              </a:lnTo>
              <a:lnTo>
                <a:pt x="224907" y="0"/>
              </a:lnTo>
              <a:lnTo>
                <a:pt x="449814"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194041" y="1750851"/>
        <a:ext cx="45023" cy="45023"/>
      </dsp:txXfrm>
    </dsp:sp>
    <dsp:sp modelId="{EE808804-DD4B-41BD-9D34-3BE0634F8A20}">
      <dsp:nvSpPr>
        <dsp:cNvPr id="0" name=""/>
        <dsp:cNvSpPr/>
      </dsp:nvSpPr>
      <dsp:spPr>
        <a:xfrm rot="16200000">
          <a:off x="2667182" y="870956"/>
          <a:ext cx="2064045" cy="2584879"/>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fr-FR" sz="4400" b="1" kern="1200">
              <a:solidFill>
                <a:schemeClr val="bg1"/>
              </a:solidFill>
            </a:rPr>
            <a:t>230 </a:t>
          </a:r>
          <a:r>
            <a:rPr lang="fr-FR" sz="4400" b="1" kern="1200">
              <a:solidFill>
                <a:schemeClr val="bg1"/>
              </a:solidFill>
              <a:latin typeface="Calibri Light" panose="020F0302020204030204"/>
            </a:rPr>
            <a:t>M</a:t>
          </a:r>
          <a:r>
            <a:rPr lang="fr-FR" sz="4400" b="1" kern="1200">
              <a:solidFill>
                <a:schemeClr val="bg1"/>
              </a:solidFill>
            </a:rPr>
            <a:t>€</a:t>
          </a:r>
        </a:p>
      </dsp:txBody>
      <dsp:txXfrm>
        <a:off x="2767940" y="971714"/>
        <a:ext cx="1862529" cy="2383363"/>
      </dsp:txXfrm>
    </dsp:sp>
    <dsp:sp modelId="{551A41D9-78CC-45CE-B849-8F3B6BC8C2CE}">
      <dsp:nvSpPr>
        <dsp:cNvPr id="0" name=""/>
        <dsp:cNvSpPr/>
      </dsp:nvSpPr>
      <dsp:spPr>
        <a:xfrm>
          <a:off x="5441460" y="577571"/>
          <a:ext cx="2249074" cy="161151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b="1" kern="1200">
              <a:solidFill>
                <a:schemeClr val="bg1"/>
              </a:solidFill>
            </a:rPr>
            <a:t>Entreprises</a:t>
          </a:r>
        </a:p>
      </dsp:txBody>
      <dsp:txXfrm>
        <a:off x="5520128" y="656239"/>
        <a:ext cx="2091738" cy="1454180"/>
      </dsp:txXfrm>
    </dsp:sp>
    <dsp:sp modelId="{C8FA31D7-B1CC-47B2-A3C5-C9246CA80C9F}">
      <dsp:nvSpPr>
        <dsp:cNvPr id="0" name=""/>
        <dsp:cNvSpPr/>
      </dsp:nvSpPr>
      <dsp:spPr>
        <a:xfrm>
          <a:off x="8140350" y="2443"/>
          <a:ext cx="2249074" cy="1385327"/>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a:solidFill>
                <a:schemeClr val="bg1"/>
              </a:solidFill>
            </a:rPr>
            <a:t>&lt; 49 salariés</a:t>
          </a:r>
          <a:endParaRPr lang="fr-FR" sz="1600" b="1" kern="1200">
            <a:solidFill>
              <a:schemeClr val="bg1"/>
            </a:solidFill>
          </a:endParaRPr>
        </a:p>
        <a:p>
          <a:pPr marL="0" lvl="0" indent="0" algn="ctr" defTabSz="889000">
            <a:lnSpc>
              <a:spcPct val="90000"/>
            </a:lnSpc>
            <a:spcBef>
              <a:spcPct val="0"/>
            </a:spcBef>
            <a:spcAft>
              <a:spcPct val="35000"/>
            </a:spcAft>
            <a:buNone/>
          </a:pPr>
          <a:r>
            <a:rPr lang="fr-FR" sz="2000" b="1" kern="1200">
              <a:solidFill>
                <a:schemeClr val="bg1"/>
              </a:solidFill>
            </a:rPr>
            <a:t>70 %</a:t>
          </a:r>
        </a:p>
      </dsp:txBody>
      <dsp:txXfrm>
        <a:off x="8207976" y="70069"/>
        <a:ext cx="2113822" cy="1250075"/>
      </dsp:txXfrm>
    </dsp:sp>
    <dsp:sp modelId="{BEC5D477-DDF3-4CFC-80F2-A7B4B927135E}">
      <dsp:nvSpPr>
        <dsp:cNvPr id="0" name=""/>
        <dsp:cNvSpPr/>
      </dsp:nvSpPr>
      <dsp:spPr>
        <a:xfrm>
          <a:off x="8140350" y="1559193"/>
          <a:ext cx="2249074" cy="685693"/>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a:solidFill>
                <a:schemeClr val="bg1"/>
              </a:solidFill>
            </a:rPr>
            <a:t>De 50 à 199 salariés</a:t>
          </a:r>
        </a:p>
        <a:p>
          <a:pPr marL="0" lvl="0" indent="0" algn="ctr" defTabSz="800100">
            <a:lnSpc>
              <a:spcPct val="90000"/>
            </a:lnSpc>
            <a:spcBef>
              <a:spcPct val="0"/>
            </a:spcBef>
            <a:spcAft>
              <a:spcPct val="35000"/>
            </a:spcAft>
            <a:buNone/>
          </a:pPr>
          <a:r>
            <a:rPr lang="fr-FR" sz="1800" b="1" kern="1200">
              <a:solidFill>
                <a:schemeClr val="bg1"/>
              </a:solidFill>
            </a:rPr>
            <a:t>20 %</a:t>
          </a:r>
        </a:p>
      </dsp:txBody>
      <dsp:txXfrm>
        <a:off x="8173823" y="1592666"/>
        <a:ext cx="2182128" cy="618747"/>
      </dsp:txXfrm>
    </dsp:sp>
    <dsp:sp modelId="{142EAD5A-E0C8-4F17-9555-982C1544B49F}">
      <dsp:nvSpPr>
        <dsp:cNvPr id="0" name=""/>
        <dsp:cNvSpPr/>
      </dsp:nvSpPr>
      <dsp:spPr>
        <a:xfrm>
          <a:off x="8140350" y="2416310"/>
          <a:ext cx="2249074" cy="347907"/>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a:solidFill>
                <a:schemeClr val="bg1"/>
              </a:solidFill>
            </a:rPr>
            <a:t>&gt; 200 salariés : 10 %</a:t>
          </a:r>
        </a:p>
      </dsp:txBody>
      <dsp:txXfrm>
        <a:off x="8157333" y="2433293"/>
        <a:ext cx="2215108" cy="313941"/>
      </dsp:txXfrm>
    </dsp:sp>
    <dsp:sp modelId="{A0F71992-065F-4CD8-BC0D-A79E36AA2CA8}">
      <dsp:nvSpPr>
        <dsp:cNvPr id="0" name=""/>
        <dsp:cNvSpPr/>
      </dsp:nvSpPr>
      <dsp:spPr>
        <a:xfrm>
          <a:off x="5441460" y="2360512"/>
          <a:ext cx="2249074" cy="7853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a:solidFill>
                <a:schemeClr val="bg1"/>
              </a:solidFill>
            </a:rPr>
            <a:t>Associations de Transitions professionnelles</a:t>
          </a:r>
        </a:p>
      </dsp:txBody>
      <dsp:txXfrm>
        <a:off x="5479798" y="2398850"/>
        <a:ext cx="2172398" cy="708676"/>
      </dsp:txXfrm>
    </dsp:sp>
    <dsp:sp modelId="{1F31F8B6-05EA-4D85-BAAB-6B2F25020AA4}">
      <dsp:nvSpPr>
        <dsp:cNvPr id="0" name=""/>
        <dsp:cNvSpPr/>
      </dsp:nvSpPr>
      <dsp:spPr>
        <a:xfrm>
          <a:off x="5441460" y="3317287"/>
          <a:ext cx="2249074" cy="43193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a:solidFill>
                <a:schemeClr val="bg1"/>
              </a:solidFill>
            </a:rPr>
            <a:t>Organismes de prévention de branche</a:t>
          </a:r>
        </a:p>
      </dsp:txBody>
      <dsp:txXfrm>
        <a:off x="5462545" y="3338372"/>
        <a:ext cx="2206904" cy="3897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95E19-33C2-4199-B322-E78E9E9275C8}">
      <dsp:nvSpPr>
        <dsp:cNvPr id="0" name=""/>
        <dsp:cNvSpPr/>
      </dsp:nvSpPr>
      <dsp:spPr>
        <a:xfrm>
          <a:off x="-4089594" y="-627673"/>
          <a:ext cx="4873219" cy="4873219"/>
        </a:xfrm>
        <a:prstGeom prst="blockArc">
          <a:avLst>
            <a:gd name="adj1" fmla="val 18900000"/>
            <a:gd name="adj2" fmla="val 2700000"/>
            <a:gd name="adj3" fmla="val 443"/>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F3D047-B4B5-4569-A09B-19810A22EB6A}">
      <dsp:nvSpPr>
        <dsp:cNvPr id="0" name=""/>
        <dsp:cNvSpPr/>
      </dsp:nvSpPr>
      <dsp:spPr>
        <a:xfrm>
          <a:off x="410605" y="278141"/>
          <a:ext cx="8399991" cy="55657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1780" tIns="50800" rIns="50800" bIns="50800" numCol="1" spcCol="1270" anchor="ctr" anchorCtr="0">
          <a:noAutofit/>
        </a:bodyPr>
        <a:lstStyle/>
        <a:p>
          <a:pPr marL="0" lvl="0" indent="0" algn="l" defTabSz="889000">
            <a:lnSpc>
              <a:spcPct val="90000"/>
            </a:lnSpc>
            <a:spcBef>
              <a:spcPct val="0"/>
            </a:spcBef>
            <a:spcAft>
              <a:spcPct val="35000"/>
            </a:spcAft>
            <a:buNone/>
          </a:pPr>
          <a:r>
            <a:rPr lang="fr-FR" sz="2000" b="0" kern="1200" dirty="0"/>
            <a:t>Définition de l’usure professionnelle avec une maille fine et sectorielle</a:t>
          </a:r>
        </a:p>
      </dsp:txBody>
      <dsp:txXfrm>
        <a:off x="410605" y="278141"/>
        <a:ext cx="8399991" cy="556573"/>
      </dsp:txXfrm>
    </dsp:sp>
    <dsp:sp modelId="{79E1104B-D77E-487A-BFFB-92E71BE24B5D}">
      <dsp:nvSpPr>
        <dsp:cNvPr id="0" name=""/>
        <dsp:cNvSpPr/>
      </dsp:nvSpPr>
      <dsp:spPr>
        <a:xfrm>
          <a:off x="62747" y="208570"/>
          <a:ext cx="695716" cy="695716"/>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2F2BF4-C991-42F0-994E-F6153851A27F}">
      <dsp:nvSpPr>
        <dsp:cNvPr id="0" name=""/>
        <dsp:cNvSpPr/>
      </dsp:nvSpPr>
      <dsp:spPr>
        <a:xfrm>
          <a:off x="729702" y="1113146"/>
          <a:ext cx="8080895" cy="556573"/>
        </a:xfrm>
        <a:prstGeom prst="rect">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1780" tIns="50800" rIns="50800" bIns="50800" numCol="1" spcCol="1270" anchor="ctr" anchorCtr="0">
          <a:noAutofit/>
        </a:bodyPr>
        <a:lstStyle/>
        <a:p>
          <a:pPr marL="0" lvl="0" indent="0" algn="l" defTabSz="889000">
            <a:lnSpc>
              <a:spcPct val="90000"/>
            </a:lnSpc>
            <a:spcBef>
              <a:spcPct val="0"/>
            </a:spcBef>
            <a:spcAft>
              <a:spcPct val="35000"/>
            </a:spcAft>
            <a:buNone/>
          </a:pPr>
          <a:r>
            <a:rPr lang="fr-FR" sz="2000" kern="1200" dirty="0"/>
            <a:t>Prévention et Reconversion professionnelle </a:t>
          </a:r>
        </a:p>
      </dsp:txBody>
      <dsp:txXfrm>
        <a:off x="729702" y="1113146"/>
        <a:ext cx="8080895" cy="556573"/>
      </dsp:txXfrm>
    </dsp:sp>
    <dsp:sp modelId="{8FD50D51-03F3-4FF1-8606-A703B579BACE}">
      <dsp:nvSpPr>
        <dsp:cNvPr id="0" name=""/>
        <dsp:cNvSpPr/>
      </dsp:nvSpPr>
      <dsp:spPr>
        <a:xfrm>
          <a:off x="381843" y="1043575"/>
          <a:ext cx="695716" cy="695716"/>
        </a:xfrm>
        <a:prstGeom prst="ellipse">
          <a:avLst/>
        </a:prstGeom>
        <a:solidFill>
          <a:schemeClr val="lt1">
            <a:hueOff val="0"/>
            <a:satOff val="0"/>
            <a:lumOff val="0"/>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B69141-9771-496F-B257-5AB0DEE84825}">
      <dsp:nvSpPr>
        <dsp:cNvPr id="0" name=""/>
        <dsp:cNvSpPr/>
      </dsp:nvSpPr>
      <dsp:spPr>
        <a:xfrm>
          <a:off x="729702" y="1948151"/>
          <a:ext cx="8080895" cy="556573"/>
        </a:xfrm>
        <a:prstGeom prst="rect">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1780" tIns="50800" rIns="50800" bIns="50800" numCol="1" spcCol="1270" anchor="ctr" anchorCtr="0">
          <a:noAutofit/>
        </a:bodyPr>
        <a:lstStyle/>
        <a:p>
          <a:pPr marL="0" lvl="0" indent="0" algn="l" defTabSz="889000">
            <a:lnSpc>
              <a:spcPct val="90000"/>
            </a:lnSpc>
            <a:spcBef>
              <a:spcPct val="0"/>
            </a:spcBef>
            <a:spcAft>
              <a:spcPct val="35000"/>
            </a:spcAft>
            <a:buNone/>
          </a:pPr>
          <a:r>
            <a:rPr lang="fr-FR" sz="2000" b="0" kern="1200" dirty="0"/>
            <a:t>Attractivité du secteur des Travaux Publics</a:t>
          </a:r>
        </a:p>
      </dsp:txBody>
      <dsp:txXfrm>
        <a:off x="729702" y="1948151"/>
        <a:ext cx="8080895" cy="556573"/>
      </dsp:txXfrm>
    </dsp:sp>
    <dsp:sp modelId="{3654514C-7B17-4030-B0A1-0EDEC28569E7}">
      <dsp:nvSpPr>
        <dsp:cNvPr id="0" name=""/>
        <dsp:cNvSpPr/>
      </dsp:nvSpPr>
      <dsp:spPr>
        <a:xfrm>
          <a:off x="381843" y="1878580"/>
          <a:ext cx="695716" cy="695716"/>
        </a:xfrm>
        <a:prstGeom prst="ellipse">
          <a:avLst/>
        </a:prstGeom>
        <a:solidFill>
          <a:schemeClr val="lt1">
            <a:hueOff val="0"/>
            <a:satOff val="0"/>
            <a:lumOff val="0"/>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95DC7C-B5FE-4977-8D92-B4376B90A6C2}">
      <dsp:nvSpPr>
        <dsp:cNvPr id="0" name=""/>
        <dsp:cNvSpPr/>
      </dsp:nvSpPr>
      <dsp:spPr>
        <a:xfrm>
          <a:off x="410605" y="2783156"/>
          <a:ext cx="8399991" cy="556573"/>
        </a:xfrm>
        <a:prstGeom prst="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1780" tIns="50800" rIns="50800" bIns="50800" numCol="1" spcCol="1270" anchor="ctr" anchorCtr="0">
          <a:noAutofit/>
        </a:bodyPr>
        <a:lstStyle/>
        <a:p>
          <a:pPr marL="0" lvl="0" indent="0" algn="l" defTabSz="889000">
            <a:lnSpc>
              <a:spcPct val="90000"/>
            </a:lnSpc>
            <a:spcBef>
              <a:spcPct val="0"/>
            </a:spcBef>
            <a:spcAft>
              <a:spcPct val="35000"/>
            </a:spcAft>
            <a:buNone/>
          </a:pPr>
          <a:r>
            <a:rPr lang="fr-FR" sz="2000" kern="1200" dirty="0"/>
            <a:t>Tarification AT/MP</a:t>
          </a:r>
          <a:endParaRPr lang="fr-FR" sz="2000" b="1" kern="1200" dirty="0"/>
        </a:p>
      </dsp:txBody>
      <dsp:txXfrm>
        <a:off x="410605" y="2783156"/>
        <a:ext cx="8399991" cy="556573"/>
      </dsp:txXfrm>
    </dsp:sp>
    <dsp:sp modelId="{BA0D076F-EE60-469C-9242-62882346F460}">
      <dsp:nvSpPr>
        <dsp:cNvPr id="0" name=""/>
        <dsp:cNvSpPr/>
      </dsp:nvSpPr>
      <dsp:spPr>
        <a:xfrm>
          <a:off x="62747" y="2713584"/>
          <a:ext cx="695716" cy="695716"/>
        </a:xfrm>
        <a:prstGeom prst="ellipse">
          <a:avLst/>
        </a:prstGeom>
        <a:solidFill>
          <a:schemeClr val="lt1">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883AD-017B-4308-914A-DC85E51A8FA7}">
      <dsp:nvSpPr>
        <dsp:cNvPr id="0" name=""/>
        <dsp:cNvSpPr/>
      </dsp:nvSpPr>
      <dsp:spPr>
        <a:xfrm>
          <a:off x="0" y="0"/>
          <a:ext cx="8050732" cy="3456000"/>
        </a:xfrm>
        <a:prstGeom prst="rightArrow">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186D84-BA7E-4CE1-B7B8-C1582B4835B0}">
      <dsp:nvSpPr>
        <dsp:cNvPr id="0" name=""/>
        <dsp:cNvSpPr/>
      </dsp:nvSpPr>
      <dsp:spPr>
        <a:xfrm>
          <a:off x="1227104" y="911139"/>
          <a:ext cx="4555900" cy="17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84480" rIns="0" bIns="28448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chemeClr val="bg1"/>
              </a:solidFill>
              <a:latin typeface="Work Sans Medium" pitchFamily="2" charset="0"/>
            </a:rPr>
            <a:t>Une demande d’entretien commun à ces 2 sujets </a:t>
          </a:r>
          <a:br>
            <a:rPr lang="fr-FR" sz="2800" b="1" kern="1200" dirty="0">
              <a:solidFill>
                <a:schemeClr val="bg1"/>
              </a:solidFill>
              <a:latin typeface="Work Sans Medium" pitchFamily="2" charset="0"/>
            </a:rPr>
          </a:br>
          <a:r>
            <a:rPr lang="fr-FR" sz="2800" b="1" kern="1200" dirty="0">
              <a:solidFill>
                <a:schemeClr val="bg1"/>
              </a:solidFill>
              <a:latin typeface="Work Sans Medium" pitchFamily="2" charset="0"/>
            </a:rPr>
            <a:t>auprès de </a:t>
          </a:r>
          <a:r>
            <a:rPr lang="fr-FR" sz="2800" b="1" kern="1200" dirty="0" err="1">
              <a:solidFill>
                <a:schemeClr val="bg1"/>
              </a:solidFill>
              <a:latin typeface="Work Sans Medium" pitchFamily="2" charset="0"/>
            </a:rPr>
            <a:t>Prism’emploi</a:t>
          </a:r>
          <a:r>
            <a:rPr lang="fr-FR" sz="2800" b="1" kern="1200" dirty="0">
              <a:solidFill>
                <a:schemeClr val="bg1"/>
              </a:solidFill>
              <a:latin typeface="Work Sans Medium" pitchFamily="2" charset="0"/>
            </a:rPr>
            <a:t> </a:t>
          </a:r>
        </a:p>
      </dsp:txBody>
      <dsp:txXfrm>
        <a:off x="1227104" y="911139"/>
        <a:ext cx="4555900" cy="1728000"/>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DFC21-5B1D-4997-B929-B94699718B09}" type="datetimeFigureOut">
              <a:t>12/02/2024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D747F3-52FA-4F3A-ACBD-82604EE0330C}" type="slidenum">
              <a:t>‹N°›</a:t>
            </a:fld>
            <a:endParaRPr lang="en-US"/>
          </a:p>
        </p:txBody>
      </p:sp>
    </p:spTree>
    <p:extLst>
      <p:ext uri="{BB962C8B-B14F-4D97-AF65-F5344CB8AC3E}">
        <p14:creationId xmlns:p14="http://schemas.microsoft.com/office/powerpoint/2010/main" val="1246176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3</a:t>
            </a:fld>
            <a:endParaRPr lang="fr-FR"/>
          </a:p>
        </p:txBody>
      </p:sp>
    </p:spTree>
    <p:extLst>
      <p:ext uri="{BB962C8B-B14F-4D97-AF65-F5344CB8AC3E}">
        <p14:creationId xmlns:p14="http://schemas.microsoft.com/office/powerpoint/2010/main" val="2426415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4</a:t>
            </a:fld>
            <a:endParaRPr lang="fr-FR"/>
          </a:p>
        </p:txBody>
      </p:sp>
    </p:spTree>
    <p:extLst>
      <p:ext uri="{BB962C8B-B14F-4D97-AF65-F5344CB8AC3E}">
        <p14:creationId xmlns:p14="http://schemas.microsoft.com/office/powerpoint/2010/main" val="665539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5</a:t>
            </a:fld>
            <a:endParaRPr lang="fr-FR"/>
          </a:p>
        </p:txBody>
      </p:sp>
    </p:spTree>
    <p:extLst>
      <p:ext uri="{BB962C8B-B14F-4D97-AF65-F5344CB8AC3E}">
        <p14:creationId xmlns:p14="http://schemas.microsoft.com/office/powerpoint/2010/main" val="233714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6</a:t>
            </a:fld>
            <a:endParaRPr lang="fr-FR"/>
          </a:p>
        </p:txBody>
      </p:sp>
    </p:spTree>
    <p:extLst>
      <p:ext uri="{BB962C8B-B14F-4D97-AF65-F5344CB8AC3E}">
        <p14:creationId xmlns:p14="http://schemas.microsoft.com/office/powerpoint/2010/main" val="631999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a:p>
            <a:endParaRPr lang="fr-FR">
              <a:cs typeface="Calibri"/>
            </a:endParaRPr>
          </a:p>
          <a:p>
            <a:pPr algn="just">
              <a:lnSpc>
                <a:spcPct val="114999"/>
              </a:lnSpc>
              <a:spcAft>
                <a:spcPts val="1000"/>
              </a:spcAft>
            </a:pPr>
            <a:endParaRPr lang="fr-FR"/>
          </a:p>
          <a:p>
            <a:pPr algn="just">
              <a:lnSpc>
                <a:spcPct val="114999"/>
              </a:lnSpc>
              <a:spcAft>
                <a:spcPts val="1000"/>
              </a:spcAft>
            </a:pPr>
            <a:endParaRPr lang="fr-FR"/>
          </a:p>
          <a:p>
            <a:endParaRPr lang="fr-FR">
              <a:cs typeface="Calibri"/>
            </a:endParaRPr>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9</a:t>
            </a:fld>
            <a:endParaRPr lang="fr-FR"/>
          </a:p>
        </p:txBody>
      </p:sp>
    </p:spTree>
    <p:extLst>
      <p:ext uri="{BB962C8B-B14F-4D97-AF65-F5344CB8AC3E}">
        <p14:creationId xmlns:p14="http://schemas.microsoft.com/office/powerpoint/2010/main" val="3576990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Calibri"/>
            </a:endParaRPr>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14</a:t>
            </a:fld>
            <a:endParaRPr lang="fr-FR"/>
          </a:p>
        </p:txBody>
      </p:sp>
    </p:spTree>
    <p:extLst>
      <p:ext uri="{BB962C8B-B14F-4D97-AF65-F5344CB8AC3E}">
        <p14:creationId xmlns:p14="http://schemas.microsoft.com/office/powerpoint/2010/main" val="1549396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endParaRPr lang="fr-FR" dirty="0"/>
          </a:p>
        </p:txBody>
      </p:sp>
    </p:spTree>
    <p:extLst>
      <p:ext uri="{BB962C8B-B14F-4D97-AF65-F5344CB8AC3E}">
        <p14:creationId xmlns:p14="http://schemas.microsoft.com/office/powerpoint/2010/main" val="1544459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endParaRPr lang="fr-FR" dirty="0"/>
          </a:p>
        </p:txBody>
      </p:sp>
    </p:spTree>
    <p:extLst>
      <p:ext uri="{BB962C8B-B14F-4D97-AF65-F5344CB8AC3E}">
        <p14:creationId xmlns:p14="http://schemas.microsoft.com/office/powerpoint/2010/main" val="339818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endParaRPr lang="fr-FR" dirty="0"/>
          </a:p>
        </p:txBody>
      </p:sp>
    </p:spTree>
    <p:extLst>
      <p:ext uri="{BB962C8B-B14F-4D97-AF65-F5344CB8AC3E}">
        <p14:creationId xmlns:p14="http://schemas.microsoft.com/office/powerpoint/2010/main" val="2356551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buFont typeface="Arial" panose="020B0604020202020204" pitchFamily="34" charset="0"/>
              <a:buNone/>
            </a:pPr>
            <a:endParaRPr lang="fr-FR" dirty="0"/>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19</a:t>
            </a:fld>
            <a:endParaRPr lang="fr-FR"/>
          </a:p>
        </p:txBody>
      </p:sp>
    </p:spTree>
    <p:extLst>
      <p:ext uri="{BB962C8B-B14F-4D97-AF65-F5344CB8AC3E}">
        <p14:creationId xmlns:p14="http://schemas.microsoft.com/office/powerpoint/2010/main" val="858731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endParaRPr lang="fr-FR" dirty="0"/>
          </a:p>
        </p:txBody>
      </p:sp>
    </p:spTree>
    <p:extLst>
      <p:ext uri="{BB962C8B-B14F-4D97-AF65-F5344CB8AC3E}">
        <p14:creationId xmlns:p14="http://schemas.microsoft.com/office/powerpoint/2010/main" val="2322580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26</a:t>
            </a:fld>
            <a:endParaRPr lang="fr-FR"/>
          </a:p>
        </p:txBody>
      </p:sp>
    </p:spTree>
    <p:extLst>
      <p:ext uri="{BB962C8B-B14F-4D97-AF65-F5344CB8AC3E}">
        <p14:creationId xmlns:p14="http://schemas.microsoft.com/office/powerpoint/2010/main" val="2647052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endParaRPr lang="fr-FR" sz="1200" i="1" dirty="0">
              <a:latin typeface="WORK SANS LIGHT ROMAN" pitchFamily="2" charset="0"/>
            </a:endParaRPr>
          </a:p>
          <a:p>
            <a:pPr marL="0" indent="0" algn="just">
              <a:buNone/>
            </a:pPr>
            <a:endParaRPr lang="fr-FR" sz="1200" i="1" dirty="0">
              <a:latin typeface="WORK SANS LIGHT ROMAN" pitchFamily="2" charset="0"/>
            </a:endParaRPr>
          </a:p>
          <a:p>
            <a:pPr marL="0" indent="0" algn="just">
              <a:buNone/>
            </a:pPr>
            <a:r>
              <a:rPr lang="fr-FR" sz="1200" i="1" dirty="0">
                <a:latin typeface="WORK SANS LIGHT ROMAN" pitchFamily="2" charset="0"/>
              </a:rPr>
              <a:t>à compter de la 4</a:t>
            </a:r>
            <a:r>
              <a:rPr lang="fr-FR" sz="1200" i="1" baseline="30000" dirty="0">
                <a:latin typeface="WORK SANS LIGHT ROMAN" pitchFamily="2" charset="0"/>
              </a:rPr>
              <a:t>ème</a:t>
            </a:r>
            <a:r>
              <a:rPr lang="fr-FR" sz="1200" i="1" dirty="0">
                <a:latin typeface="WORK SANS LIGHT ROMAN" pitchFamily="2" charset="0"/>
              </a:rPr>
              <a:t> campagne de remboursement de ce nouveau risque, le coefficient complémentaire de remboursement au 31 décembre de la campagne en cours pourrait porter le niveau de remboursement provisoire au 	même niveau que pour les risques actuellement couverts, soit cent pour cent (100 %), aux conditions cumulatives suivantes :</a:t>
            </a:r>
          </a:p>
          <a:p>
            <a:pPr marL="0" indent="0" algn="just">
              <a:buNone/>
            </a:pPr>
            <a:r>
              <a:rPr lang="fr-FR" sz="1200" i="1" dirty="0">
                <a:latin typeface="WORK SANS LIGHT ROMAN" pitchFamily="2" charset="0"/>
              </a:rPr>
              <a:t>-que le montant des réserves soit supérieur ou égal à trois fois le montant des cotisations pour la dernière campagne liquidée </a:t>
            </a:r>
          </a:p>
          <a:p>
            <a:pPr marL="0" indent="0" algn="just">
              <a:buNone/>
            </a:pPr>
            <a:r>
              <a:rPr lang="fr-FR" sz="1200" i="1" dirty="0">
                <a:latin typeface="WORK SANS LIGHT ROMAN" pitchFamily="2" charset="0"/>
              </a:rPr>
              <a:t>-que le CA de CIBTP France ait préalablement pris une décision en ce sens.</a:t>
            </a:r>
          </a:p>
          <a:p>
            <a:endParaRPr lang="fr-FR" dirty="0"/>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27</a:t>
            </a:fld>
            <a:endParaRPr lang="fr-FR"/>
          </a:p>
        </p:txBody>
      </p:sp>
    </p:spTree>
    <p:extLst>
      <p:ext uri="{BB962C8B-B14F-4D97-AF65-F5344CB8AC3E}">
        <p14:creationId xmlns:p14="http://schemas.microsoft.com/office/powerpoint/2010/main" val="661938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endParaRPr lang="fr-FR" sz="1200" i="1" dirty="0">
              <a:latin typeface="WORK SANS LIGHT ROMAN" pitchFamily="2" charset="0"/>
            </a:endParaRPr>
          </a:p>
          <a:p>
            <a:pPr marL="0" indent="0" algn="just">
              <a:buNone/>
            </a:pPr>
            <a:endParaRPr lang="fr-FR" sz="1200" i="1" dirty="0">
              <a:latin typeface="WORK SANS LIGHT ROMAN" pitchFamily="2" charset="0"/>
            </a:endParaRPr>
          </a:p>
          <a:p>
            <a:pPr marL="0" indent="0" algn="just">
              <a:buNone/>
            </a:pPr>
            <a:r>
              <a:rPr lang="fr-FR" sz="1200" i="1" dirty="0">
                <a:latin typeface="WORK SANS LIGHT ROMAN" pitchFamily="2" charset="0"/>
              </a:rPr>
              <a:t>à compter de la 4</a:t>
            </a:r>
            <a:r>
              <a:rPr lang="fr-FR" sz="1200" i="1" baseline="30000" dirty="0">
                <a:latin typeface="WORK SANS LIGHT ROMAN" pitchFamily="2" charset="0"/>
              </a:rPr>
              <a:t>ème</a:t>
            </a:r>
            <a:r>
              <a:rPr lang="fr-FR" sz="1200" i="1" dirty="0">
                <a:latin typeface="WORK SANS LIGHT ROMAN" pitchFamily="2" charset="0"/>
              </a:rPr>
              <a:t> campagne de remboursement de ce nouveau risque, le coefficient complémentaire de remboursement au 31 décembre de la campagne en cours pourrait porter le niveau de remboursement provisoire au 	même niveau que pour les risques actuellement couverts, soit cent pour cent (100 %), aux conditions cumulatives suivantes :</a:t>
            </a:r>
          </a:p>
          <a:p>
            <a:pPr marL="0" indent="0" algn="just">
              <a:buNone/>
            </a:pPr>
            <a:r>
              <a:rPr lang="fr-FR" sz="1200" i="1" dirty="0">
                <a:latin typeface="WORK SANS LIGHT ROMAN" pitchFamily="2" charset="0"/>
              </a:rPr>
              <a:t>-que le montant des réserves soit supérieur ou égal à trois fois le montant des cotisations pour la dernière campagne liquidée </a:t>
            </a:r>
          </a:p>
          <a:p>
            <a:pPr marL="0" indent="0" algn="just">
              <a:buNone/>
            </a:pPr>
            <a:r>
              <a:rPr lang="fr-FR" sz="1200" i="1" dirty="0">
                <a:latin typeface="WORK SANS LIGHT ROMAN" pitchFamily="2" charset="0"/>
              </a:rPr>
              <a:t>-que le CA de CIBTP France ait préalablement pris une décision en ce sens.</a:t>
            </a:r>
          </a:p>
          <a:p>
            <a:endParaRPr lang="fr-FR" dirty="0"/>
          </a:p>
        </p:txBody>
      </p:sp>
      <p:sp>
        <p:nvSpPr>
          <p:cNvPr id="4" name="Espace réservé du numéro de diapositive 3"/>
          <p:cNvSpPr>
            <a:spLocks noGrp="1"/>
          </p:cNvSpPr>
          <p:nvPr>
            <p:ph type="sldNum" sz="quarter" idx="5"/>
          </p:nvPr>
        </p:nvSpPr>
        <p:spPr/>
        <p:txBody>
          <a:bodyPr/>
          <a:lstStyle/>
          <a:p>
            <a:fld id="{73A3D61E-55A9-E84B-850E-020014D8AD9F}" type="slidenum">
              <a:rPr lang="fr-FR" smtClean="0"/>
              <a:t>28</a:t>
            </a:fld>
            <a:endParaRPr lang="fr-FR"/>
          </a:p>
        </p:txBody>
      </p:sp>
    </p:spTree>
    <p:extLst>
      <p:ext uri="{BB962C8B-B14F-4D97-AF65-F5344CB8AC3E}">
        <p14:creationId xmlns:p14="http://schemas.microsoft.com/office/powerpoint/2010/main" val="2539609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12/02/2024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12/02/2024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12/02/2024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12/02/2024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12/02/2024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12/02/2024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12/02/2024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12/02/2024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12/02/2024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12/02/2024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12/02/2024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ercalaire PARTI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084972-B123-FE41-8F55-7D8881F2D106}"/>
              </a:ext>
            </a:extLst>
          </p:cNvPr>
          <p:cNvSpPr/>
          <p:nvPr userDrawn="1"/>
        </p:nvSpPr>
        <p:spPr>
          <a:xfrm>
            <a:off x="0" y="0"/>
            <a:ext cx="12192000" cy="6858000"/>
          </a:xfrm>
          <a:prstGeom prst="rect">
            <a:avLst/>
          </a:prstGeom>
          <a:solidFill>
            <a:srgbClr val="0A14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8AF493F-5529-1A4A-93B9-116D1DDAA11F}"/>
              </a:ext>
            </a:extLst>
          </p:cNvPr>
          <p:cNvSpPr>
            <a:spLocks noGrp="1"/>
          </p:cNvSpPr>
          <p:nvPr>
            <p:ph type="title" hasCustomPrompt="1"/>
          </p:nvPr>
        </p:nvSpPr>
        <p:spPr>
          <a:xfrm>
            <a:off x="998220" y="2206420"/>
            <a:ext cx="10210800" cy="2430170"/>
          </a:xfrm>
          <a:prstGeom prst="rect">
            <a:avLst/>
          </a:prstGeom>
        </p:spPr>
        <p:txBody>
          <a:bodyPr anchor="ctr">
            <a:normAutofit/>
          </a:bodyPr>
          <a:lstStyle>
            <a:lvl1pPr algn="ctr">
              <a:lnSpc>
                <a:spcPct val="100000"/>
              </a:lnSpc>
              <a:defRPr sz="3600" b="1" spc="300">
                <a:solidFill>
                  <a:schemeClr val="bg1"/>
                </a:solidFill>
                <a:latin typeface="Dosis" pitchFamily="2" charset="77"/>
              </a:defRPr>
            </a:lvl1pPr>
          </a:lstStyle>
          <a:p>
            <a:r>
              <a:rPr lang="fr-FR"/>
              <a:t>CONSTRUCTYS</a:t>
            </a:r>
          </a:p>
        </p:txBody>
      </p:sp>
      <p:sp>
        <p:nvSpPr>
          <p:cNvPr id="6" name="Espace réservé du numéro de diapositive 5">
            <a:extLst>
              <a:ext uri="{FF2B5EF4-FFF2-40B4-BE49-F238E27FC236}">
                <a16:creationId xmlns:a16="http://schemas.microsoft.com/office/drawing/2014/main" id="{57E9AEC8-4E66-C54D-AA38-366F01337021}"/>
              </a:ext>
            </a:extLst>
          </p:cNvPr>
          <p:cNvSpPr>
            <a:spLocks noGrp="1"/>
          </p:cNvSpPr>
          <p:nvPr>
            <p:ph type="sldNum" sz="quarter" idx="12"/>
          </p:nvPr>
        </p:nvSpPr>
        <p:spPr/>
        <p:txBody>
          <a:bodyPr/>
          <a:lstStyle/>
          <a:p>
            <a:fld id="{27DB8DCC-A60C-C946-B50F-381DEF0CC147}" type="slidenum">
              <a:rPr lang="fr-FR" smtClean="0"/>
              <a:t>‹N°›</a:t>
            </a:fld>
            <a:endParaRPr lang="fr-FR"/>
          </a:p>
        </p:txBody>
      </p:sp>
      <p:grpSp>
        <p:nvGrpSpPr>
          <p:cNvPr id="13" name="Groupe 12">
            <a:extLst>
              <a:ext uri="{FF2B5EF4-FFF2-40B4-BE49-F238E27FC236}">
                <a16:creationId xmlns:a16="http://schemas.microsoft.com/office/drawing/2014/main" id="{DBD6C0E2-37AE-1B44-980A-0B2ACAAB9163}"/>
              </a:ext>
            </a:extLst>
          </p:cNvPr>
          <p:cNvGrpSpPr/>
          <p:nvPr userDrawn="1"/>
        </p:nvGrpSpPr>
        <p:grpSpPr>
          <a:xfrm>
            <a:off x="4998720" y="2206419"/>
            <a:ext cx="2194560" cy="2430170"/>
            <a:chOff x="4998720" y="2194560"/>
            <a:chExt cx="2194560" cy="2430170"/>
          </a:xfrm>
        </p:grpSpPr>
        <p:cxnSp>
          <p:nvCxnSpPr>
            <p:cNvPr id="8" name="Connecteur droit 7">
              <a:extLst>
                <a:ext uri="{FF2B5EF4-FFF2-40B4-BE49-F238E27FC236}">
                  <a16:creationId xmlns:a16="http://schemas.microsoft.com/office/drawing/2014/main" id="{A7DC579B-5D65-9643-9BCB-E75793FB3A30}"/>
                </a:ext>
              </a:extLst>
            </p:cNvPr>
            <p:cNvCxnSpPr>
              <a:cxnSpLocks/>
            </p:cNvCxnSpPr>
            <p:nvPr userDrawn="1"/>
          </p:nvCxnSpPr>
          <p:spPr>
            <a:xfrm>
              <a:off x="4998720" y="2194560"/>
              <a:ext cx="2194560" cy="0"/>
            </a:xfrm>
            <a:prstGeom prst="line">
              <a:avLst/>
            </a:prstGeom>
            <a:ln w="28575">
              <a:solidFill>
                <a:schemeClr val="bg1"/>
              </a:solidFill>
            </a:ln>
          </p:spPr>
          <p:style>
            <a:lnRef idx="3">
              <a:schemeClr val="accent6"/>
            </a:lnRef>
            <a:fillRef idx="0">
              <a:schemeClr val="accent6"/>
            </a:fillRef>
            <a:effectRef idx="2">
              <a:schemeClr val="accent6"/>
            </a:effectRef>
            <a:fontRef idx="minor">
              <a:schemeClr val="tx1"/>
            </a:fontRef>
          </p:style>
        </p:cxnSp>
        <p:cxnSp>
          <p:nvCxnSpPr>
            <p:cNvPr id="9" name="Connecteur droit 8">
              <a:extLst>
                <a:ext uri="{FF2B5EF4-FFF2-40B4-BE49-F238E27FC236}">
                  <a16:creationId xmlns:a16="http://schemas.microsoft.com/office/drawing/2014/main" id="{77F714BF-AFEB-4841-8AAB-5E31161120F8}"/>
                </a:ext>
              </a:extLst>
            </p:cNvPr>
            <p:cNvCxnSpPr>
              <a:cxnSpLocks/>
            </p:cNvCxnSpPr>
            <p:nvPr userDrawn="1"/>
          </p:nvCxnSpPr>
          <p:spPr>
            <a:xfrm>
              <a:off x="4998720" y="4624730"/>
              <a:ext cx="2194560" cy="0"/>
            </a:xfrm>
            <a:prstGeom prst="line">
              <a:avLst/>
            </a:prstGeom>
            <a:ln w="28575">
              <a:solidFill>
                <a:schemeClr val="bg1"/>
              </a:solidFill>
            </a:ln>
          </p:spPr>
          <p:style>
            <a:lnRef idx="3">
              <a:schemeClr val="accent6"/>
            </a:lnRef>
            <a:fillRef idx="0">
              <a:schemeClr val="accent6"/>
            </a:fillRef>
            <a:effectRef idx="2">
              <a:schemeClr val="accent6"/>
            </a:effectRef>
            <a:fontRef idx="minor">
              <a:schemeClr val="tx1"/>
            </a:fontRef>
          </p:style>
        </p:cxnSp>
      </p:grpSp>
      <p:pic>
        <p:nvPicPr>
          <p:cNvPr id="11" name="Image 10">
            <a:extLst>
              <a:ext uri="{FF2B5EF4-FFF2-40B4-BE49-F238E27FC236}">
                <a16:creationId xmlns:a16="http://schemas.microsoft.com/office/drawing/2014/main" id="{30EC1216-31B5-954E-93C0-82D7E090536E}"/>
              </a:ext>
            </a:extLst>
          </p:cNvPr>
          <p:cNvPicPr>
            <a:picLocks noChangeAspect="1"/>
          </p:cNvPicPr>
          <p:nvPr userDrawn="1"/>
        </p:nvPicPr>
        <p:blipFill>
          <a:blip r:embed="rId2"/>
          <a:stretch>
            <a:fillRect/>
          </a:stretch>
        </p:blipFill>
        <p:spPr>
          <a:xfrm>
            <a:off x="-444275" y="-546564"/>
            <a:ext cx="2119225" cy="2455200"/>
          </a:xfrm>
          <a:prstGeom prst="rect">
            <a:avLst/>
          </a:prstGeom>
        </p:spPr>
      </p:pic>
      <p:pic>
        <p:nvPicPr>
          <p:cNvPr id="12" name="Image 11">
            <a:extLst>
              <a:ext uri="{FF2B5EF4-FFF2-40B4-BE49-F238E27FC236}">
                <a16:creationId xmlns:a16="http://schemas.microsoft.com/office/drawing/2014/main" id="{E13AF0BA-97CB-C444-9D82-456266247F1F}"/>
              </a:ext>
            </a:extLst>
          </p:cNvPr>
          <p:cNvPicPr>
            <a:picLocks noChangeAspect="1"/>
          </p:cNvPicPr>
          <p:nvPr userDrawn="1"/>
        </p:nvPicPr>
        <p:blipFill>
          <a:blip r:embed="rId3"/>
          <a:stretch>
            <a:fillRect/>
          </a:stretch>
        </p:blipFill>
        <p:spPr>
          <a:xfrm>
            <a:off x="10326548" y="4828478"/>
            <a:ext cx="2048247" cy="2574000"/>
          </a:xfrm>
          <a:prstGeom prst="rect">
            <a:avLst/>
          </a:prstGeom>
        </p:spPr>
      </p:pic>
      <p:pic>
        <p:nvPicPr>
          <p:cNvPr id="10" name="Image 9">
            <a:extLst>
              <a:ext uri="{FF2B5EF4-FFF2-40B4-BE49-F238E27FC236}">
                <a16:creationId xmlns:a16="http://schemas.microsoft.com/office/drawing/2014/main" id="{1649E394-3D58-4730-A7CE-0942DC412575}"/>
              </a:ext>
            </a:extLst>
          </p:cNvPr>
          <p:cNvPicPr>
            <a:picLocks noChangeAspect="1"/>
          </p:cNvPicPr>
          <p:nvPr userDrawn="1"/>
        </p:nvPicPr>
        <p:blipFill>
          <a:blip r:embed="rId4"/>
          <a:stretch>
            <a:fillRect/>
          </a:stretch>
        </p:blipFill>
        <p:spPr>
          <a:xfrm>
            <a:off x="10918167" y="6308209"/>
            <a:ext cx="600763" cy="511691"/>
          </a:xfrm>
          <a:prstGeom prst="rect">
            <a:avLst/>
          </a:prstGeom>
        </p:spPr>
      </p:pic>
    </p:spTree>
    <p:extLst>
      <p:ext uri="{BB962C8B-B14F-4D97-AF65-F5344CB8AC3E}">
        <p14:creationId xmlns:p14="http://schemas.microsoft.com/office/powerpoint/2010/main" val="258326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age type - Puces orang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AF493F-5529-1A4A-93B9-116D1DDAA11F}"/>
              </a:ext>
            </a:extLst>
          </p:cNvPr>
          <p:cNvSpPr>
            <a:spLocks noGrp="1"/>
          </p:cNvSpPr>
          <p:nvPr>
            <p:ph type="title" hasCustomPrompt="1"/>
          </p:nvPr>
        </p:nvSpPr>
        <p:spPr>
          <a:xfrm>
            <a:off x="0" y="720000"/>
            <a:ext cx="12192000" cy="763200"/>
          </a:xfrm>
          <a:prstGeom prst="rect">
            <a:avLst/>
          </a:prstGeom>
        </p:spPr>
        <p:txBody>
          <a:bodyPr anchor="ctr">
            <a:normAutofit/>
          </a:bodyPr>
          <a:lstStyle>
            <a:lvl1pPr algn="ctr">
              <a:defRPr sz="2800" spc="300">
                <a:solidFill>
                  <a:srgbClr val="0A14B4"/>
                </a:solidFill>
                <a:latin typeface="Dosis" pitchFamily="2" charset="77"/>
              </a:defRPr>
            </a:lvl1pPr>
          </a:lstStyle>
          <a:p>
            <a:r>
              <a:rPr lang="fr-FR"/>
              <a:t>TITRE</a:t>
            </a:r>
          </a:p>
        </p:txBody>
      </p:sp>
      <p:sp>
        <p:nvSpPr>
          <p:cNvPr id="6" name="Espace réservé du numéro de diapositive 5">
            <a:extLst>
              <a:ext uri="{FF2B5EF4-FFF2-40B4-BE49-F238E27FC236}">
                <a16:creationId xmlns:a16="http://schemas.microsoft.com/office/drawing/2014/main" id="{57E9AEC8-4E66-C54D-AA38-366F01337021}"/>
              </a:ext>
            </a:extLst>
          </p:cNvPr>
          <p:cNvSpPr>
            <a:spLocks noGrp="1"/>
          </p:cNvSpPr>
          <p:nvPr>
            <p:ph type="sldNum" sz="quarter" idx="12"/>
          </p:nvPr>
        </p:nvSpPr>
        <p:spPr/>
        <p:txBody>
          <a:bodyPr/>
          <a:lstStyle/>
          <a:p>
            <a:fld id="{27DB8DCC-A60C-C946-B50F-381DEF0CC147}" type="slidenum">
              <a:rPr lang="fr-FR" smtClean="0"/>
              <a:t>‹N°›</a:t>
            </a:fld>
            <a:endParaRPr lang="fr-FR"/>
          </a:p>
        </p:txBody>
      </p:sp>
      <p:pic>
        <p:nvPicPr>
          <p:cNvPr id="7" name="Image 6">
            <a:extLst>
              <a:ext uri="{FF2B5EF4-FFF2-40B4-BE49-F238E27FC236}">
                <a16:creationId xmlns:a16="http://schemas.microsoft.com/office/drawing/2014/main" id="{001B1ECC-F89D-FA45-B6F0-5052EFB0C045}"/>
              </a:ext>
            </a:extLst>
          </p:cNvPr>
          <p:cNvPicPr>
            <a:picLocks noChangeAspect="1"/>
          </p:cNvPicPr>
          <p:nvPr userDrawn="1"/>
        </p:nvPicPr>
        <p:blipFill>
          <a:blip r:embed="rId2"/>
          <a:stretch>
            <a:fillRect/>
          </a:stretch>
        </p:blipFill>
        <p:spPr>
          <a:xfrm>
            <a:off x="-444275" y="-546857"/>
            <a:ext cx="2119732" cy="2455787"/>
          </a:xfrm>
          <a:prstGeom prst="rect">
            <a:avLst/>
          </a:prstGeom>
        </p:spPr>
      </p:pic>
      <p:pic>
        <p:nvPicPr>
          <p:cNvPr id="8" name="Image 7">
            <a:extLst>
              <a:ext uri="{FF2B5EF4-FFF2-40B4-BE49-F238E27FC236}">
                <a16:creationId xmlns:a16="http://schemas.microsoft.com/office/drawing/2014/main" id="{8242E91C-35A0-004B-BE72-9783BCF8D8B1}"/>
              </a:ext>
            </a:extLst>
          </p:cNvPr>
          <p:cNvPicPr>
            <a:picLocks noChangeAspect="1"/>
          </p:cNvPicPr>
          <p:nvPr userDrawn="1"/>
        </p:nvPicPr>
        <p:blipFill>
          <a:blip r:embed="rId3"/>
          <a:stretch>
            <a:fillRect/>
          </a:stretch>
        </p:blipFill>
        <p:spPr>
          <a:xfrm>
            <a:off x="10332026" y="4828478"/>
            <a:ext cx="2042917" cy="2574186"/>
          </a:xfrm>
          <a:prstGeom prst="rect">
            <a:avLst/>
          </a:prstGeom>
        </p:spPr>
      </p:pic>
      <p:sp>
        <p:nvSpPr>
          <p:cNvPr id="3" name="Espace réservé du contenu 2">
            <a:extLst>
              <a:ext uri="{FF2B5EF4-FFF2-40B4-BE49-F238E27FC236}">
                <a16:creationId xmlns:a16="http://schemas.microsoft.com/office/drawing/2014/main" id="{2D7C5535-7987-D649-B1CB-FEEDA62A883B}"/>
              </a:ext>
            </a:extLst>
          </p:cNvPr>
          <p:cNvSpPr>
            <a:spLocks noGrp="1"/>
          </p:cNvSpPr>
          <p:nvPr>
            <p:ph idx="1" hasCustomPrompt="1"/>
          </p:nvPr>
        </p:nvSpPr>
        <p:spPr>
          <a:xfrm>
            <a:off x="1440000" y="2520000"/>
            <a:ext cx="9360000" cy="720000"/>
          </a:xfrm>
          <a:prstGeom prst="rect">
            <a:avLst/>
          </a:prstGeom>
        </p:spPr>
        <p:txBody>
          <a:bodyPr>
            <a:normAutofit/>
          </a:bodyPr>
          <a:lstStyle>
            <a:lvl1pPr marL="0" indent="0" algn="l">
              <a:buFontTx/>
              <a:buNone/>
              <a:defRPr sz="2000" b="1" i="0">
                <a:solidFill>
                  <a:srgbClr val="0A14B4"/>
                </a:solidFill>
                <a:latin typeface="WORK SANS SEMIBOLD ROMAN" pitchFamily="2" charset="77"/>
              </a:defRPr>
            </a:lvl1pPr>
          </a:lstStyle>
          <a:p>
            <a:pPr lvl="0"/>
            <a:r>
              <a:rPr lang="fr-FR"/>
              <a:t>Titre</a:t>
            </a:r>
          </a:p>
        </p:txBody>
      </p:sp>
      <p:sp>
        <p:nvSpPr>
          <p:cNvPr id="30" name="Espace réservé du contenu 29">
            <a:extLst>
              <a:ext uri="{FF2B5EF4-FFF2-40B4-BE49-F238E27FC236}">
                <a16:creationId xmlns:a16="http://schemas.microsoft.com/office/drawing/2014/main" id="{C36F131F-8A6E-DC4A-9F44-58DB9DD74DE0}"/>
              </a:ext>
            </a:extLst>
          </p:cNvPr>
          <p:cNvSpPr>
            <a:spLocks noGrp="1"/>
          </p:cNvSpPr>
          <p:nvPr>
            <p:ph sz="quarter" idx="13" hasCustomPrompt="1"/>
          </p:nvPr>
        </p:nvSpPr>
        <p:spPr>
          <a:xfrm>
            <a:off x="1440000" y="3060000"/>
            <a:ext cx="9360000" cy="2239767"/>
          </a:xfrm>
          <a:prstGeom prst="rect">
            <a:avLst/>
          </a:prstGeom>
        </p:spPr>
        <p:txBody>
          <a:bodyPr>
            <a:norm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4"/>
              </a:buBlip>
              <a:tabLst/>
              <a:defRPr sz="1500" b="0" i="0">
                <a:latin typeface="WORK SANS REGULAR ROMAN" pitchFamily="2" charset="77"/>
              </a:defRPr>
            </a:lvl1pPr>
          </a:lstStyle>
          <a:p>
            <a:pPr lvl="0"/>
            <a:r>
              <a:rPr lang="fr-FR"/>
              <a:t>Texte</a:t>
            </a:r>
          </a:p>
          <a:p>
            <a:pPr lvl="0"/>
            <a:r>
              <a:rPr lang="fr-FR"/>
              <a:t>Texte</a:t>
            </a:r>
          </a:p>
          <a:p>
            <a:pPr lvl="0"/>
            <a:r>
              <a:rPr lang="fr-FR"/>
              <a:t>Texte</a:t>
            </a:r>
          </a:p>
          <a:p>
            <a:pPr lvl="0"/>
            <a:r>
              <a:rPr lang="fr-FR"/>
              <a:t>Texte</a:t>
            </a:r>
          </a:p>
          <a:p>
            <a:pPr lvl="0"/>
            <a:r>
              <a:rPr lang="fr-FR"/>
              <a:t>Texte</a:t>
            </a:r>
          </a:p>
          <a:p>
            <a:pPr lvl="0"/>
            <a:endParaRPr lang="fr-FR"/>
          </a:p>
        </p:txBody>
      </p:sp>
      <p:pic>
        <p:nvPicPr>
          <p:cNvPr id="31" name="Image 30" descr="Une image contenant texte&#10;&#10;Description générée automatiquement">
            <a:extLst>
              <a:ext uri="{FF2B5EF4-FFF2-40B4-BE49-F238E27FC236}">
                <a16:creationId xmlns:a16="http://schemas.microsoft.com/office/drawing/2014/main" id="{A4C4F3FC-2B4A-A84F-ABDC-F2E4A137F908}"/>
              </a:ext>
            </a:extLst>
          </p:cNvPr>
          <p:cNvPicPr>
            <a:picLocks noChangeAspect="1"/>
          </p:cNvPicPr>
          <p:nvPr userDrawn="1"/>
        </p:nvPicPr>
        <p:blipFill>
          <a:blip r:embed="rId5"/>
          <a:stretch>
            <a:fillRect/>
          </a:stretch>
        </p:blipFill>
        <p:spPr>
          <a:xfrm>
            <a:off x="10814050" y="343375"/>
            <a:ext cx="1079500" cy="406400"/>
          </a:xfrm>
          <a:prstGeom prst="rect">
            <a:avLst/>
          </a:prstGeom>
        </p:spPr>
      </p:pic>
      <p:pic>
        <p:nvPicPr>
          <p:cNvPr id="9" name="Image 8">
            <a:extLst>
              <a:ext uri="{FF2B5EF4-FFF2-40B4-BE49-F238E27FC236}">
                <a16:creationId xmlns:a16="http://schemas.microsoft.com/office/drawing/2014/main" id="{37BE878D-296A-42A8-836A-AEC9A7C401A0}"/>
              </a:ext>
            </a:extLst>
          </p:cNvPr>
          <p:cNvPicPr>
            <a:picLocks noChangeAspect="1"/>
          </p:cNvPicPr>
          <p:nvPr userDrawn="1"/>
        </p:nvPicPr>
        <p:blipFill>
          <a:blip r:embed="rId6"/>
          <a:stretch>
            <a:fillRect/>
          </a:stretch>
        </p:blipFill>
        <p:spPr>
          <a:xfrm>
            <a:off x="10918167" y="6308209"/>
            <a:ext cx="600763" cy="511691"/>
          </a:xfrm>
          <a:prstGeom prst="rect">
            <a:avLst/>
          </a:prstGeom>
        </p:spPr>
      </p:pic>
    </p:spTree>
    <p:extLst>
      <p:ext uri="{BB962C8B-B14F-4D97-AF65-F5344CB8AC3E}">
        <p14:creationId xmlns:p14="http://schemas.microsoft.com/office/powerpoint/2010/main" val="1788465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277144-7019-EB4F-A439-EBF29BC25D9B}"/>
              </a:ext>
            </a:extLst>
          </p:cNvPr>
          <p:cNvPicPr>
            <a:picLocks noChangeAspect="1"/>
          </p:cNvPicPr>
          <p:nvPr userDrawn="1"/>
        </p:nvPicPr>
        <p:blipFill>
          <a:blip r:embed="rId2"/>
          <a:stretch>
            <a:fillRect/>
          </a:stretch>
        </p:blipFill>
        <p:spPr>
          <a:xfrm>
            <a:off x="8530767" y="-518974"/>
            <a:ext cx="4199396" cy="8025118"/>
          </a:xfrm>
          <a:prstGeom prst="rect">
            <a:avLst/>
          </a:prstGeom>
        </p:spPr>
      </p:pic>
      <p:sp>
        <p:nvSpPr>
          <p:cNvPr id="2" name="Titre 1">
            <a:extLst>
              <a:ext uri="{FF2B5EF4-FFF2-40B4-BE49-F238E27FC236}">
                <a16:creationId xmlns:a16="http://schemas.microsoft.com/office/drawing/2014/main" id="{E9F16E99-FBC9-2C48-AF2B-7A837B5BBE51}"/>
              </a:ext>
            </a:extLst>
          </p:cNvPr>
          <p:cNvSpPr>
            <a:spLocks noGrp="1"/>
          </p:cNvSpPr>
          <p:nvPr>
            <p:ph type="ctrTitle" hasCustomPrompt="1"/>
          </p:nvPr>
        </p:nvSpPr>
        <p:spPr>
          <a:xfrm>
            <a:off x="997200" y="2062800"/>
            <a:ext cx="9144000" cy="2088000"/>
          </a:xfrm>
          <a:prstGeom prst="rect">
            <a:avLst/>
          </a:prstGeom>
        </p:spPr>
        <p:txBody>
          <a:bodyPr anchor="ctr">
            <a:normAutofit/>
          </a:bodyPr>
          <a:lstStyle>
            <a:lvl1pPr algn="l">
              <a:lnSpc>
                <a:spcPct val="100000"/>
              </a:lnSpc>
              <a:defRPr sz="5500" b="1" spc="300">
                <a:solidFill>
                  <a:srgbClr val="0A14B4"/>
                </a:solidFill>
                <a:latin typeface="Dosis" pitchFamily="2" charset="77"/>
              </a:defRPr>
            </a:lvl1pPr>
          </a:lstStyle>
          <a:p>
            <a:r>
              <a:rPr lang="fr-FR"/>
              <a:t>TITRE</a:t>
            </a:r>
            <a:br>
              <a:rPr lang="fr-FR"/>
            </a:br>
            <a:r>
              <a:rPr lang="fr-FR"/>
              <a:t>PRÉSENTATION</a:t>
            </a:r>
          </a:p>
        </p:txBody>
      </p:sp>
      <p:sp>
        <p:nvSpPr>
          <p:cNvPr id="3" name="Sous-titre 2">
            <a:extLst>
              <a:ext uri="{FF2B5EF4-FFF2-40B4-BE49-F238E27FC236}">
                <a16:creationId xmlns:a16="http://schemas.microsoft.com/office/drawing/2014/main" id="{114A1010-87BA-C542-9144-079262444EC9}"/>
              </a:ext>
            </a:extLst>
          </p:cNvPr>
          <p:cNvSpPr>
            <a:spLocks noGrp="1"/>
          </p:cNvSpPr>
          <p:nvPr>
            <p:ph type="subTitle" idx="1" hasCustomPrompt="1"/>
          </p:nvPr>
        </p:nvSpPr>
        <p:spPr>
          <a:xfrm>
            <a:off x="997200" y="4320000"/>
            <a:ext cx="9144000" cy="442424"/>
          </a:xfrm>
          <a:prstGeom prst="rect">
            <a:avLst/>
          </a:prstGeom>
        </p:spPr>
        <p:txBody>
          <a:bodyPr>
            <a:normAutofit/>
          </a:bodyPr>
          <a:lstStyle>
            <a:lvl1pPr marL="0" indent="0" algn="l">
              <a:buNone/>
              <a:defRPr sz="2000" spc="300">
                <a:solidFill>
                  <a:srgbClr val="FF8200"/>
                </a:solidFill>
                <a:latin typeface="Dosi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
        <p:nvSpPr>
          <p:cNvPr id="6" name="Espace réservé du numéro de diapositive 5">
            <a:extLst>
              <a:ext uri="{FF2B5EF4-FFF2-40B4-BE49-F238E27FC236}">
                <a16:creationId xmlns:a16="http://schemas.microsoft.com/office/drawing/2014/main" id="{11C01C6B-570D-8A49-8D14-AF29B1139CA4}"/>
              </a:ext>
            </a:extLst>
          </p:cNvPr>
          <p:cNvSpPr>
            <a:spLocks noGrp="1"/>
          </p:cNvSpPr>
          <p:nvPr>
            <p:ph type="sldNum" sz="quarter" idx="12"/>
          </p:nvPr>
        </p:nvSpPr>
        <p:spPr/>
        <p:txBody>
          <a:bodyPr/>
          <a:lstStyle>
            <a:lvl1pPr>
              <a:defRPr sz="1400" b="1" i="0">
                <a:solidFill>
                  <a:srgbClr val="0A14B4"/>
                </a:solidFill>
                <a:latin typeface="WORK SANS BOLD ROMAN" pitchFamily="2" charset="77"/>
              </a:defRPr>
            </a:lvl1pPr>
          </a:lstStyle>
          <a:p>
            <a:fld id="{27DB8DCC-A60C-C946-B50F-381DEF0CC147}" type="slidenum">
              <a:rPr lang="fr-FR" smtClean="0"/>
              <a:pPr/>
              <a:t>‹N°›</a:t>
            </a:fld>
            <a:endParaRPr lang="fr-FR"/>
          </a:p>
        </p:txBody>
      </p:sp>
      <p:pic>
        <p:nvPicPr>
          <p:cNvPr id="8" name="Image 7">
            <a:extLst>
              <a:ext uri="{FF2B5EF4-FFF2-40B4-BE49-F238E27FC236}">
                <a16:creationId xmlns:a16="http://schemas.microsoft.com/office/drawing/2014/main" id="{CC2382AE-2571-7F48-88A3-204C7F696839}"/>
              </a:ext>
            </a:extLst>
          </p:cNvPr>
          <p:cNvPicPr>
            <a:picLocks noChangeAspect="1"/>
          </p:cNvPicPr>
          <p:nvPr userDrawn="1"/>
        </p:nvPicPr>
        <p:blipFill>
          <a:blip r:embed="rId3"/>
          <a:stretch>
            <a:fillRect/>
          </a:stretch>
        </p:blipFill>
        <p:spPr>
          <a:xfrm>
            <a:off x="-3015457" y="5878996"/>
            <a:ext cx="4013200" cy="4800600"/>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74BFBCA1-CABB-B343-99B7-BD911831580A}"/>
              </a:ext>
            </a:extLst>
          </p:cNvPr>
          <p:cNvPicPr>
            <a:picLocks noChangeAspect="1"/>
          </p:cNvPicPr>
          <p:nvPr userDrawn="1"/>
        </p:nvPicPr>
        <p:blipFill>
          <a:blip r:embed="rId4"/>
          <a:stretch>
            <a:fillRect/>
          </a:stretch>
        </p:blipFill>
        <p:spPr>
          <a:xfrm>
            <a:off x="1080000" y="588261"/>
            <a:ext cx="1488528" cy="560387"/>
          </a:xfrm>
          <a:prstGeom prst="rect">
            <a:avLst/>
          </a:prstGeom>
        </p:spPr>
      </p:pic>
      <p:pic>
        <p:nvPicPr>
          <p:cNvPr id="5" name="Image 4">
            <a:extLst>
              <a:ext uri="{FF2B5EF4-FFF2-40B4-BE49-F238E27FC236}">
                <a16:creationId xmlns:a16="http://schemas.microsoft.com/office/drawing/2014/main" id="{6DA9A287-F1F0-8A4D-A754-AA3ACDB03E2A}"/>
              </a:ext>
            </a:extLst>
          </p:cNvPr>
          <p:cNvPicPr>
            <a:picLocks noChangeAspect="1"/>
          </p:cNvPicPr>
          <p:nvPr userDrawn="1"/>
        </p:nvPicPr>
        <p:blipFill>
          <a:blip r:embed="rId5"/>
          <a:stretch>
            <a:fillRect/>
          </a:stretch>
        </p:blipFill>
        <p:spPr>
          <a:xfrm>
            <a:off x="9384631" y="6022665"/>
            <a:ext cx="678879" cy="578225"/>
          </a:xfrm>
          <a:prstGeom prst="rect">
            <a:avLst/>
          </a:prstGeom>
        </p:spPr>
      </p:pic>
    </p:spTree>
    <p:extLst>
      <p:ext uri="{BB962C8B-B14F-4D97-AF65-F5344CB8AC3E}">
        <p14:creationId xmlns:p14="http://schemas.microsoft.com/office/powerpoint/2010/main" val="159791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E4B98-7684-5C42-85C4-18930EE2125A}"/>
              </a:ext>
            </a:extLst>
          </p:cNvPr>
          <p:cNvSpPr>
            <a:spLocks noGrp="1"/>
          </p:cNvSpPr>
          <p:nvPr>
            <p:ph type="title" hasCustomPrompt="1"/>
          </p:nvPr>
        </p:nvSpPr>
        <p:spPr>
          <a:xfrm>
            <a:off x="0" y="720000"/>
            <a:ext cx="12193200" cy="763200"/>
          </a:xfrm>
          <a:prstGeom prst="rect">
            <a:avLst/>
          </a:prstGeom>
        </p:spPr>
        <p:txBody>
          <a:bodyPr anchor="ctr">
            <a:normAutofit/>
          </a:bodyPr>
          <a:lstStyle>
            <a:lvl1pPr algn="ctr">
              <a:defRPr sz="2800" spc="300">
                <a:solidFill>
                  <a:srgbClr val="0A14B4"/>
                </a:solidFill>
                <a:latin typeface="Dosis" pitchFamily="2" charset="77"/>
              </a:defRPr>
            </a:lvl1pPr>
          </a:lstStyle>
          <a:p>
            <a:r>
              <a:rPr lang="fr-FR" dirty="0"/>
              <a:t>TITRE</a:t>
            </a:r>
          </a:p>
        </p:txBody>
      </p:sp>
      <p:sp>
        <p:nvSpPr>
          <p:cNvPr id="5" name="Espace réservé du numéro de diapositive 4">
            <a:extLst>
              <a:ext uri="{FF2B5EF4-FFF2-40B4-BE49-F238E27FC236}">
                <a16:creationId xmlns:a16="http://schemas.microsoft.com/office/drawing/2014/main" id="{B559E9D0-355D-4B48-B630-44CDF51B364F}"/>
              </a:ext>
            </a:extLst>
          </p:cNvPr>
          <p:cNvSpPr>
            <a:spLocks noGrp="1"/>
          </p:cNvSpPr>
          <p:nvPr>
            <p:ph type="sldNum" sz="quarter" idx="12"/>
          </p:nvPr>
        </p:nvSpPr>
        <p:spPr/>
        <p:txBody>
          <a:bodyPr/>
          <a:lstStyle/>
          <a:p>
            <a:fld id="{27DB8DCC-A60C-C946-B50F-381DEF0CC147}" type="slidenum">
              <a:rPr lang="fr-FR" smtClean="0"/>
              <a:t>‹N°›</a:t>
            </a:fld>
            <a:endParaRPr lang="fr-FR"/>
          </a:p>
        </p:txBody>
      </p:sp>
      <p:pic>
        <p:nvPicPr>
          <p:cNvPr id="6" name="Image 5">
            <a:extLst>
              <a:ext uri="{FF2B5EF4-FFF2-40B4-BE49-F238E27FC236}">
                <a16:creationId xmlns:a16="http://schemas.microsoft.com/office/drawing/2014/main" id="{90DDF534-3DA6-444C-954A-A6D1E5E4A6F4}"/>
              </a:ext>
            </a:extLst>
          </p:cNvPr>
          <p:cNvPicPr>
            <a:picLocks noChangeAspect="1"/>
          </p:cNvPicPr>
          <p:nvPr userDrawn="1"/>
        </p:nvPicPr>
        <p:blipFill>
          <a:blip r:embed="rId2"/>
          <a:stretch>
            <a:fillRect/>
          </a:stretch>
        </p:blipFill>
        <p:spPr>
          <a:xfrm>
            <a:off x="-444275" y="-546857"/>
            <a:ext cx="2119732" cy="2455787"/>
          </a:xfrm>
          <a:prstGeom prst="rect">
            <a:avLst/>
          </a:prstGeom>
        </p:spPr>
      </p:pic>
      <p:pic>
        <p:nvPicPr>
          <p:cNvPr id="7" name="Image 6">
            <a:extLst>
              <a:ext uri="{FF2B5EF4-FFF2-40B4-BE49-F238E27FC236}">
                <a16:creationId xmlns:a16="http://schemas.microsoft.com/office/drawing/2014/main" id="{0202E05F-A3A2-2D41-BC46-3C9A6882144C}"/>
              </a:ext>
            </a:extLst>
          </p:cNvPr>
          <p:cNvPicPr>
            <a:picLocks noChangeAspect="1"/>
          </p:cNvPicPr>
          <p:nvPr userDrawn="1"/>
        </p:nvPicPr>
        <p:blipFill>
          <a:blip r:embed="rId3"/>
          <a:stretch>
            <a:fillRect/>
          </a:stretch>
        </p:blipFill>
        <p:spPr>
          <a:xfrm>
            <a:off x="10332026" y="4828478"/>
            <a:ext cx="2042917" cy="2574186"/>
          </a:xfrm>
          <a:prstGeom prst="rect">
            <a:avLst/>
          </a:prstGeom>
        </p:spPr>
      </p:pic>
      <p:pic>
        <p:nvPicPr>
          <p:cNvPr id="17" name="Image 16" descr="Une image contenant texte&#10;&#10;Description générée automatiquement">
            <a:extLst>
              <a:ext uri="{FF2B5EF4-FFF2-40B4-BE49-F238E27FC236}">
                <a16:creationId xmlns:a16="http://schemas.microsoft.com/office/drawing/2014/main" id="{88FD085F-3B50-AB40-AC80-3DEED11A62AB}"/>
              </a:ext>
            </a:extLst>
          </p:cNvPr>
          <p:cNvPicPr>
            <a:picLocks noChangeAspect="1"/>
          </p:cNvPicPr>
          <p:nvPr userDrawn="1"/>
        </p:nvPicPr>
        <p:blipFill>
          <a:blip r:embed="rId4"/>
          <a:stretch>
            <a:fillRect/>
          </a:stretch>
        </p:blipFill>
        <p:spPr>
          <a:xfrm>
            <a:off x="10814050" y="343375"/>
            <a:ext cx="1079500" cy="406400"/>
          </a:xfrm>
          <a:prstGeom prst="rect">
            <a:avLst/>
          </a:prstGeom>
        </p:spPr>
      </p:pic>
      <p:pic>
        <p:nvPicPr>
          <p:cNvPr id="8" name="Image 7">
            <a:extLst>
              <a:ext uri="{FF2B5EF4-FFF2-40B4-BE49-F238E27FC236}">
                <a16:creationId xmlns:a16="http://schemas.microsoft.com/office/drawing/2014/main" id="{0EE376D1-825B-45CD-88A1-3222FE0106A1}"/>
              </a:ext>
            </a:extLst>
          </p:cNvPr>
          <p:cNvPicPr>
            <a:picLocks noChangeAspect="1"/>
          </p:cNvPicPr>
          <p:nvPr userDrawn="1"/>
        </p:nvPicPr>
        <p:blipFill>
          <a:blip r:embed="rId5"/>
          <a:stretch>
            <a:fillRect/>
          </a:stretch>
        </p:blipFill>
        <p:spPr>
          <a:xfrm>
            <a:off x="10918167" y="6308209"/>
            <a:ext cx="600763" cy="511691"/>
          </a:xfrm>
          <a:prstGeom prst="rect">
            <a:avLst/>
          </a:prstGeom>
        </p:spPr>
      </p:pic>
    </p:spTree>
    <p:extLst>
      <p:ext uri="{BB962C8B-B14F-4D97-AF65-F5344CB8AC3E}">
        <p14:creationId xmlns:p14="http://schemas.microsoft.com/office/powerpoint/2010/main" val="161017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iffres 0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E4B98-7684-5C42-85C4-18930EE2125A}"/>
              </a:ext>
            </a:extLst>
          </p:cNvPr>
          <p:cNvSpPr>
            <a:spLocks noGrp="1"/>
          </p:cNvSpPr>
          <p:nvPr>
            <p:ph type="title" hasCustomPrompt="1"/>
          </p:nvPr>
        </p:nvSpPr>
        <p:spPr>
          <a:xfrm>
            <a:off x="0" y="720000"/>
            <a:ext cx="12193200" cy="763200"/>
          </a:xfrm>
          <a:prstGeom prst="rect">
            <a:avLst/>
          </a:prstGeom>
        </p:spPr>
        <p:txBody>
          <a:bodyPr anchor="ctr">
            <a:normAutofit/>
          </a:bodyPr>
          <a:lstStyle>
            <a:lvl1pPr algn="ctr">
              <a:defRPr sz="2800" spc="300">
                <a:solidFill>
                  <a:srgbClr val="0A14B4"/>
                </a:solidFill>
                <a:latin typeface="Dosis" pitchFamily="2" charset="77"/>
              </a:defRPr>
            </a:lvl1pPr>
          </a:lstStyle>
          <a:p>
            <a:r>
              <a:rPr lang="fr-FR"/>
              <a:t>TITRE</a:t>
            </a:r>
          </a:p>
        </p:txBody>
      </p:sp>
      <p:sp>
        <p:nvSpPr>
          <p:cNvPr id="5" name="Espace réservé du numéro de diapositive 4">
            <a:extLst>
              <a:ext uri="{FF2B5EF4-FFF2-40B4-BE49-F238E27FC236}">
                <a16:creationId xmlns:a16="http://schemas.microsoft.com/office/drawing/2014/main" id="{B559E9D0-355D-4B48-B630-44CDF51B364F}"/>
              </a:ext>
            </a:extLst>
          </p:cNvPr>
          <p:cNvSpPr>
            <a:spLocks noGrp="1"/>
          </p:cNvSpPr>
          <p:nvPr>
            <p:ph type="sldNum" sz="quarter" idx="12"/>
          </p:nvPr>
        </p:nvSpPr>
        <p:spPr/>
        <p:txBody>
          <a:bodyPr/>
          <a:lstStyle/>
          <a:p>
            <a:fld id="{27DB8DCC-A60C-C946-B50F-381DEF0CC147}" type="slidenum">
              <a:rPr lang="fr-FR" smtClean="0"/>
              <a:t>‹N°›</a:t>
            </a:fld>
            <a:endParaRPr lang="fr-FR"/>
          </a:p>
        </p:txBody>
      </p:sp>
      <p:pic>
        <p:nvPicPr>
          <p:cNvPr id="6" name="Image 5">
            <a:extLst>
              <a:ext uri="{FF2B5EF4-FFF2-40B4-BE49-F238E27FC236}">
                <a16:creationId xmlns:a16="http://schemas.microsoft.com/office/drawing/2014/main" id="{90DDF534-3DA6-444C-954A-A6D1E5E4A6F4}"/>
              </a:ext>
            </a:extLst>
          </p:cNvPr>
          <p:cNvPicPr>
            <a:picLocks noChangeAspect="1"/>
          </p:cNvPicPr>
          <p:nvPr userDrawn="1"/>
        </p:nvPicPr>
        <p:blipFill>
          <a:blip r:embed="rId2"/>
          <a:stretch>
            <a:fillRect/>
          </a:stretch>
        </p:blipFill>
        <p:spPr>
          <a:xfrm>
            <a:off x="-444275" y="-546857"/>
            <a:ext cx="2119732" cy="2455787"/>
          </a:xfrm>
          <a:prstGeom prst="rect">
            <a:avLst/>
          </a:prstGeom>
        </p:spPr>
      </p:pic>
      <p:pic>
        <p:nvPicPr>
          <p:cNvPr id="7" name="Image 6">
            <a:extLst>
              <a:ext uri="{FF2B5EF4-FFF2-40B4-BE49-F238E27FC236}">
                <a16:creationId xmlns:a16="http://schemas.microsoft.com/office/drawing/2014/main" id="{0202E05F-A3A2-2D41-BC46-3C9A6882144C}"/>
              </a:ext>
            </a:extLst>
          </p:cNvPr>
          <p:cNvPicPr>
            <a:picLocks noChangeAspect="1"/>
          </p:cNvPicPr>
          <p:nvPr userDrawn="1"/>
        </p:nvPicPr>
        <p:blipFill>
          <a:blip r:embed="rId3"/>
          <a:stretch>
            <a:fillRect/>
          </a:stretch>
        </p:blipFill>
        <p:spPr>
          <a:xfrm>
            <a:off x="10332026" y="4828478"/>
            <a:ext cx="2042917" cy="2574186"/>
          </a:xfrm>
          <a:prstGeom prst="rect">
            <a:avLst/>
          </a:prstGeom>
        </p:spPr>
      </p:pic>
      <p:sp>
        <p:nvSpPr>
          <p:cNvPr id="15" name="Espace réservé du texte 14">
            <a:extLst>
              <a:ext uri="{FF2B5EF4-FFF2-40B4-BE49-F238E27FC236}">
                <a16:creationId xmlns:a16="http://schemas.microsoft.com/office/drawing/2014/main" id="{3D80B15B-596B-474A-AFE6-08DAD9648E73}"/>
              </a:ext>
            </a:extLst>
          </p:cNvPr>
          <p:cNvSpPr>
            <a:spLocks noGrp="1"/>
          </p:cNvSpPr>
          <p:nvPr>
            <p:ph type="body" sz="quarter" idx="14" hasCustomPrompt="1"/>
          </p:nvPr>
        </p:nvSpPr>
        <p:spPr>
          <a:xfrm>
            <a:off x="2048604" y="2338606"/>
            <a:ext cx="8095993" cy="3058416"/>
          </a:xfrm>
          <a:prstGeom prst="rect">
            <a:avLst/>
          </a:prstGeom>
          <a:solidFill>
            <a:srgbClr val="0A14B4"/>
          </a:solidFill>
        </p:spPr>
        <p:txBody>
          <a:bodyPr anchor="ctr">
            <a:normAutofit/>
          </a:bodyPr>
          <a:lstStyle>
            <a:lvl1pPr marL="0" indent="0" algn="ctr">
              <a:lnSpc>
                <a:spcPct val="100000"/>
              </a:lnSpc>
              <a:spcBef>
                <a:spcPts val="0"/>
              </a:spcBef>
              <a:buFontTx/>
              <a:buNone/>
              <a:defRPr sz="3000" b="0" i="0">
                <a:solidFill>
                  <a:schemeClr val="bg1"/>
                </a:solidFill>
                <a:latin typeface="WORK SANS LIGHT ROMAN" pitchFamily="2" charset="77"/>
              </a:defRPr>
            </a:lvl1pPr>
            <a:lvl2pPr>
              <a:defRPr sz="3000">
                <a:latin typeface="WORK SANS REGULAR ROMAN" pitchFamily="2" charset="77"/>
              </a:defRPr>
            </a:lvl2pPr>
            <a:lvl3pPr>
              <a:defRPr sz="3000">
                <a:latin typeface="WORK SANS REGULAR ROMAN" pitchFamily="2" charset="77"/>
              </a:defRPr>
            </a:lvl3pPr>
            <a:lvl4pPr>
              <a:defRPr sz="3000">
                <a:latin typeface="WORK SANS REGULAR ROMAN" pitchFamily="2" charset="77"/>
              </a:defRPr>
            </a:lvl4pPr>
            <a:lvl5pPr>
              <a:defRPr sz="3000">
                <a:latin typeface="WORK SANS REGULAR ROMAN" pitchFamily="2" charset="77"/>
              </a:defRPr>
            </a:lvl5pPr>
          </a:lstStyle>
          <a:p>
            <a:pPr lvl="0"/>
            <a:r>
              <a:rPr lang="fr-FR"/>
              <a:t>Texte</a:t>
            </a:r>
          </a:p>
          <a:p>
            <a:pPr lvl="0"/>
            <a:r>
              <a:rPr lang="fr-FR"/>
              <a:t>Texte</a:t>
            </a:r>
          </a:p>
        </p:txBody>
      </p:sp>
      <p:pic>
        <p:nvPicPr>
          <p:cNvPr id="19" name="Image 18" descr="Une image contenant texte&#10;&#10;Description générée automatiquement">
            <a:extLst>
              <a:ext uri="{FF2B5EF4-FFF2-40B4-BE49-F238E27FC236}">
                <a16:creationId xmlns:a16="http://schemas.microsoft.com/office/drawing/2014/main" id="{ACB0079E-8E10-2445-9904-DD8B19A758F8}"/>
              </a:ext>
            </a:extLst>
          </p:cNvPr>
          <p:cNvPicPr>
            <a:picLocks noChangeAspect="1"/>
          </p:cNvPicPr>
          <p:nvPr userDrawn="1"/>
        </p:nvPicPr>
        <p:blipFill>
          <a:blip r:embed="rId4"/>
          <a:stretch>
            <a:fillRect/>
          </a:stretch>
        </p:blipFill>
        <p:spPr>
          <a:xfrm>
            <a:off x="10814050" y="343375"/>
            <a:ext cx="1079500" cy="406400"/>
          </a:xfrm>
          <a:prstGeom prst="rect">
            <a:avLst/>
          </a:prstGeom>
        </p:spPr>
      </p:pic>
      <p:pic>
        <p:nvPicPr>
          <p:cNvPr id="8" name="Image 7">
            <a:extLst>
              <a:ext uri="{FF2B5EF4-FFF2-40B4-BE49-F238E27FC236}">
                <a16:creationId xmlns:a16="http://schemas.microsoft.com/office/drawing/2014/main" id="{5FE35EA2-F93E-4DF9-A132-3932F4004891}"/>
              </a:ext>
            </a:extLst>
          </p:cNvPr>
          <p:cNvPicPr>
            <a:picLocks noChangeAspect="1"/>
          </p:cNvPicPr>
          <p:nvPr userDrawn="1"/>
        </p:nvPicPr>
        <p:blipFill>
          <a:blip r:embed="rId5"/>
          <a:stretch>
            <a:fillRect/>
          </a:stretch>
        </p:blipFill>
        <p:spPr>
          <a:xfrm>
            <a:off x="10918167" y="6308209"/>
            <a:ext cx="600763" cy="511691"/>
          </a:xfrm>
          <a:prstGeom prst="rect">
            <a:avLst/>
          </a:prstGeom>
        </p:spPr>
      </p:pic>
    </p:spTree>
    <p:extLst>
      <p:ext uri="{BB962C8B-B14F-4D97-AF65-F5344CB8AC3E}">
        <p14:creationId xmlns:p14="http://schemas.microsoft.com/office/powerpoint/2010/main" val="1130278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941B0-F4D5-4460-BCAD-F7E2B41A8257}" type="datetimeFigureOut">
              <a:rPr lang="fr-FR" smtClean="0"/>
              <a:t>12/02/2024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 id="2147483661" r:id="rId13"/>
    <p:sldLayoutId id="2147483663"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23CD5966-4116-DA40-9C57-304548FA3538}"/>
              </a:ext>
            </a:extLst>
          </p:cNvPr>
          <p:cNvSpPr>
            <a:spLocks noGrp="1"/>
          </p:cNvSpPr>
          <p:nvPr>
            <p:ph type="sldNum" sz="quarter" idx="4"/>
          </p:nvPr>
        </p:nvSpPr>
        <p:spPr>
          <a:xfrm>
            <a:off x="373504" y="6356350"/>
            <a:ext cx="2743200" cy="365125"/>
          </a:xfrm>
          <a:prstGeom prst="rect">
            <a:avLst/>
          </a:prstGeom>
        </p:spPr>
        <p:txBody>
          <a:bodyPr vert="horz" lIns="91440" tIns="45720" rIns="91440" bIns="45720" rtlCol="0" anchor="ctr"/>
          <a:lstStyle>
            <a:lvl1pPr algn="l">
              <a:defRPr sz="1400" b="1" i="0">
                <a:solidFill>
                  <a:srgbClr val="0A14B4"/>
                </a:solidFill>
                <a:latin typeface="WORK SANS BOLD ROMAN" pitchFamily="2" charset="77"/>
              </a:defRPr>
            </a:lvl1pPr>
          </a:lstStyle>
          <a:p>
            <a:fld id="{27DB8DCC-A60C-C946-B50F-381DEF0CC147}" type="slidenum">
              <a:rPr lang="fr-FR" smtClean="0"/>
              <a:pPr/>
              <a:t>‹N°›</a:t>
            </a:fld>
            <a:endParaRPr lang="fr-FR"/>
          </a:p>
        </p:txBody>
      </p:sp>
    </p:spTree>
    <p:extLst>
      <p:ext uri="{BB962C8B-B14F-4D97-AF65-F5344CB8AC3E}">
        <p14:creationId xmlns:p14="http://schemas.microsoft.com/office/powerpoint/2010/main" val="1133050254"/>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svg"/><Relationship Id="rId4" Type="http://schemas.openxmlformats.org/officeDocument/2006/relationships/diagramLayout" Target="../diagrams/layout1.xml"/><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14.svg"/><Relationship Id="rId4" Type="http://schemas.openxmlformats.org/officeDocument/2006/relationships/diagramLayout" Target="../diagrams/layout3.xml"/><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0.png"/><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3.xml"/><Relationship Id="rId5" Type="http://schemas.openxmlformats.org/officeDocument/2006/relationships/image" Target="../media/image24.sv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26.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7C0502-AC21-66D0-9A58-F7683BDD5770}"/>
              </a:ext>
            </a:extLst>
          </p:cNvPr>
          <p:cNvSpPr>
            <a:spLocks noGrp="1"/>
          </p:cNvSpPr>
          <p:nvPr>
            <p:ph type="ctrTitle"/>
          </p:nvPr>
        </p:nvSpPr>
        <p:spPr/>
        <p:txBody>
          <a:bodyPr>
            <a:normAutofit/>
          </a:bodyPr>
          <a:lstStyle/>
          <a:p>
            <a:r>
              <a:rPr lang="fr-FR" sz="4400" dirty="0"/>
              <a:t>CONSEIL DES SPÉCIALITÉS </a:t>
            </a:r>
          </a:p>
        </p:txBody>
      </p:sp>
      <p:sp>
        <p:nvSpPr>
          <p:cNvPr id="3" name="Sous-titre 2">
            <a:extLst>
              <a:ext uri="{FF2B5EF4-FFF2-40B4-BE49-F238E27FC236}">
                <a16:creationId xmlns:a16="http://schemas.microsoft.com/office/drawing/2014/main" id="{884D61E4-1653-E458-3E8B-E7C6BB4C2372}"/>
              </a:ext>
            </a:extLst>
          </p:cNvPr>
          <p:cNvSpPr>
            <a:spLocks noGrp="1"/>
          </p:cNvSpPr>
          <p:nvPr>
            <p:ph type="subTitle" idx="1"/>
          </p:nvPr>
        </p:nvSpPr>
        <p:spPr/>
        <p:txBody>
          <a:bodyPr/>
          <a:lstStyle/>
          <a:p>
            <a:r>
              <a:rPr lang="fr-FR" dirty="0"/>
              <a:t>14 février 2024</a:t>
            </a:r>
          </a:p>
        </p:txBody>
      </p:sp>
    </p:spTree>
    <p:extLst>
      <p:ext uri="{BB962C8B-B14F-4D97-AF65-F5344CB8AC3E}">
        <p14:creationId xmlns:p14="http://schemas.microsoft.com/office/powerpoint/2010/main" val="622651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1">
            <a:extLst>
              <a:ext uri="{FF2B5EF4-FFF2-40B4-BE49-F238E27FC236}">
                <a16:creationId xmlns:a16="http://schemas.microsoft.com/office/drawing/2014/main" id="{9313EF0D-48C5-455A-B333-FB7202616A45}"/>
              </a:ext>
            </a:extLst>
          </p:cNvPr>
          <p:cNvSpPr>
            <a:spLocks noGrp="1"/>
          </p:cNvSpPr>
          <p:nvPr>
            <p:ph type="title"/>
          </p:nvPr>
        </p:nvSpPr>
        <p:spPr>
          <a:xfrm>
            <a:off x="833120" y="2656702"/>
            <a:ext cx="10300318" cy="1979887"/>
          </a:xfrm>
        </p:spPr>
        <p:txBody>
          <a:bodyPr>
            <a:normAutofit/>
          </a:bodyPr>
          <a:lstStyle/>
          <a:p>
            <a:r>
              <a:rPr lang="fr-FR" dirty="0">
                <a:latin typeface="Dosis"/>
              </a:rPr>
              <a:t>USURE PROFESSIONNELLE</a:t>
            </a:r>
            <a:endParaRPr lang="fr-FR" b="0" dirty="0">
              <a:latin typeface="Dosis"/>
            </a:endParaRPr>
          </a:p>
        </p:txBody>
      </p:sp>
      <p:sp>
        <p:nvSpPr>
          <p:cNvPr id="4" name="Espace réservé du numéro de diapositive 3">
            <a:extLst>
              <a:ext uri="{FF2B5EF4-FFF2-40B4-BE49-F238E27FC236}">
                <a16:creationId xmlns:a16="http://schemas.microsoft.com/office/drawing/2014/main" id="{481DA7A8-397F-A343-9B0C-9746D2D18FA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DB8DCC-A60C-C946-B50F-381DEF0CC147}" type="slidenum">
              <a:rPr kumimoji="0" lang="fr-FR" sz="1400" b="1" i="0" u="none" strike="noStrike" kern="1200" cap="none" spc="0" normalizeH="0" baseline="0" noProof="0" smtClean="0">
                <a:ln>
                  <a:noFill/>
                </a:ln>
                <a:solidFill>
                  <a:srgbClr val="0A14B4"/>
                </a:solidFill>
                <a:effectLst/>
                <a:uLnTx/>
                <a:uFillTx/>
                <a:latin typeface="WORK SANS BOLD ROMAN"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r-FR" sz="1400" b="1" i="0" u="none" strike="noStrike" kern="1200" cap="none" spc="0" normalizeH="0" baseline="0" noProof="0">
              <a:ln>
                <a:noFill/>
              </a:ln>
              <a:solidFill>
                <a:srgbClr val="0A14B4"/>
              </a:solidFill>
              <a:effectLst/>
              <a:uLnTx/>
              <a:uFillTx/>
              <a:latin typeface="WORK SANS BOLD ROMAN" pitchFamily="2" charset="77"/>
              <a:ea typeface="+mn-ea"/>
              <a:cs typeface="+mn-cs"/>
            </a:endParaRPr>
          </a:p>
        </p:txBody>
      </p:sp>
    </p:spTree>
    <p:extLst>
      <p:ext uri="{BB962C8B-B14F-4D97-AF65-F5344CB8AC3E}">
        <p14:creationId xmlns:p14="http://schemas.microsoft.com/office/powerpoint/2010/main" val="2145824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E89DAB-64EB-4EE3-980C-55FBE158B680}"/>
              </a:ext>
            </a:extLst>
          </p:cNvPr>
          <p:cNvSpPr>
            <a:spLocks noGrp="1"/>
          </p:cNvSpPr>
          <p:nvPr>
            <p:ph type="title"/>
          </p:nvPr>
        </p:nvSpPr>
        <p:spPr>
          <a:xfrm>
            <a:off x="0" y="576000"/>
            <a:ext cx="12192000" cy="763200"/>
          </a:xfrm>
        </p:spPr>
        <p:txBody>
          <a:bodyPr>
            <a:normAutofit/>
          </a:bodyPr>
          <a:lstStyle/>
          <a:p>
            <a:r>
              <a:rPr lang="fr-FR" dirty="0">
                <a:latin typeface="Dosis"/>
              </a:rPr>
              <a:t>USURE PROFESSIONNELLE : POINT D’ÉTAPE</a:t>
            </a:r>
            <a:endParaRPr lang="fr-FR" dirty="0"/>
          </a:p>
        </p:txBody>
      </p:sp>
      <p:sp>
        <p:nvSpPr>
          <p:cNvPr id="3" name="Espace réservé du numéro de diapositive 2">
            <a:extLst>
              <a:ext uri="{FF2B5EF4-FFF2-40B4-BE49-F238E27FC236}">
                <a16:creationId xmlns:a16="http://schemas.microsoft.com/office/drawing/2014/main" id="{CA662BFA-9FD8-4BB0-A5EC-9EFB34FE045C}"/>
              </a:ext>
            </a:extLst>
          </p:cNvPr>
          <p:cNvSpPr>
            <a:spLocks noGrp="1"/>
          </p:cNvSpPr>
          <p:nvPr>
            <p:ph type="sldNum" sz="quarter" idx="12"/>
          </p:nvPr>
        </p:nvSpPr>
        <p:spPr/>
        <p:txBody>
          <a:bodyPr/>
          <a:lstStyle/>
          <a:p>
            <a:fld id="{27DB8DCC-A60C-C946-B50F-381DEF0CC147}" type="slidenum">
              <a:rPr lang="fr-FR" smtClean="0"/>
              <a:t>3</a:t>
            </a:fld>
            <a:endParaRPr lang="fr-FR"/>
          </a:p>
        </p:txBody>
      </p:sp>
      <p:sp>
        <p:nvSpPr>
          <p:cNvPr id="4" name="Espace réservé du contenu 3">
            <a:extLst>
              <a:ext uri="{FF2B5EF4-FFF2-40B4-BE49-F238E27FC236}">
                <a16:creationId xmlns:a16="http://schemas.microsoft.com/office/drawing/2014/main" id="{E33EC68E-9519-CEE0-94AF-926B2CD2B829}"/>
              </a:ext>
            </a:extLst>
          </p:cNvPr>
          <p:cNvSpPr>
            <a:spLocks noGrp="1"/>
          </p:cNvSpPr>
          <p:nvPr>
            <p:ph idx="1"/>
          </p:nvPr>
        </p:nvSpPr>
        <p:spPr>
          <a:xfrm>
            <a:off x="1836000" y="1800000"/>
            <a:ext cx="9720000" cy="720000"/>
          </a:xfrm>
        </p:spPr>
        <p:txBody>
          <a:bodyPr lIns="91440" tIns="45720" rIns="91440" bIns="45720" anchor="ctr" anchorCtr="0">
            <a:normAutofit/>
          </a:bodyPr>
          <a:lstStyle/>
          <a:p>
            <a:pPr>
              <a:lnSpc>
                <a:spcPct val="100000"/>
              </a:lnSpc>
              <a:spcBef>
                <a:spcPts val="0"/>
              </a:spcBef>
            </a:pPr>
            <a:r>
              <a:rPr lang="fr-FR" dirty="0">
                <a:latin typeface="Work Sans SemiBold"/>
              </a:rPr>
              <a:t>Projet de loi initial portant réforme des retraites : </a:t>
            </a:r>
          </a:p>
          <a:p>
            <a:pPr>
              <a:lnSpc>
                <a:spcPct val="100000"/>
              </a:lnSpc>
              <a:spcBef>
                <a:spcPts val="0"/>
              </a:spcBef>
            </a:pPr>
            <a:r>
              <a:rPr lang="fr-FR" dirty="0">
                <a:solidFill>
                  <a:srgbClr val="00B0F0"/>
                </a:solidFill>
                <a:latin typeface="Work Sans SemiBold"/>
              </a:rPr>
              <a:t>Création d’un nouveau dispositif lié à l’usure professionnelle</a:t>
            </a:r>
          </a:p>
        </p:txBody>
      </p:sp>
      <p:graphicFrame>
        <p:nvGraphicFramePr>
          <p:cNvPr id="7" name="Diagramme 6">
            <a:extLst>
              <a:ext uri="{FF2B5EF4-FFF2-40B4-BE49-F238E27FC236}">
                <a16:creationId xmlns:a16="http://schemas.microsoft.com/office/drawing/2014/main" id="{5C5F466F-9A36-A66C-C9EC-7401A75173A6}"/>
              </a:ext>
            </a:extLst>
          </p:cNvPr>
          <p:cNvGraphicFramePr/>
          <p:nvPr>
            <p:extLst>
              <p:ext uri="{D42A27DB-BD31-4B8C-83A1-F6EECF244321}">
                <p14:modId xmlns:p14="http://schemas.microsoft.com/office/powerpoint/2010/main" val="1702081685"/>
              </p:ext>
            </p:extLst>
          </p:nvPr>
        </p:nvGraphicFramePr>
        <p:xfrm>
          <a:off x="1210698" y="2532735"/>
          <a:ext cx="9246947" cy="3164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5EC2BCA1-7AA7-00C9-5F3E-07E22A32D942}"/>
              </a:ext>
            </a:extLst>
          </p:cNvPr>
          <p:cNvPicPr>
            <a:picLocks noChangeAspect="1"/>
          </p:cNvPicPr>
          <p:nvPr/>
        </p:nvPicPr>
        <p:blipFill>
          <a:blip r:embed="rId8"/>
          <a:stretch>
            <a:fillRect/>
          </a:stretch>
        </p:blipFill>
        <p:spPr>
          <a:xfrm>
            <a:off x="648000" y="1800000"/>
            <a:ext cx="1004370" cy="720000"/>
          </a:xfrm>
          <a:prstGeom prst="rect">
            <a:avLst/>
          </a:prstGeom>
        </p:spPr>
      </p:pic>
      <p:sp>
        <p:nvSpPr>
          <p:cNvPr id="8" name="Espace réservé du contenu 3">
            <a:extLst>
              <a:ext uri="{FF2B5EF4-FFF2-40B4-BE49-F238E27FC236}">
                <a16:creationId xmlns:a16="http://schemas.microsoft.com/office/drawing/2014/main" id="{5B35EF76-EB84-F929-23B0-0955F8906C2D}"/>
              </a:ext>
            </a:extLst>
          </p:cNvPr>
          <p:cNvSpPr txBox="1">
            <a:spLocks/>
          </p:cNvSpPr>
          <p:nvPr/>
        </p:nvSpPr>
        <p:spPr>
          <a:xfrm>
            <a:off x="1960273" y="5730629"/>
            <a:ext cx="9720000" cy="720000"/>
          </a:xfrm>
          <a:prstGeom prst="rect">
            <a:avLst/>
          </a:prstGeom>
        </p:spPr>
        <p:txBody>
          <a:bodyPr lIns="91440" tIns="45720" rIns="91440" bIns="45720" anchor="ctr" anchorCtr="0">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dirty="0">
                <a:latin typeface="Work Sans SemiBold"/>
              </a:rPr>
              <a:t>Lancement d’une négociation paritaire </a:t>
            </a:r>
          </a:p>
        </p:txBody>
      </p:sp>
      <p:pic>
        <p:nvPicPr>
          <p:cNvPr id="9" name="Graphique 8" descr="Conseil d’administration avec un remplissage uni">
            <a:extLst>
              <a:ext uri="{FF2B5EF4-FFF2-40B4-BE49-F238E27FC236}">
                <a16:creationId xmlns:a16="http://schemas.microsoft.com/office/drawing/2014/main" id="{D84AA8AB-07D5-D46A-3F6C-D00AF794B26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89238" y="5526699"/>
            <a:ext cx="755301" cy="755301"/>
          </a:xfrm>
          <a:prstGeom prst="rect">
            <a:avLst/>
          </a:prstGeom>
        </p:spPr>
      </p:pic>
    </p:spTree>
    <p:extLst>
      <p:ext uri="{BB962C8B-B14F-4D97-AF65-F5344CB8AC3E}">
        <p14:creationId xmlns:p14="http://schemas.microsoft.com/office/powerpoint/2010/main" val="366016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E89DAB-64EB-4EE3-980C-55FBE158B680}"/>
              </a:ext>
            </a:extLst>
          </p:cNvPr>
          <p:cNvSpPr>
            <a:spLocks noGrp="1"/>
          </p:cNvSpPr>
          <p:nvPr>
            <p:ph type="title"/>
          </p:nvPr>
        </p:nvSpPr>
        <p:spPr>
          <a:xfrm>
            <a:off x="0" y="576000"/>
            <a:ext cx="12192000" cy="763200"/>
          </a:xfrm>
        </p:spPr>
        <p:txBody>
          <a:bodyPr>
            <a:normAutofit fontScale="90000"/>
          </a:bodyPr>
          <a:lstStyle/>
          <a:p>
            <a:r>
              <a:rPr lang="fr-FR" dirty="0">
                <a:latin typeface="Dosis"/>
              </a:rPr>
              <a:t>PRÉVENTION DE L’USURE PROFESSIONNELLE :</a:t>
            </a:r>
            <a:br>
              <a:rPr lang="fr-FR" dirty="0">
                <a:latin typeface="Dosis"/>
              </a:rPr>
            </a:br>
            <a:r>
              <a:rPr lang="fr-FR" dirty="0">
                <a:latin typeface="Dosis"/>
              </a:rPr>
              <a:t>CRÉATION DU FIPU</a:t>
            </a:r>
            <a:endParaRPr lang="fr-FR" dirty="0"/>
          </a:p>
        </p:txBody>
      </p:sp>
      <p:sp>
        <p:nvSpPr>
          <p:cNvPr id="3" name="Espace réservé du numéro de diapositive 2">
            <a:extLst>
              <a:ext uri="{FF2B5EF4-FFF2-40B4-BE49-F238E27FC236}">
                <a16:creationId xmlns:a16="http://schemas.microsoft.com/office/drawing/2014/main" id="{CA662BFA-9FD8-4BB0-A5EC-9EFB34FE045C}"/>
              </a:ext>
            </a:extLst>
          </p:cNvPr>
          <p:cNvSpPr>
            <a:spLocks noGrp="1"/>
          </p:cNvSpPr>
          <p:nvPr>
            <p:ph type="sldNum" sz="quarter" idx="12"/>
          </p:nvPr>
        </p:nvSpPr>
        <p:spPr/>
        <p:txBody>
          <a:bodyPr/>
          <a:lstStyle/>
          <a:p>
            <a:fld id="{27DB8DCC-A60C-C946-B50F-381DEF0CC147}" type="slidenum">
              <a:rPr lang="fr-FR" smtClean="0"/>
              <a:t>4</a:t>
            </a:fld>
            <a:endParaRPr lang="fr-FR"/>
          </a:p>
        </p:txBody>
      </p:sp>
      <p:sp>
        <p:nvSpPr>
          <p:cNvPr id="4" name="Espace réservé du contenu 3">
            <a:extLst>
              <a:ext uri="{FF2B5EF4-FFF2-40B4-BE49-F238E27FC236}">
                <a16:creationId xmlns:a16="http://schemas.microsoft.com/office/drawing/2014/main" id="{9D6DAAF9-014B-44CE-9A21-F3E04F8E5EBA}"/>
              </a:ext>
            </a:extLst>
          </p:cNvPr>
          <p:cNvSpPr>
            <a:spLocks noGrp="1"/>
          </p:cNvSpPr>
          <p:nvPr>
            <p:ph idx="1"/>
          </p:nvPr>
        </p:nvSpPr>
        <p:spPr>
          <a:xfrm>
            <a:off x="1440000" y="2009096"/>
            <a:ext cx="9720000" cy="2050840"/>
          </a:xfrm>
        </p:spPr>
        <p:txBody>
          <a:bodyPr>
            <a:normAutofit fontScale="92500" lnSpcReduction="10000"/>
          </a:bodyPr>
          <a:lstStyle/>
          <a:p>
            <a:pPr>
              <a:lnSpc>
                <a:spcPct val="110000"/>
              </a:lnSpc>
            </a:pPr>
            <a:r>
              <a:rPr lang="fr-FR" dirty="0"/>
              <a:t>Nouveau dispositif </a:t>
            </a:r>
            <a:r>
              <a:rPr lang="fr-FR" dirty="0">
                <a:solidFill>
                  <a:srgbClr val="33CCCC"/>
                </a:solidFill>
              </a:rPr>
              <a:t>pour les métiers ou activités exposés aux 3 facteurs des risques ergonomiques </a:t>
            </a:r>
            <a:r>
              <a:rPr lang="fr-FR" dirty="0"/>
              <a:t>que sont le port de charges lourdes, les postures pénibles et les vibrations mécaniques.</a:t>
            </a:r>
          </a:p>
          <a:p>
            <a:pPr>
              <a:lnSpc>
                <a:spcPct val="120000"/>
              </a:lnSpc>
              <a:spcBef>
                <a:spcPts val="1200"/>
              </a:spcBef>
            </a:pPr>
            <a:endParaRPr lang="fr-FR" sz="900" dirty="0"/>
          </a:p>
          <a:p>
            <a:pPr>
              <a:lnSpc>
                <a:spcPct val="120000"/>
              </a:lnSpc>
              <a:spcBef>
                <a:spcPts val="1200"/>
              </a:spcBef>
            </a:pPr>
            <a:r>
              <a:rPr lang="fr-FR" dirty="0"/>
              <a:t>Modalités de ce </a:t>
            </a:r>
            <a:r>
              <a:rPr lang="fr-FR" u="sng" dirty="0"/>
              <a:t>F</a:t>
            </a:r>
            <a:r>
              <a:rPr lang="fr-FR" dirty="0"/>
              <a:t>onds d’</a:t>
            </a:r>
            <a:r>
              <a:rPr lang="fr-FR" u="sng" dirty="0"/>
              <a:t>I</a:t>
            </a:r>
            <a:r>
              <a:rPr lang="fr-FR" dirty="0"/>
              <a:t>nvestissement pour la </a:t>
            </a:r>
            <a:r>
              <a:rPr lang="fr-FR" u="sng" dirty="0"/>
              <a:t>P</a:t>
            </a:r>
            <a:r>
              <a:rPr lang="fr-FR" dirty="0"/>
              <a:t>révention de l’</a:t>
            </a:r>
            <a:r>
              <a:rPr lang="fr-FR" u="sng" dirty="0"/>
              <a:t>U</a:t>
            </a:r>
            <a:r>
              <a:rPr lang="fr-FR" dirty="0"/>
              <a:t>sure professionnelle</a:t>
            </a:r>
          </a:p>
        </p:txBody>
      </p:sp>
      <p:graphicFrame>
        <p:nvGraphicFramePr>
          <p:cNvPr id="12" name="Diagramme 11">
            <a:extLst>
              <a:ext uri="{FF2B5EF4-FFF2-40B4-BE49-F238E27FC236}">
                <a16:creationId xmlns:a16="http://schemas.microsoft.com/office/drawing/2014/main" id="{F1C66EDE-B6BA-0FEC-4406-A4CD7755314D}"/>
              </a:ext>
            </a:extLst>
          </p:cNvPr>
          <p:cNvGraphicFramePr/>
          <p:nvPr/>
        </p:nvGraphicFramePr>
        <p:xfrm>
          <a:off x="1586794" y="4261126"/>
          <a:ext cx="9018411" cy="1793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980B3AEA-A0CF-3D09-95A1-A13596B800B9}"/>
              </a:ext>
            </a:extLst>
          </p:cNvPr>
          <p:cNvPicPr>
            <a:picLocks noChangeAspect="1"/>
          </p:cNvPicPr>
          <p:nvPr/>
        </p:nvPicPr>
        <p:blipFill>
          <a:blip r:embed="rId8"/>
          <a:stretch>
            <a:fillRect/>
          </a:stretch>
        </p:blipFill>
        <p:spPr>
          <a:xfrm>
            <a:off x="444608" y="3141000"/>
            <a:ext cx="803496" cy="576000"/>
          </a:xfrm>
          <a:prstGeom prst="rect">
            <a:avLst/>
          </a:prstGeom>
        </p:spPr>
      </p:pic>
      <p:pic>
        <p:nvPicPr>
          <p:cNvPr id="6" name="Image 5">
            <a:extLst>
              <a:ext uri="{FF2B5EF4-FFF2-40B4-BE49-F238E27FC236}">
                <a16:creationId xmlns:a16="http://schemas.microsoft.com/office/drawing/2014/main" id="{ED89618C-1478-1776-A972-528E0A9D3C5A}"/>
              </a:ext>
            </a:extLst>
          </p:cNvPr>
          <p:cNvPicPr>
            <a:picLocks noChangeAspect="1"/>
          </p:cNvPicPr>
          <p:nvPr/>
        </p:nvPicPr>
        <p:blipFill>
          <a:blip r:embed="rId8"/>
          <a:stretch>
            <a:fillRect/>
          </a:stretch>
        </p:blipFill>
        <p:spPr>
          <a:xfrm>
            <a:off x="444608" y="1919743"/>
            <a:ext cx="803496" cy="576000"/>
          </a:xfrm>
          <a:prstGeom prst="rect">
            <a:avLst/>
          </a:prstGeom>
        </p:spPr>
      </p:pic>
      <p:sp>
        <p:nvSpPr>
          <p:cNvPr id="8" name="ZoneTexte 7">
            <a:extLst>
              <a:ext uri="{FF2B5EF4-FFF2-40B4-BE49-F238E27FC236}">
                <a16:creationId xmlns:a16="http://schemas.microsoft.com/office/drawing/2014/main" id="{337D6A4C-CCA4-3F9A-346C-645F4DB82653}"/>
              </a:ext>
            </a:extLst>
          </p:cNvPr>
          <p:cNvSpPr txBox="1"/>
          <p:nvPr/>
        </p:nvSpPr>
        <p:spPr>
          <a:xfrm>
            <a:off x="4776353" y="1339200"/>
            <a:ext cx="3270421" cy="368049"/>
          </a:xfrm>
          <a:prstGeom prst="rect">
            <a:avLst/>
          </a:prstGeom>
          <a:noFill/>
        </p:spPr>
        <p:txBody>
          <a:bodyPr wrap="square">
            <a:spAutoFit/>
          </a:bodyPr>
          <a:lstStyle/>
          <a:p>
            <a:pPr>
              <a:lnSpc>
                <a:spcPct val="120000"/>
              </a:lnSpc>
              <a:spcBef>
                <a:spcPts val="1200"/>
              </a:spcBef>
            </a:pPr>
            <a:r>
              <a:rPr lang="fr-FR" sz="1600" i="1" dirty="0">
                <a:solidFill>
                  <a:srgbClr val="0A14B4"/>
                </a:solidFill>
              </a:rPr>
              <a:t>Loi n° 2023-270 du 14 avril 2023 </a:t>
            </a:r>
          </a:p>
        </p:txBody>
      </p:sp>
    </p:spTree>
    <p:extLst>
      <p:ext uri="{BB962C8B-B14F-4D97-AF65-F5344CB8AC3E}">
        <p14:creationId xmlns:p14="http://schemas.microsoft.com/office/powerpoint/2010/main" val="1286726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E89DAB-64EB-4EE3-980C-55FBE158B680}"/>
              </a:ext>
            </a:extLst>
          </p:cNvPr>
          <p:cNvSpPr>
            <a:spLocks noGrp="1"/>
          </p:cNvSpPr>
          <p:nvPr>
            <p:ph type="title"/>
          </p:nvPr>
        </p:nvSpPr>
        <p:spPr>
          <a:xfrm>
            <a:off x="0" y="576000"/>
            <a:ext cx="12192000" cy="763200"/>
          </a:xfrm>
        </p:spPr>
        <p:txBody>
          <a:bodyPr>
            <a:normAutofit fontScale="90000"/>
          </a:bodyPr>
          <a:lstStyle/>
          <a:p>
            <a:r>
              <a:rPr lang="fr-FR" dirty="0">
                <a:latin typeface="Dosis"/>
              </a:rPr>
              <a:t>PRÉVENTION DE L’USURE PROFESSIONNELLE :</a:t>
            </a:r>
            <a:br>
              <a:rPr lang="fr-FR" dirty="0">
                <a:latin typeface="Dosis"/>
              </a:rPr>
            </a:br>
            <a:r>
              <a:rPr lang="fr-FR" dirty="0">
                <a:latin typeface="Dosis"/>
              </a:rPr>
              <a:t>IDENTIFICATION DES MÉTIERS EXPOSÉS</a:t>
            </a:r>
            <a:endParaRPr lang="fr-FR" dirty="0"/>
          </a:p>
        </p:txBody>
      </p:sp>
      <p:sp>
        <p:nvSpPr>
          <p:cNvPr id="3" name="Espace réservé du numéro de diapositive 2">
            <a:extLst>
              <a:ext uri="{FF2B5EF4-FFF2-40B4-BE49-F238E27FC236}">
                <a16:creationId xmlns:a16="http://schemas.microsoft.com/office/drawing/2014/main" id="{CA662BFA-9FD8-4BB0-A5EC-9EFB34FE045C}"/>
              </a:ext>
            </a:extLst>
          </p:cNvPr>
          <p:cNvSpPr>
            <a:spLocks noGrp="1"/>
          </p:cNvSpPr>
          <p:nvPr>
            <p:ph type="sldNum" sz="quarter" idx="12"/>
          </p:nvPr>
        </p:nvSpPr>
        <p:spPr/>
        <p:txBody>
          <a:bodyPr/>
          <a:lstStyle/>
          <a:p>
            <a:fld id="{27DB8DCC-A60C-C946-B50F-381DEF0CC147}" type="slidenum">
              <a:rPr lang="fr-FR" smtClean="0"/>
              <a:t>5</a:t>
            </a:fld>
            <a:endParaRPr lang="fr-FR"/>
          </a:p>
        </p:txBody>
      </p:sp>
      <p:graphicFrame>
        <p:nvGraphicFramePr>
          <p:cNvPr id="7" name="Diagramme 6">
            <a:extLst>
              <a:ext uri="{FF2B5EF4-FFF2-40B4-BE49-F238E27FC236}">
                <a16:creationId xmlns:a16="http://schemas.microsoft.com/office/drawing/2014/main" id="{0A94E2D1-0799-D3B4-4FFD-FD123C04D13F}"/>
              </a:ext>
            </a:extLst>
          </p:cNvPr>
          <p:cNvGraphicFramePr/>
          <p:nvPr>
            <p:extLst>
              <p:ext uri="{D42A27DB-BD31-4B8C-83A1-F6EECF244321}">
                <p14:modId xmlns:p14="http://schemas.microsoft.com/office/powerpoint/2010/main" val="3840246694"/>
              </p:ext>
            </p:extLst>
          </p:nvPr>
        </p:nvGraphicFramePr>
        <p:xfrm>
          <a:off x="1474084" y="2525073"/>
          <a:ext cx="7071146" cy="3040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08397B0A-EBF6-0EF3-066E-B1082E7C2DBD}"/>
              </a:ext>
            </a:extLst>
          </p:cNvPr>
          <p:cNvSpPr txBox="1"/>
          <p:nvPr/>
        </p:nvSpPr>
        <p:spPr>
          <a:xfrm>
            <a:off x="8430641" y="3959937"/>
            <a:ext cx="3286438" cy="923330"/>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fr-FR" sz="2000" b="1" dirty="0">
                <a:solidFill>
                  <a:srgbClr val="0A14B4"/>
                </a:solidFill>
                <a:latin typeface="Work Sans SemiBold"/>
              </a:rPr>
              <a:t>Le Bureau  de la FNTP du 5 avril a choisi la négociation paritaire </a:t>
            </a:r>
          </a:p>
        </p:txBody>
      </p:sp>
      <p:pic>
        <p:nvPicPr>
          <p:cNvPr id="11" name="Image 10">
            <a:extLst>
              <a:ext uri="{FF2B5EF4-FFF2-40B4-BE49-F238E27FC236}">
                <a16:creationId xmlns:a16="http://schemas.microsoft.com/office/drawing/2014/main" id="{AE95B0F5-00F0-B5C7-74CF-DCB1A921F3A3}"/>
              </a:ext>
            </a:extLst>
          </p:cNvPr>
          <p:cNvPicPr>
            <a:picLocks noChangeAspect="1"/>
          </p:cNvPicPr>
          <p:nvPr/>
        </p:nvPicPr>
        <p:blipFill>
          <a:blip r:embed="rId8"/>
          <a:stretch>
            <a:fillRect/>
          </a:stretch>
        </p:blipFill>
        <p:spPr>
          <a:xfrm>
            <a:off x="444608" y="1762430"/>
            <a:ext cx="803496" cy="576000"/>
          </a:xfrm>
          <a:prstGeom prst="rect">
            <a:avLst/>
          </a:prstGeom>
        </p:spPr>
      </p:pic>
      <p:sp>
        <p:nvSpPr>
          <p:cNvPr id="13" name="Espace réservé du contenu 3">
            <a:extLst>
              <a:ext uri="{FF2B5EF4-FFF2-40B4-BE49-F238E27FC236}">
                <a16:creationId xmlns:a16="http://schemas.microsoft.com/office/drawing/2014/main" id="{E49BAD71-BC97-EA84-1B8E-D015AC84468D}"/>
              </a:ext>
            </a:extLst>
          </p:cNvPr>
          <p:cNvSpPr>
            <a:spLocks noGrp="1"/>
          </p:cNvSpPr>
          <p:nvPr>
            <p:ph idx="1"/>
          </p:nvPr>
        </p:nvSpPr>
        <p:spPr>
          <a:xfrm>
            <a:off x="1440000" y="1800000"/>
            <a:ext cx="9720000" cy="576000"/>
          </a:xfrm>
        </p:spPr>
        <p:txBody>
          <a:bodyPr>
            <a:normAutofit/>
          </a:bodyPr>
          <a:lstStyle/>
          <a:p>
            <a:pPr>
              <a:lnSpc>
                <a:spcPct val="110000"/>
              </a:lnSpc>
            </a:pPr>
            <a:r>
              <a:rPr lang="fr-FR" dirty="0"/>
              <a:t>2 possibilités :</a:t>
            </a:r>
          </a:p>
        </p:txBody>
      </p:sp>
      <p:sp>
        <p:nvSpPr>
          <p:cNvPr id="17" name="ZoneTexte 16">
            <a:extLst>
              <a:ext uri="{FF2B5EF4-FFF2-40B4-BE49-F238E27FC236}">
                <a16:creationId xmlns:a16="http://schemas.microsoft.com/office/drawing/2014/main" id="{79E1CB02-529F-7DA8-469A-6F29A0F158F9}"/>
              </a:ext>
            </a:extLst>
          </p:cNvPr>
          <p:cNvSpPr txBox="1"/>
          <p:nvPr/>
        </p:nvSpPr>
        <p:spPr>
          <a:xfrm>
            <a:off x="4874676" y="1431951"/>
            <a:ext cx="3270421" cy="368049"/>
          </a:xfrm>
          <a:prstGeom prst="rect">
            <a:avLst/>
          </a:prstGeom>
          <a:noFill/>
        </p:spPr>
        <p:txBody>
          <a:bodyPr wrap="square">
            <a:spAutoFit/>
          </a:bodyPr>
          <a:lstStyle/>
          <a:p>
            <a:pPr>
              <a:lnSpc>
                <a:spcPct val="120000"/>
              </a:lnSpc>
              <a:spcBef>
                <a:spcPts val="1200"/>
              </a:spcBef>
            </a:pPr>
            <a:r>
              <a:rPr lang="fr-FR" sz="1600" i="1" dirty="0">
                <a:solidFill>
                  <a:srgbClr val="0A14B4"/>
                </a:solidFill>
              </a:rPr>
              <a:t>Décret n° 2023-759 du 10 août 2023 </a:t>
            </a:r>
          </a:p>
        </p:txBody>
      </p:sp>
      <p:pic>
        <p:nvPicPr>
          <p:cNvPr id="4" name="Graphique 3" descr="Conseil d’administration avec un remplissage uni">
            <a:extLst>
              <a:ext uri="{FF2B5EF4-FFF2-40B4-BE49-F238E27FC236}">
                <a16:creationId xmlns:a16="http://schemas.microsoft.com/office/drawing/2014/main" id="{C8095532-2356-F6D0-FCE1-38667C2F81FA}"/>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604549" y="2990086"/>
            <a:ext cx="755301" cy="755301"/>
          </a:xfrm>
          <a:prstGeom prst="rect">
            <a:avLst/>
          </a:prstGeom>
        </p:spPr>
      </p:pic>
    </p:spTree>
    <p:extLst>
      <p:ext uri="{BB962C8B-B14F-4D97-AF65-F5344CB8AC3E}">
        <p14:creationId xmlns:p14="http://schemas.microsoft.com/office/powerpoint/2010/main" val="4025235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E89DAB-64EB-4EE3-980C-55FBE158B680}"/>
              </a:ext>
            </a:extLst>
          </p:cNvPr>
          <p:cNvSpPr>
            <a:spLocks noGrp="1"/>
          </p:cNvSpPr>
          <p:nvPr>
            <p:ph type="title"/>
          </p:nvPr>
        </p:nvSpPr>
        <p:spPr>
          <a:xfrm>
            <a:off x="0" y="576000"/>
            <a:ext cx="12192000" cy="763200"/>
          </a:xfrm>
        </p:spPr>
        <p:txBody>
          <a:bodyPr>
            <a:normAutofit fontScale="90000"/>
          </a:bodyPr>
          <a:lstStyle/>
          <a:p>
            <a:r>
              <a:rPr lang="fr-FR" dirty="0">
                <a:latin typeface="Dosis"/>
              </a:rPr>
              <a:t>PRÉVENTION DE L’USURE PROFESSIONNELLE :</a:t>
            </a:r>
            <a:br>
              <a:rPr lang="fr-FR" dirty="0">
                <a:latin typeface="Dosis"/>
              </a:rPr>
            </a:br>
            <a:r>
              <a:rPr lang="fr-FR" dirty="0">
                <a:latin typeface="Dosis"/>
              </a:rPr>
              <a:t>TRAVAUX EN COURS </a:t>
            </a:r>
            <a:endParaRPr lang="fr-FR" dirty="0"/>
          </a:p>
        </p:txBody>
      </p:sp>
      <p:sp>
        <p:nvSpPr>
          <p:cNvPr id="3" name="Espace réservé du numéro de diapositive 2">
            <a:extLst>
              <a:ext uri="{FF2B5EF4-FFF2-40B4-BE49-F238E27FC236}">
                <a16:creationId xmlns:a16="http://schemas.microsoft.com/office/drawing/2014/main" id="{CA662BFA-9FD8-4BB0-A5EC-9EFB34FE045C}"/>
              </a:ext>
            </a:extLst>
          </p:cNvPr>
          <p:cNvSpPr>
            <a:spLocks noGrp="1"/>
          </p:cNvSpPr>
          <p:nvPr>
            <p:ph type="sldNum" sz="quarter" idx="12"/>
          </p:nvPr>
        </p:nvSpPr>
        <p:spPr/>
        <p:txBody>
          <a:bodyPr/>
          <a:lstStyle/>
          <a:p>
            <a:fld id="{27DB8DCC-A60C-C946-B50F-381DEF0CC147}" type="slidenum">
              <a:rPr lang="fr-FR" smtClean="0"/>
              <a:t>6</a:t>
            </a:fld>
            <a:endParaRPr lang="fr-FR"/>
          </a:p>
        </p:txBody>
      </p:sp>
      <p:cxnSp>
        <p:nvCxnSpPr>
          <p:cNvPr id="5" name="Connecteur droit 4">
            <a:extLst>
              <a:ext uri="{FF2B5EF4-FFF2-40B4-BE49-F238E27FC236}">
                <a16:creationId xmlns:a16="http://schemas.microsoft.com/office/drawing/2014/main" id="{D0CEE155-32BD-6657-C847-3BA73EDF71E0}"/>
              </a:ext>
            </a:extLst>
          </p:cNvPr>
          <p:cNvCxnSpPr>
            <a:cxnSpLocks/>
          </p:cNvCxnSpPr>
          <p:nvPr/>
        </p:nvCxnSpPr>
        <p:spPr>
          <a:xfrm>
            <a:off x="6096000" y="1898192"/>
            <a:ext cx="0" cy="3989524"/>
          </a:xfrm>
          <a:prstGeom prst="line">
            <a:avLst/>
          </a:prstGeom>
          <a:ln w="285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94A724AF-8DAC-43A8-F713-1AA56A549576}"/>
              </a:ext>
            </a:extLst>
          </p:cNvPr>
          <p:cNvGrpSpPr/>
          <p:nvPr/>
        </p:nvGrpSpPr>
        <p:grpSpPr>
          <a:xfrm>
            <a:off x="774205" y="1561847"/>
            <a:ext cx="4554882" cy="676212"/>
            <a:chOff x="774205" y="1561847"/>
            <a:chExt cx="4554882" cy="676212"/>
          </a:xfrm>
        </p:grpSpPr>
        <p:sp>
          <p:nvSpPr>
            <p:cNvPr id="7" name="Espace réservé du contenu 3">
              <a:extLst>
                <a:ext uri="{FF2B5EF4-FFF2-40B4-BE49-F238E27FC236}">
                  <a16:creationId xmlns:a16="http://schemas.microsoft.com/office/drawing/2014/main" id="{8DA46EAF-712D-94CF-7224-E8323EDACE22}"/>
                </a:ext>
              </a:extLst>
            </p:cNvPr>
            <p:cNvSpPr txBox="1">
              <a:spLocks/>
            </p:cNvSpPr>
            <p:nvPr/>
          </p:nvSpPr>
          <p:spPr>
            <a:xfrm>
              <a:off x="1382997" y="1561847"/>
              <a:ext cx="3946090" cy="601361"/>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fr-FR" sz="2000" b="1" dirty="0">
                  <a:solidFill>
                    <a:schemeClr val="accent2"/>
                  </a:solidFill>
                  <a:latin typeface="Work Sans SemiBold"/>
                </a:rPr>
                <a:t>Lancement des travaux préparatoires de diagnostic  </a:t>
              </a:r>
              <a:endParaRPr lang="fr-FR" sz="2000" dirty="0">
                <a:solidFill>
                  <a:schemeClr val="accent2"/>
                </a:solidFill>
                <a:latin typeface="Work Sans SemiBold"/>
              </a:endParaRPr>
            </a:p>
          </p:txBody>
        </p:sp>
        <p:pic>
          <p:nvPicPr>
            <p:cNvPr id="12" name="Graphique 11" descr="Loupe avec un remplissage uni">
              <a:extLst>
                <a:ext uri="{FF2B5EF4-FFF2-40B4-BE49-F238E27FC236}">
                  <a16:creationId xmlns:a16="http://schemas.microsoft.com/office/drawing/2014/main" id="{61537C87-C227-0F46-7405-2123988F82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664388">
              <a:off x="774205" y="1648834"/>
              <a:ext cx="589225" cy="589225"/>
            </a:xfrm>
            <a:prstGeom prst="rect">
              <a:avLst/>
            </a:prstGeom>
          </p:spPr>
        </p:pic>
      </p:grpSp>
      <p:grpSp>
        <p:nvGrpSpPr>
          <p:cNvPr id="18" name="Groupe 17">
            <a:extLst>
              <a:ext uri="{FF2B5EF4-FFF2-40B4-BE49-F238E27FC236}">
                <a16:creationId xmlns:a16="http://schemas.microsoft.com/office/drawing/2014/main" id="{E596ED46-9717-37EE-C8D6-012139FE8CEF}"/>
              </a:ext>
            </a:extLst>
          </p:cNvPr>
          <p:cNvGrpSpPr/>
          <p:nvPr/>
        </p:nvGrpSpPr>
        <p:grpSpPr>
          <a:xfrm>
            <a:off x="6668366" y="1530110"/>
            <a:ext cx="5506706" cy="763792"/>
            <a:chOff x="6367685" y="1561551"/>
            <a:chExt cx="5506706" cy="763792"/>
          </a:xfrm>
        </p:grpSpPr>
        <p:sp>
          <p:nvSpPr>
            <p:cNvPr id="9" name="Espace réservé du contenu 3">
              <a:extLst>
                <a:ext uri="{FF2B5EF4-FFF2-40B4-BE49-F238E27FC236}">
                  <a16:creationId xmlns:a16="http://schemas.microsoft.com/office/drawing/2014/main" id="{A0D1A761-162B-B94C-97AE-2A9F73818B0A}"/>
                </a:ext>
              </a:extLst>
            </p:cNvPr>
            <p:cNvSpPr txBox="1">
              <a:spLocks/>
            </p:cNvSpPr>
            <p:nvPr/>
          </p:nvSpPr>
          <p:spPr>
            <a:xfrm>
              <a:off x="6992511" y="1562143"/>
              <a:ext cx="4881880" cy="763200"/>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fr-FR" sz="2000" b="1" dirty="0">
                  <a:solidFill>
                    <a:schemeClr val="accent2"/>
                  </a:solidFill>
                  <a:latin typeface="Work Sans SemiBold"/>
                </a:rPr>
                <a:t>Travaux de cartographie de la CATMP  </a:t>
              </a:r>
              <a:endParaRPr lang="fr-FR" sz="2000" dirty="0">
                <a:solidFill>
                  <a:schemeClr val="accent2"/>
                </a:solidFill>
                <a:latin typeface="Work Sans SemiBold"/>
              </a:endParaRPr>
            </a:p>
          </p:txBody>
        </p:sp>
        <p:pic>
          <p:nvPicPr>
            <p:cNvPr id="17" name="Graphique 16" descr="Boussole avec un remplissage uni">
              <a:extLst>
                <a:ext uri="{FF2B5EF4-FFF2-40B4-BE49-F238E27FC236}">
                  <a16:creationId xmlns:a16="http://schemas.microsoft.com/office/drawing/2014/main" id="{2AED6512-16BE-6E79-C030-0842CDEA9A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7685" y="1561551"/>
              <a:ext cx="601361" cy="601361"/>
            </a:xfrm>
            <a:prstGeom prst="rect">
              <a:avLst/>
            </a:prstGeom>
          </p:spPr>
        </p:pic>
      </p:grpSp>
      <p:sp>
        <p:nvSpPr>
          <p:cNvPr id="20" name="ZoneTexte 19">
            <a:extLst>
              <a:ext uri="{FF2B5EF4-FFF2-40B4-BE49-F238E27FC236}">
                <a16:creationId xmlns:a16="http://schemas.microsoft.com/office/drawing/2014/main" id="{E46501EB-BDE1-17C9-FD2A-0CF7E22E8DA0}"/>
              </a:ext>
            </a:extLst>
          </p:cNvPr>
          <p:cNvSpPr txBox="1"/>
          <p:nvPr/>
        </p:nvSpPr>
        <p:spPr>
          <a:xfrm>
            <a:off x="1139584" y="2577028"/>
            <a:ext cx="4572960" cy="3170099"/>
          </a:xfrm>
          <a:prstGeom prst="rect">
            <a:avLst/>
          </a:prstGeom>
          <a:noFill/>
        </p:spPr>
        <p:txBody>
          <a:bodyPr wrap="square" rtlCol="0">
            <a:spAutoFit/>
          </a:bodyPr>
          <a:lstStyle/>
          <a:p>
            <a:r>
              <a:rPr lang="fr-FR" sz="2000" b="1" dirty="0">
                <a:solidFill>
                  <a:srgbClr val="0A14B4"/>
                </a:solidFill>
              </a:rPr>
              <a:t>Choix de l’OPPBTP </a:t>
            </a:r>
            <a:r>
              <a:rPr lang="fr-FR" sz="2000" dirty="0">
                <a:solidFill>
                  <a:srgbClr val="0A14B4"/>
                </a:solidFill>
              </a:rPr>
              <a:t>pour initier ce diagnostic : organisme paritaire ayant une  expertise terrain sur nos activités. </a:t>
            </a:r>
          </a:p>
          <a:p>
            <a:endParaRPr lang="fr-FR" sz="2000" dirty="0">
              <a:solidFill>
                <a:srgbClr val="0A14B4"/>
              </a:solidFill>
            </a:endParaRPr>
          </a:p>
          <a:p>
            <a:r>
              <a:rPr lang="fr-FR" sz="2000" dirty="0">
                <a:solidFill>
                  <a:srgbClr val="0A14B4"/>
                </a:solidFill>
              </a:rPr>
              <a:t>Sur la base des </a:t>
            </a:r>
            <a:r>
              <a:rPr lang="fr-FR" sz="2000" b="1" dirty="0">
                <a:solidFill>
                  <a:srgbClr val="0A14B4"/>
                </a:solidFill>
              </a:rPr>
              <a:t>110 familles du référentiel </a:t>
            </a:r>
            <a:r>
              <a:rPr lang="fr-FR" sz="2000" dirty="0">
                <a:solidFill>
                  <a:srgbClr val="0A14B4"/>
                </a:solidFill>
              </a:rPr>
              <a:t>TP sur le bruit et les températures extrêmes de 2018.</a:t>
            </a:r>
          </a:p>
          <a:p>
            <a:endParaRPr lang="fr-FR" sz="2000" dirty="0">
              <a:solidFill>
                <a:srgbClr val="0A14B4"/>
              </a:solidFill>
            </a:endParaRPr>
          </a:p>
          <a:p>
            <a:r>
              <a:rPr lang="fr-FR" sz="2000" b="1" dirty="0">
                <a:solidFill>
                  <a:srgbClr val="0A14B4"/>
                </a:solidFill>
              </a:rPr>
              <a:t>Objectifs</a:t>
            </a:r>
            <a:r>
              <a:rPr lang="fr-FR" sz="2000" dirty="0">
                <a:solidFill>
                  <a:srgbClr val="0A14B4"/>
                </a:solidFill>
              </a:rPr>
              <a:t> : un premier état des lieux des expositions.</a:t>
            </a:r>
          </a:p>
        </p:txBody>
      </p:sp>
      <p:pic>
        <p:nvPicPr>
          <p:cNvPr id="21" name="Image 20">
            <a:extLst>
              <a:ext uri="{FF2B5EF4-FFF2-40B4-BE49-F238E27FC236}">
                <a16:creationId xmlns:a16="http://schemas.microsoft.com/office/drawing/2014/main" id="{74B93C7B-114D-EDEE-12CE-5EDD731B1E9D}"/>
              </a:ext>
            </a:extLst>
          </p:cNvPr>
          <p:cNvPicPr>
            <a:picLocks noChangeAspect="1"/>
          </p:cNvPicPr>
          <p:nvPr/>
        </p:nvPicPr>
        <p:blipFill>
          <a:blip r:embed="rId7"/>
          <a:stretch>
            <a:fillRect/>
          </a:stretch>
        </p:blipFill>
        <p:spPr>
          <a:xfrm>
            <a:off x="864078" y="2724808"/>
            <a:ext cx="273752" cy="196244"/>
          </a:xfrm>
          <a:prstGeom prst="rect">
            <a:avLst/>
          </a:prstGeom>
        </p:spPr>
      </p:pic>
      <p:pic>
        <p:nvPicPr>
          <p:cNvPr id="22" name="Image 21">
            <a:extLst>
              <a:ext uri="{FF2B5EF4-FFF2-40B4-BE49-F238E27FC236}">
                <a16:creationId xmlns:a16="http://schemas.microsoft.com/office/drawing/2014/main" id="{E65A92A5-C78B-7D76-9012-ED14E0F45DC6}"/>
              </a:ext>
            </a:extLst>
          </p:cNvPr>
          <p:cNvPicPr>
            <a:picLocks noChangeAspect="1"/>
          </p:cNvPicPr>
          <p:nvPr/>
        </p:nvPicPr>
        <p:blipFill>
          <a:blip r:embed="rId7"/>
          <a:stretch>
            <a:fillRect/>
          </a:stretch>
        </p:blipFill>
        <p:spPr>
          <a:xfrm>
            <a:off x="864078" y="3936948"/>
            <a:ext cx="273752" cy="196244"/>
          </a:xfrm>
          <a:prstGeom prst="rect">
            <a:avLst/>
          </a:prstGeom>
        </p:spPr>
      </p:pic>
      <p:pic>
        <p:nvPicPr>
          <p:cNvPr id="23" name="Image 22">
            <a:extLst>
              <a:ext uri="{FF2B5EF4-FFF2-40B4-BE49-F238E27FC236}">
                <a16:creationId xmlns:a16="http://schemas.microsoft.com/office/drawing/2014/main" id="{BEA5386D-1382-F41C-3106-29330AB42503}"/>
              </a:ext>
            </a:extLst>
          </p:cNvPr>
          <p:cNvPicPr>
            <a:picLocks noChangeAspect="1"/>
          </p:cNvPicPr>
          <p:nvPr/>
        </p:nvPicPr>
        <p:blipFill>
          <a:blip r:embed="rId7"/>
          <a:stretch>
            <a:fillRect/>
          </a:stretch>
        </p:blipFill>
        <p:spPr>
          <a:xfrm>
            <a:off x="864078" y="5166887"/>
            <a:ext cx="273752" cy="196244"/>
          </a:xfrm>
          <a:prstGeom prst="rect">
            <a:avLst/>
          </a:prstGeom>
        </p:spPr>
      </p:pic>
      <p:sp>
        <p:nvSpPr>
          <p:cNvPr id="24" name="ZoneTexte 23">
            <a:extLst>
              <a:ext uri="{FF2B5EF4-FFF2-40B4-BE49-F238E27FC236}">
                <a16:creationId xmlns:a16="http://schemas.microsoft.com/office/drawing/2014/main" id="{99C2DE5A-5145-6C72-28B2-D8E4C668B14D}"/>
              </a:ext>
            </a:extLst>
          </p:cNvPr>
          <p:cNvSpPr txBox="1"/>
          <p:nvPr/>
        </p:nvSpPr>
        <p:spPr>
          <a:xfrm>
            <a:off x="7268860" y="2508476"/>
            <a:ext cx="3720905" cy="2862322"/>
          </a:xfrm>
          <a:prstGeom prst="rect">
            <a:avLst/>
          </a:prstGeom>
          <a:noFill/>
        </p:spPr>
        <p:txBody>
          <a:bodyPr wrap="square" rtlCol="0">
            <a:spAutoFit/>
          </a:bodyPr>
          <a:lstStyle/>
          <a:p>
            <a:r>
              <a:rPr lang="fr-FR" sz="2000" dirty="0">
                <a:solidFill>
                  <a:srgbClr val="0A14B4"/>
                </a:solidFill>
              </a:rPr>
              <a:t>Cartographie qui viendra compléter les accords de branches ;</a:t>
            </a:r>
          </a:p>
          <a:p>
            <a:endParaRPr lang="fr-FR" sz="2000" b="1" dirty="0">
              <a:solidFill>
                <a:srgbClr val="0A14B4"/>
              </a:solidFill>
            </a:endParaRPr>
          </a:p>
          <a:p>
            <a:r>
              <a:rPr lang="fr-FR" sz="2000" dirty="0">
                <a:solidFill>
                  <a:srgbClr val="0A14B4"/>
                </a:solidFill>
              </a:rPr>
              <a:t>Orientations du FIPU  </a:t>
            </a:r>
          </a:p>
          <a:p>
            <a:endParaRPr lang="fr-FR" sz="2000" dirty="0">
              <a:solidFill>
                <a:srgbClr val="0A14B4"/>
              </a:solidFill>
            </a:endParaRPr>
          </a:p>
          <a:p>
            <a:endParaRPr lang="fr-FR" sz="2000" dirty="0">
              <a:solidFill>
                <a:srgbClr val="0A14B4"/>
              </a:solidFill>
            </a:endParaRPr>
          </a:p>
          <a:p>
            <a:endParaRPr lang="fr-FR" sz="2000" b="1" dirty="0">
              <a:solidFill>
                <a:srgbClr val="0A14B4"/>
              </a:solidFill>
            </a:endParaRPr>
          </a:p>
          <a:p>
            <a:endParaRPr lang="fr-FR" sz="2000" b="1" dirty="0">
              <a:solidFill>
                <a:srgbClr val="0A14B4"/>
              </a:solidFill>
            </a:endParaRPr>
          </a:p>
        </p:txBody>
      </p:sp>
      <p:pic>
        <p:nvPicPr>
          <p:cNvPr id="25" name="Image 24">
            <a:extLst>
              <a:ext uri="{FF2B5EF4-FFF2-40B4-BE49-F238E27FC236}">
                <a16:creationId xmlns:a16="http://schemas.microsoft.com/office/drawing/2014/main" id="{2A10B0E5-6978-24B4-0601-3A68E0E7F36A}"/>
              </a:ext>
            </a:extLst>
          </p:cNvPr>
          <p:cNvPicPr>
            <a:picLocks noChangeAspect="1"/>
          </p:cNvPicPr>
          <p:nvPr/>
        </p:nvPicPr>
        <p:blipFill>
          <a:blip r:embed="rId7"/>
          <a:stretch>
            <a:fillRect/>
          </a:stretch>
        </p:blipFill>
        <p:spPr>
          <a:xfrm>
            <a:off x="7003938" y="2664140"/>
            <a:ext cx="273752" cy="196244"/>
          </a:xfrm>
          <a:prstGeom prst="rect">
            <a:avLst/>
          </a:prstGeom>
        </p:spPr>
      </p:pic>
      <p:pic>
        <p:nvPicPr>
          <p:cNvPr id="26" name="Image 25">
            <a:extLst>
              <a:ext uri="{FF2B5EF4-FFF2-40B4-BE49-F238E27FC236}">
                <a16:creationId xmlns:a16="http://schemas.microsoft.com/office/drawing/2014/main" id="{8223D973-F723-ED54-68DC-F3F8D9EB09B2}"/>
              </a:ext>
            </a:extLst>
          </p:cNvPr>
          <p:cNvPicPr>
            <a:picLocks noChangeAspect="1"/>
          </p:cNvPicPr>
          <p:nvPr/>
        </p:nvPicPr>
        <p:blipFill>
          <a:blip r:embed="rId7"/>
          <a:stretch>
            <a:fillRect/>
          </a:stretch>
        </p:blipFill>
        <p:spPr>
          <a:xfrm>
            <a:off x="6969046" y="3838826"/>
            <a:ext cx="273752" cy="196244"/>
          </a:xfrm>
          <a:prstGeom prst="rect">
            <a:avLst/>
          </a:prstGeom>
        </p:spPr>
      </p:pic>
      <p:sp>
        <p:nvSpPr>
          <p:cNvPr id="4" name="ZoneTexte 3">
            <a:extLst>
              <a:ext uri="{FF2B5EF4-FFF2-40B4-BE49-F238E27FC236}">
                <a16:creationId xmlns:a16="http://schemas.microsoft.com/office/drawing/2014/main" id="{3501EC52-AD17-C09D-E91F-C6BB6FE44F15}"/>
              </a:ext>
            </a:extLst>
          </p:cNvPr>
          <p:cNvSpPr txBox="1"/>
          <p:nvPr/>
        </p:nvSpPr>
        <p:spPr>
          <a:xfrm>
            <a:off x="1447826" y="6030575"/>
            <a:ext cx="8689324" cy="369332"/>
          </a:xfrm>
          <a:prstGeom prst="rect">
            <a:avLst/>
          </a:prstGeom>
          <a:noFill/>
        </p:spPr>
        <p:txBody>
          <a:bodyPr wrap="square" lIns="91440" tIns="45720" rIns="91440" bIns="45720" rtlCol="0" anchor="t">
            <a:spAutoFit/>
          </a:bodyPr>
          <a:lstStyle/>
          <a:p>
            <a:pPr algn="just"/>
            <a:r>
              <a:rPr lang="fr-FR" b="1" dirty="0">
                <a:solidFill>
                  <a:srgbClr val="F39000"/>
                </a:solidFill>
                <a:latin typeface="Gotham"/>
              </a:rPr>
              <a:t>Contre-expertise des spécialités et planning de la future négociation paritaire </a:t>
            </a:r>
            <a:endParaRPr lang="fr-FR" dirty="0"/>
          </a:p>
        </p:txBody>
      </p:sp>
      <p:pic>
        <p:nvPicPr>
          <p:cNvPr id="8" name="Graphique 7" descr="Calendrier journalier contour">
            <a:extLst>
              <a:ext uri="{FF2B5EF4-FFF2-40B4-BE49-F238E27FC236}">
                <a16:creationId xmlns:a16="http://schemas.microsoft.com/office/drawing/2014/main" id="{EDD4AC47-F3F0-0799-4E4E-BC48E5C0BF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658985" y="5835850"/>
            <a:ext cx="765349" cy="765349"/>
          </a:xfrm>
          <a:prstGeom prst="rect">
            <a:avLst/>
          </a:prstGeom>
        </p:spPr>
      </p:pic>
    </p:spTree>
    <p:extLst>
      <p:ext uri="{BB962C8B-B14F-4D97-AF65-F5344CB8AC3E}">
        <p14:creationId xmlns:p14="http://schemas.microsoft.com/office/powerpoint/2010/main" val="568977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1EDDEE-1623-D861-0EE9-9CB742BF38F2}"/>
              </a:ext>
            </a:extLst>
          </p:cNvPr>
          <p:cNvSpPr>
            <a:spLocks noGrp="1"/>
          </p:cNvSpPr>
          <p:nvPr>
            <p:ph type="title"/>
          </p:nvPr>
        </p:nvSpPr>
        <p:spPr>
          <a:xfrm>
            <a:off x="0" y="399158"/>
            <a:ext cx="12192000" cy="763200"/>
          </a:xfrm>
        </p:spPr>
        <p:txBody>
          <a:bodyPr/>
          <a:lstStyle/>
          <a:p>
            <a:r>
              <a:rPr lang="fr-FR" dirty="0"/>
              <a:t>FOCUS ORIENTATIONS CATMP 2023-2024</a:t>
            </a:r>
          </a:p>
        </p:txBody>
      </p:sp>
      <p:graphicFrame>
        <p:nvGraphicFramePr>
          <p:cNvPr id="5" name="Espace réservé du contenu 4">
            <a:extLst>
              <a:ext uri="{FF2B5EF4-FFF2-40B4-BE49-F238E27FC236}">
                <a16:creationId xmlns:a16="http://schemas.microsoft.com/office/drawing/2014/main" id="{42007A84-636A-9C79-9A35-373E7E6AFEAE}"/>
              </a:ext>
            </a:extLst>
          </p:cNvPr>
          <p:cNvGraphicFramePr>
            <a:graphicFrameLocks noGrp="1"/>
          </p:cNvGraphicFramePr>
          <p:nvPr>
            <p:ph sz="quarter" idx="13"/>
          </p:nvPr>
        </p:nvGraphicFramePr>
        <p:xfrm>
          <a:off x="-512649" y="1139386"/>
          <a:ext cx="12796191" cy="3751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ZoneTexte 6">
            <a:extLst>
              <a:ext uri="{FF2B5EF4-FFF2-40B4-BE49-F238E27FC236}">
                <a16:creationId xmlns:a16="http://schemas.microsoft.com/office/drawing/2014/main" id="{49B56D72-9B36-A3AD-04B4-2CF37F183740}"/>
              </a:ext>
            </a:extLst>
          </p:cNvPr>
          <p:cNvSpPr txBox="1"/>
          <p:nvPr/>
        </p:nvSpPr>
        <p:spPr>
          <a:xfrm>
            <a:off x="1338480" y="5120013"/>
            <a:ext cx="9832368" cy="1532727"/>
          </a:xfrm>
          <a:prstGeom prst="rect">
            <a:avLst/>
          </a:prstGeom>
          <a:noFill/>
        </p:spPr>
        <p:txBody>
          <a:bodyPr wrap="square" rtlCol="0">
            <a:spAutoFit/>
          </a:bodyPr>
          <a:lstStyle/>
          <a:p>
            <a:r>
              <a:rPr lang="fr-FR" sz="1800" b="1" dirty="0">
                <a:solidFill>
                  <a:srgbClr val="0A14B4"/>
                </a:solidFill>
                <a:latin typeface="WORK SANS SEMIBOLD ROMAN" pitchFamily="2" charset="77"/>
              </a:rPr>
              <a:t>Périmètre du FIPU : </a:t>
            </a:r>
            <a:r>
              <a:rPr lang="fr-FR" sz="1800" dirty="0">
                <a:solidFill>
                  <a:srgbClr val="0A14B4"/>
                </a:solidFill>
                <a:latin typeface="WORK SANS SEMIBOLD ROMAN" pitchFamily="2" charset="77"/>
              </a:rPr>
              <a:t>bénéficiaires relevant du régime général (incluant les travailleurs indépendants cotisants à l’assurance volontaire AT/MP)</a:t>
            </a:r>
          </a:p>
          <a:p>
            <a:endParaRPr lang="fr-FR" b="1" dirty="0">
              <a:solidFill>
                <a:srgbClr val="0A14B4"/>
              </a:solidFill>
            </a:endParaRPr>
          </a:p>
          <a:p>
            <a:r>
              <a:rPr lang="fr-FR" b="1" dirty="0">
                <a:solidFill>
                  <a:srgbClr val="0A14B4"/>
                </a:solidFill>
              </a:rPr>
              <a:t>Ces orientations devront être revues en 2024, en considération des accords de branche conclus et des entreprises ayant sollicité la CARSAT pour obtenir un financement tiré du FIPU.</a:t>
            </a:r>
          </a:p>
        </p:txBody>
      </p:sp>
      <p:pic>
        <p:nvPicPr>
          <p:cNvPr id="8" name="Image 7">
            <a:extLst>
              <a:ext uri="{FF2B5EF4-FFF2-40B4-BE49-F238E27FC236}">
                <a16:creationId xmlns:a16="http://schemas.microsoft.com/office/drawing/2014/main" id="{EC8F7D82-2B94-AB73-FBDB-052BC45E86D3}"/>
              </a:ext>
            </a:extLst>
          </p:cNvPr>
          <p:cNvPicPr>
            <a:picLocks noChangeAspect="1"/>
          </p:cNvPicPr>
          <p:nvPr/>
        </p:nvPicPr>
        <p:blipFill>
          <a:blip r:embed="rId7"/>
          <a:stretch>
            <a:fillRect/>
          </a:stretch>
        </p:blipFill>
        <p:spPr>
          <a:xfrm>
            <a:off x="780419" y="5120013"/>
            <a:ext cx="532529" cy="369332"/>
          </a:xfrm>
          <a:prstGeom prst="rect">
            <a:avLst/>
          </a:prstGeom>
        </p:spPr>
      </p:pic>
      <p:pic>
        <p:nvPicPr>
          <p:cNvPr id="9" name="Image 8">
            <a:extLst>
              <a:ext uri="{FF2B5EF4-FFF2-40B4-BE49-F238E27FC236}">
                <a16:creationId xmlns:a16="http://schemas.microsoft.com/office/drawing/2014/main" id="{66A81436-E681-7844-67E1-0AED0DB76CB9}"/>
              </a:ext>
            </a:extLst>
          </p:cNvPr>
          <p:cNvPicPr>
            <a:picLocks noChangeAspect="1"/>
          </p:cNvPicPr>
          <p:nvPr/>
        </p:nvPicPr>
        <p:blipFill>
          <a:blip r:embed="rId7"/>
          <a:stretch>
            <a:fillRect/>
          </a:stretch>
        </p:blipFill>
        <p:spPr>
          <a:xfrm>
            <a:off x="780419" y="5955867"/>
            <a:ext cx="532529" cy="369332"/>
          </a:xfrm>
          <a:prstGeom prst="rect">
            <a:avLst/>
          </a:prstGeom>
        </p:spPr>
      </p:pic>
    </p:spTree>
    <p:extLst>
      <p:ext uri="{BB962C8B-B14F-4D97-AF65-F5344CB8AC3E}">
        <p14:creationId xmlns:p14="http://schemas.microsoft.com/office/powerpoint/2010/main" val="175037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1EDDEE-1623-D861-0EE9-9CB742BF38F2}"/>
              </a:ext>
            </a:extLst>
          </p:cNvPr>
          <p:cNvSpPr>
            <a:spLocks noGrp="1"/>
          </p:cNvSpPr>
          <p:nvPr>
            <p:ph type="title"/>
          </p:nvPr>
        </p:nvSpPr>
        <p:spPr>
          <a:xfrm>
            <a:off x="0" y="399158"/>
            <a:ext cx="12192000" cy="763200"/>
          </a:xfrm>
        </p:spPr>
        <p:txBody>
          <a:bodyPr/>
          <a:lstStyle/>
          <a:p>
            <a:r>
              <a:rPr lang="fr-FR" dirty="0"/>
              <a:t>FOCUS ORIENTATIONS CATMP 2023-2024</a:t>
            </a:r>
          </a:p>
        </p:txBody>
      </p:sp>
      <p:sp>
        <p:nvSpPr>
          <p:cNvPr id="4" name="Espace réservé du contenu 3">
            <a:extLst>
              <a:ext uri="{FF2B5EF4-FFF2-40B4-BE49-F238E27FC236}">
                <a16:creationId xmlns:a16="http://schemas.microsoft.com/office/drawing/2014/main" id="{F4CA6A05-6062-2FA0-EB32-9543FE82625D}"/>
              </a:ext>
            </a:extLst>
          </p:cNvPr>
          <p:cNvSpPr>
            <a:spLocks noGrp="1"/>
          </p:cNvSpPr>
          <p:nvPr>
            <p:ph sz="quarter" idx="13"/>
          </p:nvPr>
        </p:nvSpPr>
        <p:spPr>
          <a:xfrm>
            <a:off x="1440000" y="1819276"/>
            <a:ext cx="9575330" cy="3480492"/>
          </a:xfrm>
        </p:spPr>
        <p:txBody>
          <a:bodyPr>
            <a:normAutofit/>
          </a:bodyPr>
          <a:lstStyle/>
          <a:p>
            <a:pPr marL="20990" indent="0">
              <a:lnSpc>
                <a:spcPct val="100000"/>
              </a:lnSpc>
              <a:spcAft>
                <a:spcPts val="600"/>
              </a:spcAft>
              <a:buNone/>
            </a:pPr>
            <a:r>
              <a:rPr lang="fr-FR" sz="2000" b="1" dirty="0">
                <a:solidFill>
                  <a:srgbClr val="0A14B4"/>
                </a:solidFill>
                <a:latin typeface="+mn-lt"/>
              </a:rPr>
              <a:t>Les aides aux entreprises ont plusieurs usages. Elles peuvent participer au financement :</a:t>
            </a:r>
            <a:endParaRPr lang="fr-FR" sz="1800" b="1" dirty="0">
              <a:solidFill>
                <a:srgbClr val="0A14B4"/>
              </a:solidFill>
              <a:latin typeface="+mn-lt"/>
            </a:endParaRPr>
          </a:p>
          <a:p>
            <a:pPr marL="380990" indent="-360000">
              <a:lnSpc>
                <a:spcPct val="100000"/>
              </a:lnSpc>
              <a:spcAft>
                <a:spcPts val="600"/>
              </a:spcAft>
            </a:pPr>
            <a:r>
              <a:rPr lang="fr-FR" sz="2000" dirty="0"/>
              <a:t>d’équipements, prestations, formations ;</a:t>
            </a:r>
          </a:p>
          <a:p>
            <a:pPr marL="380990" indent="-360000">
              <a:lnSpc>
                <a:spcPct val="100000"/>
              </a:lnSpc>
              <a:spcAft>
                <a:spcPts val="600"/>
              </a:spcAft>
            </a:pPr>
            <a:r>
              <a:rPr lang="fr-FR" sz="2000" dirty="0"/>
              <a:t>d’actions de sensibilisation ;</a:t>
            </a:r>
          </a:p>
          <a:p>
            <a:pPr marL="380990" indent="-360000">
              <a:lnSpc>
                <a:spcPct val="100000"/>
              </a:lnSpc>
              <a:spcAft>
                <a:spcPts val="600"/>
              </a:spcAft>
            </a:pPr>
            <a:r>
              <a:rPr lang="fr-FR" sz="2000" dirty="0"/>
              <a:t>d’aménagements de postes de travail dans le cadre de la prévention de la désinsertion professionnelle ;</a:t>
            </a:r>
          </a:p>
          <a:p>
            <a:pPr marL="380990" indent="-360000">
              <a:lnSpc>
                <a:spcPct val="100000"/>
              </a:lnSpc>
              <a:spcAft>
                <a:spcPts val="600"/>
              </a:spcAft>
            </a:pPr>
            <a:r>
              <a:rPr lang="fr-FR" sz="2000" dirty="0"/>
              <a:t>de frais de personnel dédiés à la mise en œuvre d’actions financées par le fonds : dans la limite d’un forfait d’un an limité à 10 000 € maximum.</a:t>
            </a:r>
            <a:endParaRPr lang="fr-FR" sz="2000" b="1" dirty="0">
              <a:latin typeface="+mn-lt"/>
            </a:endParaRPr>
          </a:p>
          <a:p>
            <a:pPr marL="0" indent="0">
              <a:buNone/>
            </a:pPr>
            <a:endParaRPr lang="fr-FR" dirty="0"/>
          </a:p>
          <a:p>
            <a:pPr marL="0" indent="0">
              <a:buNone/>
            </a:pPr>
            <a:endParaRPr lang="fr-FR" dirty="0"/>
          </a:p>
        </p:txBody>
      </p:sp>
      <p:pic>
        <p:nvPicPr>
          <p:cNvPr id="6" name="Image 5">
            <a:extLst>
              <a:ext uri="{FF2B5EF4-FFF2-40B4-BE49-F238E27FC236}">
                <a16:creationId xmlns:a16="http://schemas.microsoft.com/office/drawing/2014/main" id="{FFF28F56-3451-A9A9-5C9B-3D679C821740}"/>
              </a:ext>
            </a:extLst>
          </p:cNvPr>
          <p:cNvPicPr>
            <a:picLocks noChangeAspect="1"/>
          </p:cNvPicPr>
          <p:nvPr/>
        </p:nvPicPr>
        <p:blipFill>
          <a:blip r:embed="rId2"/>
          <a:stretch>
            <a:fillRect/>
          </a:stretch>
        </p:blipFill>
        <p:spPr>
          <a:xfrm>
            <a:off x="761369" y="1819276"/>
            <a:ext cx="532529" cy="369332"/>
          </a:xfrm>
          <a:prstGeom prst="rect">
            <a:avLst/>
          </a:prstGeom>
        </p:spPr>
      </p:pic>
    </p:spTree>
    <p:extLst>
      <p:ext uri="{BB962C8B-B14F-4D97-AF65-F5344CB8AC3E}">
        <p14:creationId xmlns:p14="http://schemas.microsoft.com/office/powerpoint/2010/main" val="3177386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4B9616-0D28-4578-BC8C-3EDD256727EE}"/>
              </a:ext>
            </a:extLst>
          </p:cNvPr>
          <p:cNvSpPr>
            <a:spLocks noGrp="1"/>
          </p:cNvSpPr>
          <p:nvPr>
            <p:ph type="title"/>
          </p:nvPr>
        </p:nvSpPr>
        <p:spPr>
          <a:xfrm>
            <a:off x="0" y="576000"/>
            <a:ext cx="12193200" cy="763200"/>
          </a:xfrm>
        </p:spPr>
        <p:txBody>
          <a:bodyPr lIns="91440" tIns="45720" rIns="91440" bIns="45720" anchor="ctr">
            <a:normAutofit fontScale="90000"/>
          </a:bodyPr>
          <a:lstStyle/>
          <a:p>
            <a:r>
              <a:rPr lang="fr-FR" dirty="0">
                <a:latin typeface="Dosis"/>
              </a:rPr>
              <a:t>PRÉVENTION DE L’USURE PROFESSIONNELLE :</a:t>
            </a:r>
            <a:br>
              <a:rPr lang="fr-FR" dirty="0">
                <a:latin typeface="Dosis"/>
              </a:rPr>
            </a:br>
            <a:r>
              <a:rPr lang="fr-FR" dirty="0">
                <a:latin typeface="Dosis"/>
              </a:rPr>
              <a:t>ENJEUX DE LA NÉGOCIATION PARITAIRE </a:t>
            </a:r>
            <a:endParaRPr lang="fr-FR" b="1" dirty="0">
              <a:latin typeface="Dosis"/>
            </a:endParaRPr>
          </a:p>
        </p:txBody>
      </p:sp>
      <p:sp>
        <p:nvSpPr>
          <p:cNvPr id="3" name="Espace réservé du numéro de diapositive 2">
            <a:extLst>
              <a:ext uri="{FF2B5EF4-FFF2-40B4-BE49-F238E27FC236}">
                <a16:creationId xmlns:a16="http://schemas.microsoft.com/office/drawing/2014/main" id="{804BC48F-0E41-4883-94B7-FCD45A05246F}"/>
              </a:ext>
            </a:extLst>
          </p:cNvPr>
          <p:cNvSpPr>
            <a:spLocks noGrp="1"/>
          </p:cNvSpPr>
          <p:nvPr>
            <p:ph type="sldNum" sz="quarter" idx="12"/>
          </p:nvPr>
        </p:nvSpPr>
        <p:spPr/>
        <p:txBody>
          <a:bodyPr/>
          <a:lstStyle/>
          <a:p>
            <a:fld id="{27DB8DCC-A60C-C946-B50F-381DEF0CC147}" type="slidenum">
              <a:rPr lang="fr-FR" smtClean="0"/>
              <a:t>9</a:t>
            </a:fld>
            <a:endParaRPr lang="fr-FR"/>
          </a:p>
        </p:txBody>
      </p:sp>
      <p:graphicFrame>
        <p:nvGraphicFramePr>
          <p:cNvPr id="4" name="Diagramme 3">
            <a:extLst>
              <a:ext uri="{FF2B5EF4-FFF2-40B4-BE49-F238E27FC236}">
                <a16:creationId xmlns:a16="http://schemas.microsoft.com/office/drawing/2014/main" id="{04793414-5D53-DB61-B647-2ED1596D0138}"/>
              </a:ext>
            </a:extLst>
          </p:cNvPr>
          <p:cNvGraphicFramePr/>
          <p:nvPr>
            <p:extLst>
              <p:ext uri="{D42A27DB-BD31-4B8C-83A1-F6EECF244321}">
                <p14:modId xmlns:p14="http://schemas.microsoft.com/office/powerpoint/2010/main" val="2254056721"/>
              </p:ext>
            </p:extLst>
          </p:nvPr>
        </p:nvGraphicFramePr>
        <p:xfrm>
          <a:off x="1479287" y="2664128"/>
          <a:ext cx="8858738" cy="3617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4117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B1EDB8-8A4F-D634-8FF7-9CB678115351}"/>
              </a:ext>
            </a:extLst>
          </p:cNvPr>
          <p:cNvSpPr>
            <a:spLocks noGrp="1"/>
          </p:cNvSpPr>
          <p:nvPr>
            <p:ph type="title"/>
          </p:nvPr>
        </p:nvSpPr>
        <p:spPr/>
        <p:txBody>
          <a:bodyPr/>
          <a:lstStyle/>
          <a:p>
            <a:r>
              <a:rPr lang="fr-FR" dirty="0"/>
              <a:t>DÉPLOIEMENT DU PASI BTP </a:t>
            </a:r>
            <a:br>
              <a:rPr lang="fr-FR" dirty="0"/>
            </a:br>
            <a:r>
              <a:rPr lang="fr-FR" dirty="0"/>
              <a:t>AU SEIN DES TRAVAUX PUBLICS</a:t>
            </a:r>
          </a:p>
        </p:txBody>
      </p:sp>
    </p:spTree>
    <p:extLst>
      <p:ext uri="{BB962C8B-B14F-4D97-AF65-F5344CB8AC3E}">
        <p14:creationId xmlns:p14="http://schemas.microsoft.com/office/powerpoint/2010/main" val="2700831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41AF65-C697-7D86-255C-C4604A34D8FC}"/>
              </a:ext>
            </a:extLst>
          </p:cNvPr>
          <p:cNvSpPr>
            <a:spLocks noGrp="1"/>
          </p:cNvSpPr>
          <p:nvPr>
            <p:ph type="title"/>
          </p:nvPr>
        </p:nvSpPr>
        <p:spPr/>
        <p:txBody>
          <a:bodyPr/>
          <a:lstStyle/>
          <a:p>
            <a:r>
              <a:rPr lang="fr-FR" dirty="0"/>
              <a:t>DÉPLOIEMENT DU PASI BTP </a:t>
            </a:r>
          </a:p>
        </p:txBody>
      </p:sp>
      <p:sp>
        <p:nvSpPr>
          <p:cNvPr id="3" name="Espace réservé du contenu 2">
            <a:extLst>
              <a:ext uri="{FF2B5EF4-FFF2-40B4-BE49-F238E27FC236}">
                <a16:creationId xmlns:a16="http://schemas.microsoft.com/office/drawing/2014/main" id="{7F89DCB4-0830-7A7F-9167-40F42A311E70}"/>
              </a:ext>
            </a:extLst>
          </p:cNvPr>
          <p:cNvSpPr>
            <a:spLocks noGrp="1"/>
          </p:cNvSpPr>
          <p:nvPr>
            <p:ph idx="1"/>
          </p:nvPr>
        </p:nvSpPr>
        <p:spPr>
          <a:xfrm>
            <a:off x="1440000" y="2205368"/>
            <a:ext cx="9360000" cy="720000"/>
          </a:xfrm>
        </p:spPr>
        <p:txBody>
          <a:bodyPr/>
          <a:lstStyle/>
          <a:p>
            <a:r>
              <a:rPr lang="fr-FR" dirty="0"/>
              <a:t>Quelques données chiffrées </a:t>
            </a:r>
          </a:p>
        </p:txBody>
      </p:sp>
      <p:sp>
        <p:nvSpPr>
          <p:cNvPr id="4" name="Espace réservé du contenu 3">
            <a:extLst>
              <a:ext uri="{FF2B5EF4-FFF2-40B4-BE49-F238E27FC236}">
                <a16:creationId xmlns:a16="http://schemas.microsoft.com/office/drawing/2014/main" id="{EBA854C5-F471-12FA-5EF4-A369E7601048}"/>
              </a:ext>
            </a:extLst>
          </p:cNvPr>
          <p:cNvSpPr>
            <a:spLocks noGrp="1"/>
          </p:cNvSpPr>
          <p:nvPr>
            <p:ph sz="quarter" idx="13"/>
          </p:nvPr>
        </p:nvSpPr>
        <p:spPr>
          <a:xfrm>
            <a:off x="1440000" y="3060000"/>
            <a:ext cx="9360000" cy="2918013"/>
          </a:xfrm>
        </p:spPr>
        <p:txBody>
          <a:bodyPr>
            <a:noAutofit/>
          </a:bodyPr>
          <a:lstStyle/>
          <a:p>
            <a:r>
              <a:rPr lang="fr-FR" sz="2000" dirty="0"/>
              <a:t>319 000 ETP dans les TP ; 22 465 ETP intérimaires dans les TP (en 2022) </a:t>
            </a:r>
          </a:p>
          <a:p>
            <a:r>
              <a:rPr lang="fr-FR" sz="2000" dirty="0"/>
              <a:t>Sur les 28 décès en 2021 chez les intérimaires, 14 relevaient des TP</a:t>
            </a:r>
          </a:p>
          <a:p>
            <a:r>
              <a:rPr lang="fr-FR" sz="2000" dirty="0"/>
              <a:t>+12% d’accidents du travail intérimaires par rapport au nombre d’accidents du travail des secteurs du Bâtiment et des Travaux Publics</a:t>
            </a:r>
          </a:p>
        </p:txBody>
      </p:sp>
    </p:spTree>
    <p:extLst>
      <p:ext uri="{BB962C8B-B14F-4D97-AF65-F5344CB8AC3E}">
        <p14:creationId xmlns:p14="http://schemas.microsoft.com/office/powerpoint/2010/main" val="3822452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41AF65-C697-7D86-255C-C4604A34D8FC}"/>
              </a:ext>
            </a:extLst>
          </p:cNvPr>
          <p:cNvSpPr>
            <a:spLocks noGrp="1"/>
          </p:cNvSpPr>
          <p:nvPr>
            <p:ph type="title"/>
          </p:nvPr>
        </p:nvSpPr>
        <p:spPr/>
        <p:txBody>
          <a:bodyPr/>
          <a:lstStyle/>
          <a:p>
            <a:r>
              <a:rPr lang="fr-FR" dirty="0"/>
              <a:t>DÉPLOIEMENT DU PASI BTP </a:t>
            </a:r>
          </a:p>
        </p:txBody>
      </p:sp>
      <p:sp>
        <p:nvSpPr>
          <p:cNvPr id="3" name="Espace réservé du contenu 2">
            <a:extLst>
              <a:ext uri="{FF2B5EF4-FFF2-40B4-BE49-F238E27FC236}">
                <a16:creationId xmlns:a16="http://schemas.microsoft.com/office/drawing/2014/main" id="{7F89DCB4-0830-7A7F-9167-40F42A311E70}"/>
              </a:ext>
            </a:extLst>
          </p:cNvPr>
          <p:cNvSpPr>
            <a:spLocks noGrp="1"/>
          </p:cNvSpPr>
          <p:nvPr>
            <p:ph idx="1"/>
          </p:nvPr>
        </p:nvSpPr>
        <p:spPr>
          <a:xfrm>
            <a:off x="1440000" y="2205368"/>
            <a:ext cx="9360000" cy="720000"/>
          </a:xfrm>
        </p:spPr>
        <p:txBody>
          <a:bodyPr/>
          <a:lstStyle/>
          <a:p>
            <a:r>
              <a:rPr lang="fr-FR" dirty="0"/>
              <a:t>Pour rappel : </a:t>
            </a:r>
            <a:r>
              <a:rPr lang="fr-FR" sz="2000" dirty="0"/>
              <a:t>Le PASI BTP® (Passeport Sécurité Intérim) c’est : </a:t>
            </a:r>
          </a:p>
          <a:p>
            <a:endParaRPr lang="fr-FR" dirty="0"/>
          </a:p>
        </p:txBody>
      </p:sp>
      <p:sp>
        <p:nvSpPr>
          <p:cNvPr id="4" name="Espace réservé du contenu 3">
            <a:extLst>
              <a:ext uri="{FF2B5EF4-FFF2-40B4-BE49-F238E27FC236}">
                <a16:creationId xmlns:a16="http://schemas.microsoft.com/office/drawing/2014/main" id="{EBA854C5-F471-12FA-5EF4-A369E7601048}"/>
              </a:ext>
            </a:extLst>
          </p:cNvPr>
          <p:cNvSpPr>
            <a:spLocks noGrp="1"/>
          </p:cNvSpPr>
          <p:nvPr>
            <p:ph sz="quarter" idx="13"/>
          </p:nvPr>
        </p:nvSpPr>
        <p:spPr>
          <a:xfrm>
            <a:off x="1440000" y="3060001"/>
            <a:ext cx="9360000" cy="2272288"/>
          </a:xfrm>
        </p:spPr>
        <p:txBody>
          <a:bodyPr>
            <a:noAutofit/>
          </a:bodyPr>
          <a:lstStyle/>
          <a:p>
            <a:r>
              <a:rPr lang="fr-FR" sz="2000" dirty="0"/>
              <a:t>une formation de 2 jours aux prérequis fondamentaux de la sécurité au travail, liés aux 10 principaux risques professionnels communs à toutes les activités du Bâtiment et des Travaux Publics ;</a:t>
            </a:r>
          </a:p>
          <a:p>
            <a:r>
              <a:rPr lang="fr-FR" sz="2000" dirty="0"/>
              <a:t>une formation dispensée par des organismes de formation habilités ;</a:t>
            </a:r>
          </a:p>
          <a:p>
            <a:r>
              <a:rPr lang="fr-FR" sz="2000" dirty="0"/>
              <a:t>une formation sanctionnée par une attestation délivrée à l’intérimaire.</a:t>
            </a:r>
          </a:p>
          <a:p>
            <a:r>
              <a:rPr lang="fr-FR" sz="2000" dirty="0"/>
              <a:t>Le PASI BTP® est valable pendant 10 ans. </a:t>
            </a:r>
          </a:p>
        </p:txBody>
      </p:sp>
      <p:pic>
        <p:nvPicPr>
          <p:cNvPr id="5" name="Graphique 4" descr="Homme ouvrier du bâtiment contour">
            <a:extLst>
              <a:ext uri="{FF2B5EF4-FFF2-40B4-BE49-F238E27FC236}">
                <a16:creationId xmlns:a16="http://schemas.microsoft.com/office/drawing/2014/main" id="{BFF6EA7A-3C70-DAF8-BD90-ED498FDDA6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655579" y="5626216"/>
            <a:ext cx="765349" cy="765349"/>
          </a:xfrm>
          <a:prstGeom prst="rect">
            <a:avLst/>
          </a:prstGeom>
        </p:spPr>
      </p:pic>
      <p:sp>
        <p:nvSpPr>
          <p:cNvPr id="6" name="ZoneTexte 5">
            <a:extLst>
              <a:ext uri="{FF2B5EF4-FFF2-40B4-BE49-F238E27FC236}">
                <a16:creationId xmlns:a16="http://schemas.microsoft.com/office/drawing/2014/main" id="{423525E4-1EBA-87DE-6474-B1B94D5F4747}"/>
              </a:ext>
            </a:extLst>
          </p:cNvPr>
          <p:cNvSpPr txBox="1"/>
          <p:nvPr/>
        </p:nvSpPr>
        <p:spPr>
          <a:xfrm>
            <a:off x="2661006" y="5626216"/>
            <a:ext cx="2280863" cy="923330"/>
          </a:xfrm>
          <a:prstGeom prst="rect">
            <a:avLst/>
          </a:prstGeom>
          <a:noFill/>
        </p:spPr>
        <p:txBody>
          <a:bodyPr wrap="square" lIns="91440" tIns="45720" rIns="91440" bIns="45720" rtlCol="0" anchor="t">
            <a:spAutoFit/>
          </a:bodyPr>
          <a:lstStyle/>
          <a:p>
            <a:r>
              <a:rPr lang="fr-FR" sz="1800" b="1" dirty="0">
                <a:solidFill>
                  <a:srgbClr val="0A14B4"/>
                </a:solidFill>
              </a:rPr>
              <a:t>9135 intérimaires formés au PASI BTP </a:t>
            </a:r>
          </a:p>
          <a:p>
            <a:r>
              <a:rPr lang="fr-FR" sz="1800" b="1" dirty="0">
                <a:solidFill>
                  <a:srgbClr val="0A14B4"/>
                </a:solidFill>
              </a:rPr>
              <a:t>en 2023</a:t>
            </a:r>
            <a:endParaRPr lang="fr-FR" b="1" dirty="0">
              <a:solidFill>
                <a:srgbClr val="0A14B4"/>
              </a:solidFill>
            </a:endParaRPr>
          </a:p>
        </p:txBody>
      </p:sp>
      <p:pic>
        <p:nvPicPr>
          <p:cNvPr id="7" name="Graphique 6" descr="Classe avec un remplissage uni">
            <a:extLst>
              <a:ext uri="{FF2B5EF4-FFF2-40B4-BE49-F238E27FC236}">
                <a16:creationId xmlns:a16="http://schemas.microsoft.com/office/drawing/2014/main" id="{4EC5F054-0F34-DF12-82D5-2485EBEFA6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245399" y="5644950"/>
            <a:ext cx="765349" cy="765349"/>
          </a:xfrm>
          <a:prstGeom prst="rect">
            <a:avLst/>
          </a:prstGeom>
        </p:spPr>
      </p:pic>
      <p:sp>
        <p:nvSpPr>
          <p:cNvPr id="9" name="ZoneTexte 8">
            <a:extLst>
              <a:ext uri="{FF2B5EF4-FFF2-40B4-BE49-F238E27FC236}">
                <a16:creationId xmlns:a16="http://schemas.microsoft.com/office/drawing/2014/main" id="{C98683C2-23B8-434D-5F61-4D9D0970245E}"/>
              </a:ext>
            </a:extLst>
          </p:cNvPr>
          <p:cNvSpPr txBox="1"/>
          <p:nvPr/>
        </p:nvSpPr>
        <p:spPr>
          <a:xfrm>
            <a:off x="7250133" y="5724825"/>
            <a:ext cx="2280863" cy="646331"/>
          </a:xfrm>
          <a:prstGeom prst="rect">
            <a:avLst/>
          </a:prstGeom>
          <a:noFill/>
        </p:spPr>
        <p:txBody>
          <a:bodyPr wrap="square" lIns="91440" tIns="45720" rIns="91440" bIns="45720" rtlCol="0" anchor="t">
            <a:spAutoFit/>
          </a:bodyPr>
          <a:lstStyle/>
          <a:p>
            <a:r>
              <a:rPr lang="fr-FR" sz="1800" b="1" dirty="0">
                <a:solidFill>
                  <a:srgbClr val="0A14B4"/>
                </a:solidFill>
              </a:rPr>
              <a:t>55 organismes de formation agréés </a:t>
            </a:r>
            <a:endParaRPr lang="fr-FR" b="1" dirty="0">
              <a:solidFill>
                <a:srgbClr val="0A14B4"/>
              </a:solidFill>
            </a:endParaRPr>
          </a:p>
        </p:txBody>
      </p:sp>
    </p:spTree>
    <p:extLst>
      <p:ext uri="{BB962C8B-B14F-4D97-AF65-F5344CB8AC3E}">
        <p14:creationId xmlns:p14="http://schemas.microsoft.com/office/powerpoint/2010/main" val="641012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41AF65-C697-7D86-255C-C4604A34D8FC}"/>
              </a:ext>
            </a:extLst>
          </p:cNvPr>
          <p:cNvSpPr>
            <a:spLocks noGrp="1"/>
          </p:cNvSpPr>
          <p:nvPr>
            <p:ph type="title"/>
          </p:nvPr>
        </p:nvSpPr>
        <p:spPr/>
        <p:txBody>
          <a:bodyPr/>
          <a:lstStyle/>
          <a:p>
            <a:r>
              <a:rPr lang="fr-FR" dirty="0"/>
              <a:t>DÉPLOIEMENT DU PASI BTP </a:t>
            </a:r>
          </a:p>
        </p:txBody>
      </p:sp>
      <p:sp>
        <p:nvSpPr>
          <p:cNvPr id="3" name="Espace réservé du contenu 2">
            <a:extLst>
              <a:ext uri="{FF2B5EF4-FFF2-40B4-BE49-F238E27FC236}">
                <a16:creationId xmlns:a16="http://schemas.microsoft.com/office/drawing/2014/main" id="{7F89DCB4-0830-7A7F-9167-40F42A311E70}"/>
              </a:ext>
            </a:extLst>
          </p:cNvPr>
          <p:cNvSpPr>
            <a:spLocks noGrp="1"/>
          </p:cNvSpPr>
          <p:nvPr>
            <p:ph idx="1"/>
          </p:nvPr>
        </p:nvSpPr>
        <p:spPr>
          <a:xfrm>
            <a:off x="1440000" y="2205368"/>
            <a:ext cx="9360000" cy="541972"/>
          </a:xfrm>
        </p:spPr>
        <p:txBody>
          <a:bodyPr/>
          <a:lstStyle/>
          <a:p>
            <a:r>
              <a:rPr lang="fr-FR" dirty="0"/>
              <a:t>Les enjeux </a:t>
            </a:r>
          </a:p>
        </p:txBody>
      </p:sp>
      <p:sp>
        <p:nvSpPr>
          <p:cNvPr id="4" name="Espace réservé du contenu 3">
            <a:extLst>
              <a:ext uri="{FF2B5EF4-FFF2-40B4-BE49-F238E27FC236}">
                <a16:creationId xmlns:a16="http://schemas.microsoft.com/office/drawing/2014/main" id="{EBA854C5-F471-12FA-5EF4-A369E7601048}"/>
              </a:ext>
            </a:extLst>
          </p:cNvPr>
          <p:cNvSpPr>
            <a:spLocks noGrp="1"/>
          </p:cNvSpPr>
          <p:nvPr>
            <p:ph sz="quarter" idx="13"/>
          </p:nvPr>
        </p:nvSpPr>
        <p:spPr>
          <a:xfrm>
            <a:off x="1440000" y="3060001"/>
            <a:ext cx="9360000" cy="2272288"/>
          </a:xfrm>
        </p:spPr>
        <p:txBody>
          <a:bodyPr>
            <a:noAutofit/>
          </a:bodyPr>
          <a:lstStyle/>
          <a:p>
            <a:r>
              <a:rPr lang="fr-FR" sz="2000" dirty="0"/>
              <a:t>Mobilisation du PASI BTP par les entreprises de TP  </a:t>
            </a:r>
          </a:p>
          <a:p>
            <a:r>
              <a:rPr lang="fr-FR" sz="2000" dirty="0"/>
              <a:t>Evaluation du PASI BTP ; Quelle amélioration de la sinistralité des intérimaires formés au PASI BTP ? </a:t>
            </a:r>
          </a:p>
          <a:p>
            <a:r>
              <a:rPr lang="fr-FR" sz="2000" dirty="0"/>
              <a:t>Progression de l’offre de formation du PASI BTP</a:t>
            </a:r>
          </a:p>
        </p:txBody>
      </p:sp>
    </p:spTree>
    <p:extLst>
      <p:ext uri="{BB962C8B-B14F-4D97-AF65-F5344CB8AC3E}">
        <p14:creationId xmlns:p14="http://schemas.microsoft.com/office/powerpoint/2010/main" val="1224910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4B9616-0D28-4578-BC8C-3EDD256727EE}"/>
              </a:ext>
            </a:extLst>
          </p:cNvPr>
          <p:cNvSpPr>
            <a:spLocks noGrp="1"/>
          </p:cNvSpPr>
          <p:nvPr>
            <p:ph type="title"/>
          </p:nvPr>
        </p:nvSpPr>
        <p:spPr>
          <a:xfrm>
            <a:off x="0" y="576000"/>
            <a:ext cx="12193200" cy="763200"/>
          </a:xfrm>
        </p:spPr>
        <p:txBody>
          <a:bodyPr lIns="91440" tIns="45720" rIns="91440" bIns="45720" anchor="ctr">
            <a:normAutofit/>
          </a:bodyPr>
          <a:lstStyle/>
          <a:p>
            <a:r>
              <a:rPr lang="fr-FR" dirty="0">
                <a:latin typeface="Dosis"/>
              </a:rPr>
              <a:t>USURE PROFESSIONNELLE ET PASI BTP</a:t>
            </a:r>
            <a:endParaRPr lang="fr-FR" dirty="0"/>
          </a:p>
        </p:txBody>
      </p:sp>
      <p:sp>
        <p:nvSpPr>
          <p:cNvPr id="3" name="Espace réservé du numéro de diapositive 2">
            <a:extLst>
              <a:ext uri="{FF2B5EF4-FFF2-40B4-BE49-F238E27FC236}">
                <a16:creationId xmlns:a16="http://schemas.microsoft.com/office/drawing/2014/main" id="{804BC48F-0E41-4883-94B7-FCD45A05246F}"/>
              </a:ext>
            </a:extLst>
          </p:cNvPr>
          <p:cNvSpPr>
            <a:spLocks noGrp="1"/>
          </p:cNvSpPr>
          <p:nvPr>
            <p:ph type="sldNum" sz="quarter" idx="12"/>
          </p:nvPr>
        </p:nvSpPr>
        <p:spPr/>
        <p:txBody>
          <a:bodyPr/>
          <a:lstStyle/>
          <a:p>
            <a:fld id="{27DB8DCC-A60C-C946-B50F-381DEF0CC147}" type="slidenum">
              <a:rPr lang="fr-FR" smtClean="0"/>
              <a:t>14</a:t>
            </a:fld>
            <a:endParaRPr lang="fr-FR"/>
          </a:p>
        </p:txBody>
      </p:sp>
      <p:graphicFrame>
        <p:nvGraphicFramePr>
          <p:cNvPr id="6" name="Diagramme 5">
            <a:extLst>
              <a:ext uri="{FF2B5EF4-FFF2-40B4-BE49-F238E27FC236}">
                <a16:creationId xmlns:a16="http://schemas.microsoft.com/office/drawing/2014/main" id="{787E60C8-1394-3872-C93C-E57346880381}"/>
              </a:ext>
            </a:extLst>
          </p:cNvPr>
          <p:cNvGraphicFramePr/>
          <p:nvPr>
            <p:extLst>
              <p:ext uri="{D42A27DB-BD31-4B8C-83A1-F6EECF244321}">
                <p14:modId xmlns:p14="http://schemas.microsoft.com/office/powerpoint/2010/main" val="1535617420"/>
              </p:ext>
            </p:extLst>
          </p:nvPr>
        </p:nvGraphicFramePr>
        <p:xfrm>
          <a:off x="2070634" y="1940591"/>
          <a:ext cx="8050732" cy="3510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que 7" descr="Calendrier journalier contour">
            <a:extLst>
              <a:ext uri="{FF2B5EF4-FFF2-40B4-BE49-F238E27FC236}">
                <a16:creationId xmlns:a16="http://schemas.microsoft.com/office/drawing/2014/main" id="{A86B317D-74CD-C030-D492-5BFCC0BEB0D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2351355" y="3313390"/>
            <a:ext cx="853961" cy="894816"/>
          </a:xfrm>
          <a:prstGeom prst="rect">
            <a:avLst/>
          </a:prstGeom>
        </p:spPr>
      </p:pic>
    </p:spTree>
    <p:extLst>
      <p:ext uri="{BB962C8B-B14F-4D97-AF65-F5344CB8AC3E}">
        <p14:creationId xmlns:p14="http://schemas.microsoft.com/office/powerpoint/2010/main" val="2382742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B1EDB8-8A4F-D634-8FF7-9CB678115351}"/>
              </a:ext>
            </a:extLst>
          </p:cNvPr>
          <p:cNvSpPr>
            <a:spLocks noGrp="1"/>
          </p:cNvSpPr>
          <p:nvPr>
            <p:ph type="title"/>
          </p:nvPr>
        </p:nvSpPr>
        <p:spPr/>
        <p:txBody>
          <a:bodyPr/>
          <a:lstStyle/>
          <a:p>
            <a:r>
              <a:rPr lang="fr-FR" dirty="0"/>
              <a:t>NEGOCIATION ATTRACTIVITE DONT LE VOLET FORMATION</a:t>
            </a:r>
          </a:p>
        </p:txBody>
      </p:sp>
    </p:spTree>
    <p:extLst>
      <p:ext uri="{BB962C8B-B14F-4D97-AF65-F5344CB8AC3E}">
        <p14:creationId xmlns:p14="http://schemas.microsoft.com/office/powerpoint/2010/main" val="36381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C06A8A-F5DF-48BA-B18D-A5B7BBE90082}"/>
              </a:ext>
            </a:extLst>
          </p:cNvPr>
          <p:cNvSpPr>
            <a:spLocks noGrp="1"/>
          </p:cNvSpPr>
          <p:nvPr>
            <p:ph type="title"/>
          </p:nvPr>
        </p:nvSpPr>
        <p:spPr>
          <a:xfrm>
            <a:off x="1507183" y="241290"/>
            <a:ext cx="9188144" cy="763200"/>
          </a:xfrm>
        </p:spPr>
        <p:txBody>
          <a:bodyPr>
            <a:normAutofit/>
          </a:bodyPr>
          <a:lstStyle/>
          <a:p>
            <a:r>
              <a:rPr lang="fr-FR" dirty="0"/>
              <a:t>Négociation attractivité – Les enjeux</a:t>
            </a:r>
          </a:p>
        </p:txBody>
      </p:sp>
      <p:sp>
        <p:nvSpPr>
          <p:cNvPr id="10" name="Espace réservé du contenu 4">
            <a:extLst>
              <a:ext uri="{FF2B5EF4-FFF2-40B4-BE49-F238E27FC236}">
                <a16:creationId xmlns:a16="http://schemas.microsoft.com/office/drawing/2014/main" id="{511C9950-C1F3-470C-B6B8-4B3ADEE02CD5}"/>
              </a:ext>
            </a:extLst>
          </p:cNvPr>
          <p:cNvSpPr txBox="1">
            <a:spLocks/>
          </p:cNvSpPr>
          <p:nvPr/>
        </p:nvSpPr>
        <p:spPr>
          <a:xfrm>
            <a:off x="1115099" y="1829749"/>
            <a:ext cx="9780984" cy="590931"/>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800" dirty="0">
                <a:latin typeface="WORK SANS LIGHT "/>
              </a:rPr>
              <a:t>Les Travaux Publics confrontés à des </a:t>
            </a:r>
            <a:r>
              <a:rPr lang="fr-FR" sz="1800" b="1" dirty="0">
                <a:latin typeface="WORK SANS LIGHT "/>
              </a:rPr>
              <a:t>enjeux d’attractivité </a:t>
            </a:r>
            <a:r>
              <a:rPr lang="fr-FR" sz="1800" dirty="0">
                <a:latin typeface="WORK SANS LIGHT "/>
              </a:rPr>
              <a:t>(tensions de recrutement, turn-over, pyramide des âges vieillissante, concurrence des autres secteurs)</a:t>
            </a:r>
          </a:p>
        </p:txBody>
      </p:sp>
      <p:sp>
        <p:nvSpPr>
          <p:cNvPr id="11" name="Espace réservé du contenu 3">
            <a:extLst>
              <a:ext uri="{FF2B5EF4-FFF2-40B4-BE49-F238E27FC236}">
                <a16:creationId xmlns:a16="http://schemas.microsoft.com/office/drawing/2014/main" id="{75ACEC75-8176-4961-B5A2-9BC894529EC8}"/>
              </a:ext>
            </a:extLst>
          </p:cNvPr>
          <p:cNvSpPr txBox="1">
            <a:spLocks/>
          </p:cNvSpPr>
          <p:nvPr/>
        </p:nvSpPr>
        <p:spPr>
          <a:xfrm>
            <a:off x="1115099" y="4475975"/>
            <a:ext cx="10034983" cy="597558"/>
          </a:xfrm>
          <a:prstGeom prst="rect">
            <a:avLst/>
          </a:prstGeom>
        </p:spPr>
        <p:txBody>
          <a:bodyPr>
            <a:normAutofit lnSpcReduction="10000"/>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Démarche </a:t>
            </a:r>
            <a:r>
              <a:rPr lang="fr-FR" dirty="0">
                <a:sym typeface="Wingdings" panose="05000000000000000000" pitchFamily="2" charset="2"/>
              </a:rPr>
              <a:t></a:t>
            </a:r>
            <a:r>
              <a:rPr lang="fr-FR" dirty="0"/>
              <a:t> Accord de branche innovant – instrument de communication politique</a:t>
            </a:r>
          </a:p>
        </p:txBody>
      </p:sp>
      <p:sp>
        <p:nvSpPr>
          <p:cNvPr id="9" name="Espace réservé du contenu 3">
            <a:extLst>
              <a:ext uri="{FF2B5EF4-FFF2-40B4-BE49-F238E27FC236}">
                <a16:creationId xmlns:a16="http://schemas.microsoft.com/office/drawing/2014/main" id="{BC53C87F-A924-06E3-EEF2-77DA7A1B8DC6}"/>
              </a:ext>
            </a:extLst>
          </p:cNvPr>
          <p:cNvSpPr txBox="1">
            <a:spLocks/>
          </p:cNvSpPr>
          <p:nvPr/>
        </p:nvSpPr>
        <p:spPr>
          <a:xfrm>
            <a:off x="1115099" y="1188210"/>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Contexte</a:t>
            </a:r>
          </a:p>
        </p:txBody>
      </p:sp>
      <p:sp>
        <p:nvSpPr>
          <p:cNvPr id="13" name="Espace réservé du contenu 4">
            <a:extLst>
              <a:ext uri="{FF2B5EF4-FFF2-40B4-BE49-F238E27FC236}">
                <a16:creationId xmlns:a16="http://schemas.microsoft.com/office/drawing/2014/main" id="{CEC74DBC-24FB-7940-B652-52F59CB6BD6E}"/>
              </a:ext>
            </a:extLst>
          </p:cNvPr>
          <p:cNvSpPr txBox="1">
            <a:spLocks/>
          </p:cNvSpPr>
          <p:nvPr/>
        </p:nvSpPr>
        <p:spPr>
          <a:xfrm>
            <a:off x="4911767" y="7229893"/>
            <a:ext cx="10136582" cy="2229328"/>
          </a:xfrm>
          <a:prstGeom prst="rect">
            <a:avLst/>
          </a:prstGeom>
        </p:spPr>
        <p:txBody>
          <a:bodyPr>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fr-FR" sz="1800" dirty="0">
                <a:latin typeface="WORK SANS LIGHT "/>
              </a:rPr>
              <a:t>Un secteur qui s’engage (mobilisation </a:t>
            </a:r>
            <a:r>
              <a:rPr lang="fr-FR" sz="1800" b="1" dirty="0">
                <a:latin typeface="WORK SANS LIGHT "/>
              </a:rPr>
              <a:t>paritaire</a:t>
            </a:r>
            <a:r>
              <a:rPr lang="fr-FR" sz="1800" dirty="0">
                <a:latin typeface="WORK SANS LIGHT "/>
              </a:rPr>
              <a:t>)</a:t>
            </a:r>
          </a:p>
          <a:p>
            <a:pPr algn="just">
              <a:buFont typeface="Wingdings" panose="05000000000000000000" pitchFamily="2" charset="2"/>
              <a:buChar char="§"/>
            </a:pPr>
            <a:r>
              <a:rPr lang="fr-FR" sz="1800" dirty="0">
                <a:latin typeface="WORK SANS LIGHT "/>
              </a:rPr>
              <a:t>Des sujets qui dépassent la QVT</a:t>
            </a:r>
          </a:p>
          <a:p>
            <a:pPr algn="just">
              <a:buFont typeface="Wingdings" panose="05000000000000000000" pitchFamily="2" charset="2"/>
              <a:buChar char="§"/>
            </a:pPr>
            <a:r>
              <a:rPr lang="fr-FR" sz="1800" dirty="0">
                <a:latin typeface="WORK SANS LIGHT "/>
              </a:rPr>
              <a:t>La </a:t>
            </a:r>
            <a:r>
              <a:rPr lang="fr-FR" sz="1800" b="1" dirty="0">
                <a:latin typeface="WORK SANS LIGHT "/>
              </a:rPr>
              <a:t>médiatisation</a:t>
            </a:r>
            <a:r>
              <a:rPr lang="fr-FR" sz="1800" dirty="0">
                <a:latin typeface="WORK SANS LIGHT "/>
              </a:rPr>
              <a:t> de l’accord</a:t>
            </a:r>
          </a:p>
          <a:p>
            <a:pPr algn="just">
              <a:buFont typeface="Wingdings" panose="05000000000000000000" pitchFamily="2" charset="2"/>
              <a:buChar char="§"/>
            </a:pPr>
            <a:r>
              <a:rPr lang="fr-FR" sz="1800" dirty="0">
                <a:latin typeface="WORK SANS LIGHT "/>
              </a:rPr>
              <a:t>Un mandat d’ouverture demandé au </a:t>
            </a:r>
            <a:r>
              <a:rPr lang="fr-FR" sz="1800" b="1" dirty="0">
                <a:latin typeface="WORK SANS LIGHT "/>
              </a:rPr>
              <a:t>Bureau du 24 janvier 2024</a:t>
            </a:r>
          </a:p>
          <a:p>
            <a:pPr algn="just">
              <a:buFont typeface="Wingdings" panose="05000000000000000000" pitchFamily="2" charset="2"/>
              <a:buChar char="§"/>
            </a:pPr>
            <a:r>
              <a:rPr lang="fr-FR" sz="1800" dirty="0">
                <a:latin typeface="WORK SANS LIGHT "/>
              </a:rPr>
              <a:t>La constitution d’un </a:t>
            </a:r>
            <a:r>
              <a:rPr lang="fr-FR" sz="1800" b="1" dirty="0">
                <a:latin typeface="WORK SANS LIGHT "/>
              </a:rPr>
              <a:t>groupe miroir</a:t>
            </a:r>
          </a:p>
          <a:p>
            <a:pPr algn="just">
              <a:buFont typeface="Wingdings" panose="05000000000000000000" pitchFamily="2" charset="2"/>
              <a:buChar char="§"/>
            </a:pPr>
            <a:r>
              <a:rPr lang="fr-FR" sz="1800" dirty="0">
                <a:latin typeface="WORK SANS LIGHT "/>
              </a:rPr>
              <a:t>Une négociation à </a:t>
            </a:r>
            <a:r>
              <a:rPr lang="fr-FR" sz="1800" b="1" dirty="0">
                <a:latin typeface="WORK SANS LIGHT "/>
              </a:rPr>
              <a:t>l’agenda social 2024 </a:t>
            </a:r>
            <a:r>
              <a:rPr lang="fr-FR" sz="1800" dirty="0">
                <a:latin typeface="WORK SANS LIGHT "/>
              </a:rPr>
              <a:t>de la CPPNI TP</a:t>
            </a:r>
            <a:endParaRPr lang="fr-FR" dirty="0"/>
          </a:p>
        </p:txBody>
      </p:sp>
      <p:sp>
        <p:nvSpPr>
          <p:cNvPr id="22" name="Espace réservé du contenu 4">
            <a:extLst>
              <a:ext uri="{FF2B5EF4-FFF2-40B4-BE49-F238E27FC236}">
                <a16:creationId xmlns:a16="http://schemas.microsoft.com/office/drawing/2014/main" id="{D8AC2362-61D9-AF0E-C248-B9C0A995A2F9}"/>
              </a:ext>
            </a:extLst>
          </p:cNvPr>
          <p:cNvSpPr txBox="1">
            <a:spLocks/>
          </p:cNvSpPr>
          <p:nvPr/>
        </p:nvSpPr>
        <p:spPr>
          <a:xfrm>
            <a:off x="1115099" y="5206843"/>
            <a:ext cx="10136582" cy="1096710"/>
          </a:xfrm>
          <a:prstGeom prst="rect">
            <a:avLst/>
          </a:prstGeom>
        </p:spPr>
        <p:txBody>
          <a:bodyPr>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fr-FR" sz="1800" dirty="0">
                <a:latin typeface="WORK SANS LIGHT "/>
              </a:rPr>
              <a:t>Un secteur d’activité qui s’engage (mobilisation </a:t>
            </a:r>
            <a:r>
              <a:rPr lang="fr-FR" sz="1800" b="1" dirty="0">
                <a:latin typeface="WORK SANS LIGHT "/>
              </a:rPr>
              <a:t>paritaire</a:t>
            </a:r>
            <a:r>
              <a:rPr lang="fr-FR" sz="1800" dirty="0">
                <a:latin typeface="WORK SANS LIGHT "/>
              </a:rPr>
              <a:t>)</a:t>
            </a:r>
          </a:p>
          <a:p>
            <a:pPr algn="just">
              <a:buFont typeface="Wingdings" panose="05000000000000000000" pitchFamily="2" charset="2"/>
              <a:buChar char="§"/>
            </a:pPr>
            <a:r>
              <a:rPr lang="fr-FR" sz="1800" dirty="0">
                <a:latin typeface="WORK SANS LIGHT "/>
              </a:rPr>
              <a:t>Des sujets qui dépassent la stricte QVT</a:t>
            </a:r>
          </a:p>
          <a:p>
            <a:pPr algn="just">
              <a:buFont typeface="Wingdings" panose="05000000000000000000" pitchFamily="2" charset="2"/>
              <a:buChar char="§"/>
            </a:pPr>
            <a:r>
              <a:rPr lang="fr-FR" sz="1800" dirty="0">
                <a:latin typeface="WORK SANS LIGHT "/>
              </a:rPr>
              <a:t>La </a:t>
            </a:r>
            <a:r>
              <a:rPr lang="fr-FR" sz="1800" b="1" dirty="0">
                <a:latin typeface="WORK SANS LIGHT "/>
              </a:rPr>
              <a:t>médiatisation</a:t>
            </a:r>
            <a:r>
              <a:rPr lang="fr-FR" sz="1800" dirty="0">
                <a:latin typeface="WORK SANS LIGHT "/>
              </a:rPr>
              <a:t> de l’accord</a:t>
            </a:r>
          </a:p>
        </p:txBody>
      </p:sp>
      <p:sp>
        <p:nvSpPr>
          <p:cNvPr id="23" name="Espace réservé du contenu 3">
            <a:extLst>
              <a:ext uri="{FF2B5EF4-FFF2-40B4-BE49-F238E27FC236}">
                <a16:creationId xmlns:a16="http://schemas.microsoft.com/office/drawing/2014/main" id="{654BB49F-7770-E633-AE74-0BAF8485C697}"/>
              </a:ext>
            </a:extLst>
          </p:cNvPr>
          <p:cNvSpPr>
            <a:spLocks noGrp="1"/>
          </p:cNvSpPr>
          <p:nvPr>
            <p:ph idx="1"/>
          </p:nvPr>
        </p:nvSpPr>
        <p:spPr>
          <a:xfrm>
            <a:off x="1115099" y="2643323"/>
            <a:ext cx="10034982" cy="597558"/>
          </a:xfrm>
        </p:spPr>
        <p:txBody>
          <a:bodyPr>
            <a:normAutofit/>
          </a:bodyPr>
          <a:lstStyle/>
          <a:p>
            <a:pPr algn="just"/>
            <a:r>
              <a:rPr lang="fr-FR" dirty="0"/>
              <a:t>Groupes de travail </a:t>
            </a:r>
            <a:r>
              <a:rPr lang="fr-FR" dirty="0">
                <a:sym typeface="Wingdings" panose="05000000000000000000" pitchFamily="2" charset="2"/>
              </a:rPr>
              <a:t> P</a:t>
            </a:r>
            <a:r>
              <a:rPr lang="fr-FR" dirty="0"/>
              <a:t>ropositions dégagées</a:t>
            </a:r>
          </a:p>
        </p:txBody>
      </p:sp>
      <p:sp>
        <p:nvSpPr>
          <p:cNvPr id="24" name="Espace réservé du contenu 4">
            <a:extLst>
              <a:ext uri="{FF2B5EF4-FFF2-40B4-BE49-F238E27FC236}">
                <a16:creationId xmlns:a16="http://schemas.microsoft.com/office/drawing/2014/main" id="{CB76F714-2C01-0C08-1C03-62718AB79865}"/>
              </a:ext>
            </a:extLst>
          </p:cNvPr>
          <p:cNvSpPr>
            <a:spLocks noGrp="1"/>
          </p:cNvSpPr>
          <p:nvPr>
            <p:ph sz="quarter" idx="13"/>
          </p:nvPr>
        </p:nvSpPr>
        <p:spPr>
          <a:xfrm>
            <a:off x="1115099" y="3347020"/>
            <a:ext cx="10034982" cy="968470"/>
          </a:xfrm>
        </p:spPr>
        <p:txBody>
          <a:bodyPr>
            <a:spAutoFit/>
          </a:bodyPr>
          <a:lstStyle/>
          <a:p>
            <a:pPr algn="just">
              <a:buFont typeface="Wingdings" panose="05000000000000000000" pitchFamily="2" charset="2"/>
              <a:buChar char="§"/>
            </a:pPr>
            <a:r>
              <a:rPr lang="fr-FR" sz="1800" b="1" dirty="0">
                <a:latin typeface="WORK SANS LIGHT "/>
              </a:rPr>
              <a:t>Suivant 4 thèmes</a:t>
            </a:r>
            <a:r>
              <a:rPr lang="fr-FR" sz="1800" dirty="0">
                <a:latin typeface="WORK SANS LIGHT "/>
              </a:rPr>
              <a:t> de travail prioritaires = Mobilité | Organisation du travail et conciliation vie pro / vie perso | Formation et évolution professionnelle | Santé et sécurité au travail</a:t>
            </a:r>
          </a:p>
          <a:p>
            <a:pPr algn="just">
              <a:buFont typeface="Wingdings" panose="05000000000000000000" pitchFamily="2" charset="2"/>
              <a:buChar char="§"/>
            </a:pPr>
            <a:r>
              <a:rPr lang="fr-FR" sz="1800" b="1" dirty="0">
                <a:latin typeface="WORK SANS LIGHT "/>
              </a:rPr>
              <a:t>Revues une par une</a:t>
            </a:r>
            <a:r>
              <a:rPr lang="fr-FR" sz="1800" dirty="0">
                <a:latin typeface="WORK SANS LIGHT "/>
              </a:rPr>
              <a:t> en commission sociale du 18 janvier 2024</a:t>
            </a:r>
          </a:p>
        </p:txBody>
      </p:sp>
    </p:spTree>
    <p:extLst>
      <p:ext uri="{BB962C8B-B14F-4D97-AF65-F5344CB8AC3E}">
        <p14:creationId xmlns:p14="http://schemas.microsoft.com/office/powerpoint/2010/main" val="4078368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C06A8A-F5DF-48BA-B18D-A5B7BBE90082}"/>
              </a:ext>
            </a:extLst>
          </p:cNvPr>
          <p:cNvSpPr>
            <a:spLocks noGrp="1"/>
          </p:cNvSpPr>
          <p:nvPr>
            <p:ph type="title"/>
          </p:nvPr>
        </p:nvSpPr>
        <p:spPr>
          <a:xfrm>
            <a:off x="215152" y="241290"/>
            <a:ext cx="11470249" cy="763200"/>
          </a:xfrm>
        </p:spPr>
        <p:txBody>
          <a:bodyPr>
            <a:normAutofit/>
          </a:bodyPr>
          <a:lstStyle/>
          <a:p>
            <a:r>
              <a:rPr lang="fr-FR" dirty="0"/>
              <a:t>Propositions novatrices </a:t>
            </a:r>
            <a:r>
              <a:rPr lang="fr-FR" u="sng" dirty="0"/>
              <a:t>et</a:t>
            </a:r>
            <a:r>
              <a:rPr lang="fr-FR" dirty="0"/>
              <a:t> consensuelles</a:t>
            </a:r>
          </a:p>
        </p:txBody>
      </p:sp>
      <p:sp>
        <p:nvSpPr>
          <p:cNvPr id="10" name="Espace réservé du contenu 4">
            <a:extLst>
              <a:ext uri="{FF2B5EF4-FFF2-40B4-BE49-F238E27FC236}">
                <a16:creationId xmlns:a16="http://schemas.microsoft.com/office/drawing/2014/main" id="{511C9950-C1F3-470C-B6B8-4B3ADEE02CD5}"/>
              </a:ext>
            </a:extLst>
          </p:cNvPr>
          <p:cNvSpPr txBox="1">
            <a:spLocks/>
          </p:cNvSpPr>
          <p:nvPr/>
        </p:nvSpPr>
        <p:spPr>
          <a:xfrm>
            <a:off x="1173801" y="2067201"/>
            <a:ext cx="9780984" cy="1531188"/>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lvl="1" indent="-363538" algn="just">
              <a:buFont typeface="Wingdings" panose="05000000000000000000" pitchFamily="2" charset="2"/>
              <a:buChar char="§"/>
            </a:pPr>
            <a:r>
              <a:rPr lang="fr-FR" sz="1800" dirty="0">
                <a:latin typeface="WORK SANS LIGHT "/>
              </a:rPr>
              <a:t>Des propositions </a:t>
            </a:r>
            <a:r>
              <a:rPr lang="fr-FR" sz="1800" b="1" dirty="0">
                <a:latin typeface="WORK SANS LIGHT "/>
              </a:rPr>
              <a:t>normatives </a:t>
            </a:r>
            <a:r>
              <a:rPr lang="fr-FR" sz="1800" dirty="0">
                <a:latin typeface="WORK SANS LIGHT "/>
                <a:sym typeface="Wingdings" panose="05000000000000000000" pitchFamily="2" charset="2"/>
              </a:rPr>
              <a:t> M</a:t>
            </a:r>
            <a:r>
              <a:rPr lang="fr-FR" sz="1800" dirty="0">
                <a:latin typeface="WORK SANS LIGHT "/>
              </a:rPr>
              <a:t>oderniser nos conventions collectives</a:t>
            </a:r>
          </a:p>
          <a:p>
            <a:pPr marL="363538" lvl="1" indent="-363538" algn="just">
              <a:buFont typeface="Wingdings" panose="05000000000000000000" pitchFamily="2" charset="2"/>
              <a:buChar char="§"/>
            </a:pPr>
            <a:r>
              <a:rPr lang="fr-FR" sz="1800" dirty="0">
                <a:latin typeface="WORK SANS LIGHT "/>
              </a:rPr>
              <a:t>Des </a:t>
            </a:r>
            <a:r>
              <a:rPr lang="fr-FR" sz="1800" b="1" dirty="0">
                <a:latin typeface="WORK SANS LIGHT "/>
              </a:rPr>
              <a:t>recommandations</a:t>
            </a:r>
            <a:r>
              <a:rPr lang="fr-FR" sz="1800" dirty="0">
                <a:latin typeface="WORK SANS LIGHT "/>
              </a:rPr>
              <a:t> </a:t>
            </a:r>
            <a:r>
              <a:rPr lang="fr-FR" sz="1800" dirty="0">
                <a:latin typeface="WORK SANS LIGHT "/>
                <a:sym typeface="Wingdings" panose="05000000000000000000" pitchFamily="2" charset="2"/>
              </a:rPr>
              <a:t> L</a:t>
            </a:r>
            <a:r>
              <a:rPr lang="fr-FR" sz="1800" dirty="0">
                <a:latin typeface="WORK SANS LIGHT "/>
              </a:rPr>
              <a:t>e sujet relève de l’entreprise </a:t>
            </a:r>
          </a:p>
          <a:p>
            <a:pPr marL="363538" lvl="1" indent="-363538" algn="just">
              <a:buFont typeface="Wingdings" panose="05000000000000000000" pitchFamily="2" charset="2"/>
              <a:buChar char="§"/>
            </a:pPr>
            <a:r>
              <a:rPr lang="fr-FR" sz="1800" dirty="0">
                <a:latin typeface="WORK SANS LIGHT "/>
              </a:rPr>
              <a:t>Des </a:t>
            </a:r>
            <a:r>
              <a:rPr lang="fr-FR" sz="1800" b="1" dirty="0">
                <a:latin typeface="WORK SANS LIGHT "/>
              </a:rPr>
              <a:t>actions</a:t>
            </a:r>
            <a:r>
              <a:rPr lang="fr-FR" sz="1800" dirty="0">
                <a:latin typeface="WORK SANS LIGHT "/>
              </a:rPr>
              <a:t> sectorielles </a:t>
            </a:r>
            <a:r>
              <a:rPr lang="fr-FR" sz="1800" dirty="0">
                <a:latin typeface="WORK SANS LIGHT "/>
                <a:sym typeface="Wingdings" panose="05000000000000000000" pitchFamily="2" charset="2"/>
              </a:rPr>
              <a:t> M</a:t>
            </a:r>
            <a:r>
              <a:rPr lang="fr-FR" sz="1800" dirty="0">
                <a:latin typeface="WORK SANS LIGHT "/>
              </a:rPr>
              <a:t>ise en valeur par l’accord </a:t>
            </a:r>
          </a:p>
          <a:p>
            <a:pPr marL="363538" lvl="1" indent="-363538" algn="just">
              <a:buFont typeface="Wingdings" panose="05000000000000000000" pitchFamily="2" charset="2"/>
              <a:buChar char="§"/>
            </a:pPr>
            <a:r>
              <a:rPr lang="fr-FR" sz="1800" dirty="0">
                <a:latin typeface="WORK SANS LIGHT "/>
              </a:rPr>
              <a:t>Des demandes aux </a:t>
            </a:r>
            <a:r>
              <a:rPr lang="fr-FR" sz="1800" b="1" dirty="0">
                <a:latin typeface="WORK SANS LIGHT "/>
              </a:rPr>
              <a:t>pouvoirs publics </a:t>
            </a:r>
            <a:r>
              <a:rPr lang="fr-FR" sz="1800" dirty="0">
                <a:latin typeface="WORK SANS LIGHT "/>
                <a:sym typeface="Wingdings" panose="05000000000000000000" pitchFamily="2" charset="2"/>
              </a:rPr>
              <a:t></a:t>
            </a:r>
            <a:r>
              <a:rPr lang="fr-FR" sz="1800" dirty="0">
                <a:latin typeface="WORK SANS LIGHT "/>
              </a:rPr>
              <a:t> Evolution de la législation – positive pour nos entreprises</a:t>
            </a:r>
          </a:p>
        </p:txBody>
      </p:sp>
      <p:sp>
        <p:nvSpPr>
          <p:cNvPr id="9" name="Espace réservé du contenu 3">
            <a:extLst>
              <a:ext uri="{FF2B5EF4-FFF2-40B4-BE49-F238E27FC236}">
                <a16:creationId xmlns:a16="http://schemas.microsoft.com/office/drawing/2014/main" id="{BC53C87F-A924-06E3-EEF2-77DA7A1B8DC6}"/>
              </a:ext>
            </a:extLst>
          </p:cNvPr>
          <p:cNvSpPr txBox="1">
            <a:spLocks/>
          </p:cNvSpPr>
          <p:nvPr/>
        </p:nvSpPr>
        <p:spPr>
          <a:xfrm>
            <a:off x="1173801" y="1352391"/>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Des propositions ciblées – de différentes natures</a:t>
            </a:r>
          </a:p>
        </p:txBody>
      </p:sp>
      <p:sp>
        <p:nvSpPr>
          <p:cNvPr id="13" name="Espace réservé du contenu 4">
            <a:extLst>
              <a:ext uri="{FF2B5EF4-FFF2-40B4-BE49-F238E27FC236}">
                <a16:creationId xmlns:a16="http://schemas.microsoft.com/office/drawing/2014/main" id="{CEC74DBC-24FB-7940-B652-52F59CB6BD6E}"/>
              </a:ext>
            </a:extLst>
          </p:cNvPr>
          <p:cNvSpPr txBox="1">
            <a:spLocks/>
          </p:cNvSpPr>
          <p:nvPr/>
        </p:nvSpPr>
        <p:spPr>
          <a:xfrm>
            <a:off x="4911767" y="7229893"/>
            <a:ext cx="10136582" cy="2229328"/>
          </a:xfrm>
          <a:prstGeom prst="rect">
            <a:avLst/>
          </a:prstGeom>
        </p:spPr>
        <p:txBody>
          <a:bodyPr>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fr-FR" sz="1800" dirty="0">
                <a:latin typeface="WORK SANS LIGHT "/>
              </a:rPr>
              <a:t>Un secteur qui s’engage (mobilisation </a:t>
            </a:r>
            <a:r>
              <a:rPr lang="fr-FR" sz="1800" b="1" dirty="0">
                <a:latin typeface="WORK SANS LIGHT "/>
              </a:rPr>
              <a:t>paritaire</a:t>
            </a:r>
            <a:r>
              <a:rPr lang="fr-FR" sz="1800" dirty="0">
                <a:latin typeface="WORK SANS LIGHT "/>
              </a:rPr>
              <a:t>)</a:t>
            </a:r>
          </a:p>
          <a:p>
            <a:pPr algn="just">
              <a:buFont typeface="Wingdings" panose="05000000000000000000" pitchFamily="2" charset="2"/>
              <a:buChar char="§"/>
            </a:pPr>
            <a:r>
              <a:rPr lang="fr-FR" sz="1800" dirty="0">
                <a:latin typeface="WORK SANS LIGHT "/>
              </a:rPr>
              <a:t>Des sujets qui dépassent la QVT</a:t>
            </a:r>
          </a:p>
          <a:p>
            <a:pPr algn="just">
              <a:buFont typeface="Wingdings" panose="05000000000000000000" pitchFamily="2" charset="2"/>
              <a:buChar char="§"/>
            </a:pPr>
            <a:r>
              <a:rPr lang="fr-FR" sz="1800" dirty="0">
                <a:latin typeface="WORK SANS LIGHT "/>
              </a:rPr>
              <a:t>La </a:t>
            </a:r>
            <a:r>
              <a:rPr lang="fr-FR" sz="1800" b="1" dirty="0">
                <a:latin typeface="WORK SANS LIGHT "/>
              </a:rPr>
              <a:t>médiatisation</a:t>
            </a:r>
            <a:r>
              <a:rPr lang="fr-FR" sz="1800" dirty="0">
                <a:latin typeface="WORK SANS LIGHT "/>
              </a:rPr>
              <a:t> de l’accord</a:t>
            </a:r>
          </a:p>
          <a:p>
            <a:pPr algn="just">
              <a:buFont typeface="Wingdings" panose="05000000000000000000" pitchFamily="2" charset="2"/>
              <a:buChar char="§"/>
            </a:pPr>
            <a:r>
              <a:rPr lang="fr-FR" sz="1800" dirty="0">
                <a:latin typeface="WORK SANS LIGHT "/>
              </a:rPr>
              <a:t>Un mandat d’ouverture demandé au </a:t>
            </a:r>
            <a:r>
              <a:rPr lang="fr-FR" sz="1800" b="1" dirty="0">
                <a:latin typeface="WORK SANS LIGHT "/>
              </a:rPr>
              <a:t>Bureau du 24 janvier 2024</a:t>
            </a:r>
          </a:p>
          <a:p>
            <a:pPr algn="just">
              <a:buFont typeface="Wingdings" panose="05000000000000000000" pitchFamily="2" charset="2"/>
              <a:buChar char="§"/>
            </a:pPr>
            <a:r>
              <a:rPr lang="fr-FR" sz="1800" dirty="0">
                <a:latin typeface="WORK SANS LIGHT "/>
              </a:rPr>
              <a:t>La constitution d’un </a:t>
            </a:r>
            <a:r>
              <a:rPr lang="fr-FR" sz="1800" b="1" dirty="0">
                <a:latin typeface="WORK SANS LIGHT "/>
              </a:rPr>
              <a:t>groupe miroir</a:t>
            </a:r>
          </a:p>
          <a:p>
            <a:pPr algn="just">
              <a:buFont typeface="Wingdings" panose="05000000000000000000" pitchFamily="2" charset="2"/>
              <a:buChar char="§"/>
            </a:pPr>
            <a:r>
              <a:rPr lang="fr-FR" sz="1800" dirty="0">
                <a:latin typeface="WORK SANS LIGHT "/>
              </a:rPr>
              <a:t>Une négociation à </a:t>
            </a:r>
            <a:r>
              <a:rPr lang="fr-FR" sz="1800" b="1" dirty="0">
                <a:latin typeface="WORK SANS LIGHT "/>
              </a:rPr>
              <a:t>l’agenda social 2024 </a:t>
            </a:r>
            <a:r>
              <a:rPr lang="fr-FR" sz="1800" dirty="0">
                <a:latin typeface="WORK SANS LIGHT "/>
              </a:rPr>
              <a:t>de la CPPNI TP</a:t>
            </a:r>
            <a:endParaRPr lang="fr-FR" dirty="0"/>
          </a:p>
        </p:txBody>
      </p:sp>
      <p:sp>
        <p:nvSpPr>
          <p:cNvPr id="7" name="Espace réservé du contenu 4">
            <a:extLst>
              <a:ext uri="{FF2B5EF4-FFF2-40B4-BE49-F238E27FC236}">
                <a16:creationId xmlns:a16="http://schemas.microsoft.com/office/drawing/2014/main" id="{F6A7F7B2-79A5-F2C3-2377-D2BFD2D2153B}"/>
              </a:ext>
            </a:extLst>
          </p:cNvPr>
          <p:cNvSpPr txBox="1">
            <a:spLocks/>
          </p:cNvSpPr>
          <p:nvPr/>
        </p:nvSpPr>
        <p:spPr>
          <a:xfrm>
            <a:off x="1173801" y="4430451"/>
            <a:ext cx="9780984" cy="1965666"/>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lvl="1" indent="-363538" algn="just">
              <a:buFont typeface="Wingdings" panose="05000000000000000000" pitchFamily="2" charset="2"/>
              <a:buChar char="§"/>
            </a:pPr>
            <a:r>
              <a:rPr lang="fr-FR" sz="1800" dirty="0">
                <a:latin typeface="WORK SANS LIGHT "/>
              </a:rPr>
              <a:t>La </a:t>
            </a:r>
            <a:r>
              <a:rPr lang="fr-FR" sz="1800" b="1" dirty="0">
                <a:latin typeface="WORK SANS LIGHT "/>
              </a:rPr>
              <a:t>sécurisation</a:t>
            </a:r>
            <a:r>
              <a:rPr lang="fr-FR" sz="1800" dirty="0">
                <a:latin typeface="WORK SANS LIGHT "/>
              </a:rPr>
              <a:t> des règles concernant les IPD et IGD pour les salariés sur chantier et de nouvelles </a:t>
            </a:r>
            <a:r>
              <a:rPr lang="fr-FR" sz="1800" b="1" dirty="0">
                <a:latin typeface="WORK SANS LIGHT "/>
              </a:rPr>
              <a:t>flexibilités</a:t>
            </a:r>
            <a:r>
              <a:rPr lang="fr-FR" sz="1800" dirty="0">
                <a:latin typeface="WORK SANS LIGHT "/>
              </a:rPr>
              <a:t> en matière de temps de travail…</a:t>
            </a:r>
          </a:p>
          <a:p>
            <a:pPr marL="363538" lvl="1" indent="-363538" algn="just">
              <a:buFont typeface="Wingdings" panose="05000000000000000000" pitchFamily="2" charset="2"/>
              <a:buChar char="§"/>
            </a:pPr>
            <a:r>
              <a:rPr lang="fr-FR" sz="1800" dirty="0">
                <a:latin typeface="WORK SANS LIGHT "/>
              </a:rPr>
              <a:t>… en contrepartie d’un meilleur </a:t>
            </a:r>
            <a:r>
              <a:rPr lang="fr-FR" sz="1800" b="1" dirty="0">
                <a:latin typeface="WORK SANS LIGHT "/>
              </a:rPr>
              <a:t>accompagnement social </a:t>
            </a:r>
            <a:r>
              <a:rPr lang="fr-FR" sz="1800" dirty="0">
                <a:latin typeface="WORK SANS LIGHT "/>
              </a:rPr>
              <a:t>au niveau de la branche (parentalité, horaires atypiques, mobilité, reconversion professionnelle, prévention, santé…)</a:t>
            </a:r>
          </a:p>
          <a:p>
            <a:pPr marL="363538" lvl="1" indent="-363538" algn="just">
              <a:buFont typeface="Wingdings" panose="05000000000000000000" pitchFamily="2" charset="2"/>
              <a:buChar char="§"/>
            </a:pPr>
            <a:r>
              <a:rPr lang="fr-FR" sz="1800" dirty="0">
                <a:latin typeface="WORK SANS LIGHT "/>
              </a:rPr>
              <a:t>La revalorisation du </a:t>
            </a:r>
            <a:r>
              <a:rPr lang="fr-FR" sz="1800" b="1" dirty="0">
                <a:latin typeface="WORK SANS LIGHT "/>
              </a:rPr>
              <a:t>statut ouvrier </a:t>
            </a:r>
            <a:r>
              <a:rPr lang="fr-FR" sz="1800" dirty="0">
                <a:latin typeface="WORK SANS LIGHT "/>
              </a:rPr>
              <a:t>par effacement de certaines différences catégorielles (ex. : congés supplémentaires pour ancienneté)</a:t>
            </a:r>
          </a:p>
        </p:txBody>
      </p:sp>
      <p:sp>
        <p:nvSpPr>
          <p:cNvPr id="8" name="Espace réservé du contenu 3">
            <a:extLst>
              <a:ext uri="{FF2B5EF4-FFF2-40B4-BE49-F238E27FC236}">
                <a16:creationId xmlns:a16="http://schemas.microsoft.com/office/drawing/2014/main" id="{5C696B0B-A94D-7C7F-C0D1-47FB75D5F887}"/>
              </a:ext>
            </a:extLst>
          </p:cNvPr>
          <p:cNvSpPr txBox="1">
            <a:spLocks/>
          </p:cNvSpPr>
          <p:nvPr/>
        </p:nvSpPr>
        <p:spPr>
          <a:xfrm>
            <a:off x="1173801" y="3715641"/>
            <a:ext cx="10034983" cy="597558"/>
          </a:xfrm>
          <a:prstGeom prst="rect">
            <a:avLst/>
          </a:prstGeom>
        </p:spPr>
        <p:txBody>
          <a:bodyPr>
            <a:normAutofit lnSpcReduction="10000"/>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Focus sur propositions normatives </a:t>
            </a:r>
            <a:r>
              <a:rPr lang="fr-FR" dirty="0">
                <a:sym typeface="Wingdings" panose="05000000000000000000" pitchFamily="2" charset="2"/>
              </a:rPr>
              <a:t> E</a:t>
            </a:r>
            <a:r>
              <a:rPr lang="fr-FR" dirty="0"/>
              <a:t>quilibre entre besoins des entreprises et avancées sociales (demandes syndicales)</a:t>
            </a:r>
          </a:p>
        </p:txBody>
      </p:sp>
    </p:spTree>
    <p:extLst>
      <p:ext uri="{BB962C8B-B14F-4D97-AF65-F5344CB8AC3E}">
        <p14:creationId xmlns:p14="http://schemas.microsoft.com/office/powerpoint/2010/main" val="2495162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C06A8A-F5DF-48BA-B18D-A5B7BBE90082}"/>
              </a:ext>
            </a:extLst>
          </p:cNvPr>
          <p:cNvSpPr>
            <a:spLocks noGrp="1"/>
          </p:cNvSpPr>
          <p:nvPr>
            <p:ph type="title"/>
          </p:nvPr>
        </p:nvSpPr>
        <p:spPr>
          <a:xfrm>
            <a:off x="215152" y="241290"/>
            <a:ext cx="11470249" cy="763200"/>
          </a:xfrm>
        </p:spPr>
        <p:txBody>
          <a:bodyPr>
            <a:normAutofit/>
          </a:bodyPr>
          <a:lstStyle/>
          <a:p>
            <a:r>
              <a:rPr lang="fr-FR" dirty="0"/>
              <a:t>Propositions novatrices </a:t>
            </a:r>
            <a:r>
              <a:rPr lang="fr-FR" u="sng" dirty="0"/>
              <a:t>et</a:t>
            </a:r>
            <a:r>
              <a:rPr lang="fr-FR" dirty="0"/>
              <a:t> consensuelles</a:t>
            </a:r>
          </a:p>
        </p:txBody>
      </p:sp>
      <p:sp>
        <p:nvSpPr>
          <p:cNvPr id="10" name="Espace réservé du contenu 4">
            <a:extLst>
              <a:ext uri="{FF2B5EF4-FFF2-40B4-BE49-F238E27FC236}">
                <a16:creationId xmlns:a16="http://schemas.microsoft.com/office/drawing/2014/main" id="{511C9950-C1F3-470C-B6B8-4B3ADEE02CD5}"/>
              </a:ext>
            </a:extLst>
          </p:cNvPr>
          <p:cNvSpPr txBox="1">
            <a:spLocks/>
          </p:cNvSpPr>
          <p:nvPr/>
        </p:nvSpPr>
        <p:spPr>
          <a:xfrm>
            <a:off x="1173801" y="2067201"/>
            <a:ext cx="9780984" cy="2093907"/>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lvl="1" indent="-363538" algn="just">
              <a:buFont typeface="Wingdings" panose="05000000000000000000" pitchFamily="2" charset="2"/>
              <a:buChar char="§"/>
            </a:pPr>
            <a:r>
              <a:rPr lang="fr-FR" sz="1800" dirty="0">
                <a:latin typeface="WORK SANS LIGHT "/>
              </a:rPr>
              <a:t>Intégrer les licences professionnelles, </a:t>
            </a:r>
            <a:r>
              <a:rPr lang="fr-FR" sz="1800" dirty="0" err="1">
                <a:latin typeface="WORK SANS LIGHT "/>
              </a:rPr>
              <a:t>Bachelor</a:t>
            </a:r>
            <a:r>
              <a:rPr lang="fr-FR" sz="1800" dirty="0">
                <a:latin typeface="WORK SANS LIGHT "/>
              </a:rPr>
              <a:t> et BUT dans la classification</a:t>
            </a:r>
          </a:p>
          <a:p>
            <a:pPr marL="363538" lvl="1" indent="-363538" algn="just">
              <a:buFont typeface="Wingdings" panose="05000000000000000000" pitchFamily="2" charset="2"/>
              <a:buChar char="§"/>
            </a:pPr>
            <a:r>
              <a:rPr lang="fr-FR" sz="1800" dirty="0">
                <a:latin typeface="WORK SANS LIGHT "/>
              </a:rPr>
              <a:t>Redonner à l’Ordre des tuteurs une nouvelle dynamique décorrélée du versement d’une quelconque prime</a:t>
            </a:r>
          </a:p>
          <a:p>
            <a:pPr marL="363538" lvl="1" indent="-363538" algn="just">
              <a:buFont typeface="Wingdings" panose="05000000000000000000" pitchFamily="2" charset="2"/>
              <a:buChar char="§"/>
            </a:pPr>
            <a:r>
              <a:rPr lang="fr-FR" sz="1800" dirty="0">
                <a:latin typeface="WORK SANS LIGHT "/>
              </a:rPr>
              <a:t>La prise en charge par les entreprises de Travaux Publics des frais d’hébergement, de restauration sur le lieu de formation (internat CFA) et de transport des apprentis</a:t>
            </a:r>
          </a:p>
          <a:p>
            <a:pPr marL="363538" lvl="1" indent="-363538" algn="just">
              <a:buFont typeface="Wingdings" panose="05000000000000000000" pitchFamily="2" charset="2"/>
              <a:buChar char="§"/>
            </a:pPr>
            <a:endParaRPr lang="fr-FR" sz="1800" dirty="0">
              <a:latin typeface="WORK SANS LIGHT "/>
            </a:endParaRPr>
          </a:p>
          <a:p>
            <a:pPr marL="363538" lvl="1" indent="-363538" algn="just">
              <a:buFont typeface="Wingdings" panose="05000000000000000000" pitchFamily="2" charset="2"/>
              <a:buChar char="§"/>
            </a:pPr>
            <a:endParaRPr lang="fr-FR" sz="1800" dirty="0">
              <a:latin typeface="WORK SANS LIGHT "/>
            </a:endParaRPr>
          </a:p>
        </p:txBody>
      </p:sp>
      <p:sp>
        <p:nvSpPr>
          <p:cNvPr id="9" name="Espace réservé du contenu 3">
            <a:extLst>
              <a:ext uri="{FF2B5EF4-FFF2-40B4-BE49-F238E27FC236}">
                <a16:creationId xmlns:a16="http://schemas.microsoft.com/office/drawing/2014/main" id="{BC53C87F-A924-06E3-EEF2-77DA7A1B8DC6}"/>
              </a:ext>
            </a:extLst>
          </p:cNvPr>
          <p:cNvSpPr txBox="1">
            <a:spLocks/>
          </p:cNvSpPr>
          <p:nvPr/>
        </p:nvSpPr>
        <p:spPr>
          <a:xfrm>
            <a:off x="1173801" y="1352391"/>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Formation </a:t>
            </a:r>
          </a:p>
        </p:txBody>
      </p:sp>
      <p:sp>
        <p:nvSpPr>
          <p:cNvPr id="13" name="Espace réservé du contenu 4">
            <a:extLst>
              <a:ext uri="{FF2B5EF4-FFF2-40B4-BE49-F238E27FC236}">
                <a16:creationId xmlns:a16="http://schemas.microsoft.com/office/drawing/2014/main" id="{CEC74DBC-24FB-7940-B652-52F59CB6BD6E}"/>
              </a:ext>
            </a:extLst>
          </p:cNvPr>
          <p:cNvSpPr txBox="1">
            <a:spLocks/>
          </p:cNvSpPr>
          <p:nvPr/>
        </p:nvSpPr>
        <p:spPr>
          <a:xfrm>
            <a:off x="4911767" y="7229893"/>
            <a:ext cx="10136582" cy="2229328"/>
          </a:xfrm>
          <a:prstGeom prst="rect">
            <a:avLst/>
          </a:prstGeom>
        </p:spPr>
        <p:txBody>
          <a:bodyPr>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fr-FR" sz="1800" dirty="0">
                <a:latin typeface="WORK SANS LIGHT "/>
              </a:rPr>
              <a:t>Un secteur qui s’engage (mobilisation </a:t>
            </a:r>
            <a:r>
              <a:rPr lang="fr-FR" sz="1800" b="1" dirty="0">
                <a:latin typeface="WORK SANS LIGHT "/>
              </a:rPr>
              <a:t>paritaire</a:t>
            </a:r>
            <a:r>
              <a:rPr lang="fr-FR" sz="1800" dirty="0">
                <a:latin typeface="WORK SANS LIGHT "/>
              </a:rPr>
              <a:t>)</a:t>
            </a:r>
          </a:p>
          <a:p>
            <a:pPr algn="just">
              <a:buFont typeface="Wingdings" panose="05000000000000000000" pitchFamily="2" charset="2"/>
              <a:buChar char="§"/>
            </a:pPr>
            <a:r>
              <a:rPr lang="fr-FR" sz="1800" dirty="0">
                <a:latin typeface="WORK SANS LIGHT "/>
              </a:rPr>
              <a:t>Des sujets qui dépassent la QVT</a:t>
            </a:r>
          </a:p>
          <a:p>
            <a:pPr algn="just">
              <a:buFont typeface="Wingdings" panose="05000000000000000000" pitchFamily="2" charset="2"/>
              <a:buChar char="§"/>
            </a:pPr>
            <a:r>
              <a:rPr lang="fr-FR" sz="1800" dirty="0">
                <a:latin typeface="WORK SANS LIGHT "/>
              </a:rPr>
              <a:t>La </a:t>
            </a:r>
            <a:r>
              <a:rPr lang="fr-FR" sz="1800" b="1" dirty="0">
                <a:latin typeface="WORK SANS LIGHT "/>
              </a:rPr>
              <a:t>médiatisation</a:t>
            </a:r>
            <a:r>
              <a:rPr lang="fr-FR" sz="1800" dirty="0">
                <a:latin typeface="WORK SANS LIGHT "/>
              </a:rPr>
              <a:t> de l’accord</a:t>
            </a:r>
          </a:p>
          <a:p>
            <a:pPr algn="just">
              <a:buFont typeface="Wingdings" panose="05000000000000000000" pitchFamily="2" charset="2"/>
              <a:buChar char="§"/>
            </a:pPr>
            <a:r>
              <a:rPr lang="fr-FR" sz="1800" dirty="0">
                <a:latin typeface="WORK SANS LIGHT "/>
              </a:rPr>
              <a:t>Un mandat d’ouverture demandé au </a:t>
            </a:r>
            <a:r>
              <a:rPr lang="fr-FR" sz="1800" b="1" dirty="0">
                <a:latin typeface="WORK SANS LIGHT "/>
              </a:rPr>
              <a:t>Bureau du 24 janvier 2024</a:t>
            </a:r>
          </a:p>
          <a:p>
            <a:pPr algn="just">
              <a:buFont typeface="Wingdings" panose="05000000000000000000" pitchFamily="2" charset="2"/>
              <a:buChar char="§"/>
            </a:pPr>
            <a:r>
              <a:rPr lang="fr-FR" sz="1800" dirty="0">
                <a:latin typeface="WORK SANS LIGHT "/>
              </a:rPr>
              <a:t>La constitution d’un </a:t>
            </a:r>
            <a:r>
              <a:rPr lang="fr-FR" sz="1800" b="1" dirty="0">
                <a:latin typeface="WORK SANS LIGHT "/>
              </a:rPr>
              <a:t>groupe miroir</a:t>
            </a:r>
          </a:p>
          <a:p>
            <a:pPr algn="just">
              <a:buFont typeface="Wingdings" panose="05000000000000000000" pitchFamily="2" charset="2"/>
              <a:buChar char="§"/>
            </a:pPr>
            <a:r>
              <a:rPr lang="fr-FR" sz="1800" dirty="0">
                <a:latin typeface="WORK SANS LIGHT "/>
              </a:rPr>
              <a:t>Une négociation à </a:t>
            </a:r>
            <a:r>
              <a:rPr lang="fr-FR" sz="1800" b="1" dirty="0">
                <a:latin typeface="WORK SANS LIGHT "/>
              </a:rPr>
              <a:t>l’agenda social 2024 </a:t>
            </a:r>
            <a:r>
              <a:rPr lang="fr-FR" sz="1800" dirty="0">
                <a:latin typeface="WORK SANS LIGHT "/>
              </a:rPr>
              <a:t>de la CPPNI TP</a:t>
            </a:r>
            <a:endParaRPr lang="fr-FR" dirty="0"/>
          </a:p>
        </p:txBody>
      </p:sp>
      <p:sp>
        <p:nvSpPr>
          <p:cNvPr id="7" name="Espace réservé du contenu 4">
            <a:extLst>
              <a:ext uri="{FF2B5EF4-FFF2-40B4-BE49-F238E27FC236}">
                <a16:creationId xmlns:a16="http://schemas.microsoft.com/office/drawing/2014/main" id="{F6A7F7B2-79A5-F2C3-2377-D2BFD2D2153B}"/>
              </a:ext>
            </a:extLst>
          </p:cNvPr>
          <p:cNvSpPr txBox="1">
            <a:spLocks/>
          </p:cNvSpPr>
          <p:nvPr/>
        </p:nvSpPr>
        <p:spPr>
          <a:xfrm>
            <a:off x="1173801" y="4430451"/>
            <a:ext cx="9780984" cy="1217769"/>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lvl="1" indent="-363538" algn="just">
              <a:buFont typeface="Wingdings" panose="05000000000000000000" pitchFamily="2" charset="2"/>
              <a:buChar char="§"/>
            </a:pPr>
            <a:r>
              <a:rPr lang="fr-FR" sz="1800" dirty="0">
                <a:latin typeface="WORK SANS LIGHT "/>
              </a:rPr>
              <a:t>Dispositif de branche en matière reconversion professionnelle</a:t>
            </a:r>
          </a:p>
          <a:p>
            <a:pPr marL="363538" lvl="1" indent="-363538" algn="just">
              <a:buFont typeface="Wingdings" panose="05000000000000000000" pitchFamily="2" charset="2"/>
              <a:buChar char="§"/>
            </a:pPr>
            <a:r>
              <a:rPr lang="fr-FR" sz="1800" dirty="0">
                <a:latin typeface="WORK SANS LIGHT "/>
              </a:rPr>
              <a:t>Référentiel en matière de prévention </a:t>
            </a:r>
          </a:p>
          <a:p>
            <a:pPr marL="363538" lvl="1" indent="-363538" algn="just">
              <a:buFont typeface="Wingdings" panose="05000000000000000000" pitchFamily="2" charset="2"/>
              <a:buChar char="§"/>
            </a:pPr>
            <a:r>
              <a:rPr lang="fr-FR" sz="1800" dirty="0">
                <a:latin typeface="WORK SANS LIGHT "/>
              </a:rPr>
              <a:t>Promotion auprès des salariés de bilans de santé et entretiens de </a:t>
            </a:r>
            <a:r>
              <a:rPr lang="fr-FR" sz="1800">
                <a:latin typeface="WORK SANS LIGHT "/>
              </a:rPr>
              <a:t>prévention mobilisables sur </a:t>
            </a:r>
            <a:r>
              <a:rPr lang="fr-FR" sz="1800" dirty="0">
                <a:latin typeface="WORK SANS LIGHT "/>
              </a:rPr>
              <a:t>le temps de travail. </a:t>
            </a:r>
          </a:p>
        </p:txBody>
      </p:sp>
      <p:sp>
        <p:nvSpPr>
          <p:cNvPr id="8" name="Espace réservé du contenu 3">
            <a:extLst>
              <a:ext uri="{FF2B5EF4-FFF2-40B4-BE49-F238E27FC236}">
                <a16:creationId xmlns:a16="http://schemas.microsoft.com/office/drawing/2014/main" id="{5C696B0B-A94D-7C7F-C0D1-47FB75D5F887}"/>
              </a:ext>
            </a:extLst>
          </p:cNvPr>
          <p:cNvSpPr txBox="1">
            <a:spLocks/>
          </p:cNvSpPr>
          <p:nvPr/>
        </p:nvSpPr>
        <p:spPr>
          <a:xfrm>
            <a:off x="1173801" y="3715641"/>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Santé-Sécurité</a:t>
            </a:r>
          </a:p>
        </p:txBody>
      </p:sp>
    </p:spTree>
    <p:extLst>
      <p:ext uri="{BB962C8B-B14F-4D97-AF65-F5344CB8AC3E}">
        <p14:creationId xmlns:p14="http://schemas.microsoft.com/office/powerpoint/2010/main" val="2241239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A7DF2DC-D4B6-404D-A4D6-9CB877F702C2}"/>
              </a:ext>
            </a:extLst>
          </p:cNvPr>
          <p:cNvSpPr>
            <a:spLocks noGrp="1"/>
          </p:cNvSpPr>
          <p:nvPr>
            <p:ph type="sldNum" sz="quarter" idx="12"/>
          </p:nvPr>
        </p:nvSpPr>
        <p:spPr/>
        <p:txBody>
          <a:bodyPr/>
          <a:lstStyle/>
          <a:p>
            <a:fld id="{27DB8DCC-A60C-C946-B50F-381DEF0CC147}" type="slidenum">
              <a:rPr lang="fr-FR" smtClean="0"/>
              <a:t>19</a:t>
            </a:fld>
            <a:endParaRPr lang="fr-FR"/>
          </a:p>
        </p:txBody>
      </p:sp>
      <p:sp>
        <p:nvSpPr>
          <p:cNvPr id="5" name="Titre 4">
            <a:extLst>
              <a:ext uri="{FF2B5EF4-FFF2-40B4-BE49-F238E27FC236}">
                <a16:creationId xmlns:a16="http://schemas.microsoft.com/office/drawing/2014/main" id="{1A60B4DE-749F-ED4B-638B-39E29D599C9D}"/>
              </a:ext>
            </a:extLst>
          </p:cNvPr>
          <p:cNvSpPr>
            <a:spLocks noGrp="1"/>
          </p:cNvSpPr>
          <p:nvPr>
            <p:ph type="title"/>
          </p:nvPr>
        </p:nvSpPr>
        <p:spPr>
          <a:xfrm>
            <a:off x="0" y="273265"/>
            <a:ext cx="12192000" cy="763200"/>
          </a:xfrm>
        </p:spPr>
        <p:txBody>
          <a:bodyPr/>
          <a:lstStyle/>
          <a:p>
            <a:r>
              <a:rPr lang="fr-FR" dirty="0"/>
              <a:t>Plan détaillé du futur accord</a:t>
            </a:r>
          </a:p>
        </p:txBody>
      </p:sp>
      <p:sp>
        <p:nvSpPr>
          <p:cNvPr id="7" name="ZoneTexte 6">
            <a:extLst>
              <a:ext uri="{FF2B5EF4-FFF2-40B4-BE49-F238E27FC236}">
                <a16:creationId xmlns:a16="http://schemas.microsoft.com/office/drawing/2014/main" id="{7E786107-7E6A-F15B-769A-6C798B75D2B8}"/>
              </a:ext>
            </a:extLst>
          </p:cNvPr>
          <p:cNvSpPr txBox="1"/>
          <p:nvPr/>
        </p:nvSpPr>
        <p:spPr>
          <a:xfrm>
            <a:off x="518947" y="2779754"/>
            <a:ext cx="3142593" cy="523220"/>
          </a:xfrm>
          <a:prstGeom prst="rect">
            <a:avLst/>
          </a:prstGeom>
          <a:noFill/>
        </p:spPr>
        <p:txBody>
          <a:bodyPr wrap="square" rtlCol="0">
            <a:spAutoFit/>
          </a:bodyPr>
          <a:lstStyle/>
          <a:p>
            <a:pPr marR="0" rtl="0">
              <a:buFont typeface="Symbol" panose="05050102010706020507" pitchFamily="18" charset="2"/>
              <a:buChar char="·"/>
            </a:pPr>
            <a:r>
              <a:rPr lang="fr-FR" sz="1400" b="0" i="0" u="none" strike="noStrike" baseline="0" dirty="0"/>
              <a:t> Les transformations dans les TP</a:t>
            </a:r>
          </a:p>
          <a:p>
            <a:pPr marR="0" rtl="0">
              <a:buFont typeface="Symbol" panose="05050102010706020507" pitchFamily="18" charset="2"/>
              <a:buChar char="·"/>
            </a:pPr>
            <a:r>
              <a:rPr lang="fr-FR" sz="1400" b="0" i="0" u="none" strike="noStrike" baseline="0" dirty="0"/>
              <a:t> Les transformations par les TP</a:t>
            </a:r>
          </a:p>
        </p:txBody>
      </p:sp>
      <p:sp>
        <p:nvSpPr>
          <p:cNvPr id="9" name="ZoneTexte 8">
            <a:extLst>
              <a:ext uri="{FF2B5EF4-FFF2-40B4-BE49-F238E27FC236}">
                <a16:creationId xmlns:a16="http://schemas.microsoft.com/office/drawing/2014/main" id="{CD7FA0C0-B1F5-B91A-7393-E226D2C73C31}"/>
              </a:ext>
            </a:extLst>
          </p:cNvPr>
          <p:cNvSpPr txBox="1"/>
          <p:nvPr/>
        </p:nvSpPr>
        <p:spPr>
          <a:xfrm>
            <a:off x="4244870" y="2779754"/>
            <a:ext cx="3263461" cy="738664"/>
          </a:xfrm>
          <a:prstGeom prst="rect">
            <a:avLst/>
          </a:prstGeom>
          <a:noFill/>
        </p:spPr>
        <p:txBody>
          <a:bodyPr wrap="square" rtlCol="0">
            <a:spAutoFit/>
          </a:bodyPr>
          <a:lstStyle>
            <a:defPPr>
              <a:defRPr lang="fr-FR"/>
            </a:defPPr>
            <a:lvl1pPr marR="0" algn="ctr">
              <a:buFont typeface="Symbol" panose="05050102010706020507" pitchFamily="18" charset="2"/>
              <a:buChar char="·"/>
              <a:defRPr sz="1400" b="0" i="0" u="none" strike="noStrike" baseline="0"/>
            </a:lvl1pPr>
          </a:lstStyle>
          <a:p>
            <a:pPr algn="l"/>
            <a:r>
              <a:rPr lang="fr-FR" dirty="0"/>
              <a:t> Ouvrir le champ des possibles </a:t>
            </a:r>
          </a:p>
          <a:p>
            <a:pPr algn="l"/>
            <a:r>
              <a:rPr lang="fr-FR" dirty="0"/>
              <a:t> Mieux rémunérer les horaires atypiques </a:t>
            </a:r>
          </a:p>
          <a:p>
            <a:pPr algn="l"/>
            <a:r>
              <a:rPr lang="fr-FR" dirty="0"/>
              <a:t> Rationaliser les déplacements </a:t>
            </a:r>
          </a:p>
        </p:txBody>
      </p:sp>
      <p:sp>
        <p:nvSpPr>
          <p:cNvPr id="14" name="ZoneTexte 13">
            <a:extLst>
              <a:ext uri="{FF2B5EF4-FFF2-40B4-BE49-F238E27FC236}">
                <a16:creationId xmlns:a16="http://schemas.microsoft.com/office/drawing/2014/main" id="{69CF84A4-EA9D-1358-7C8F-B34D274F0B82}"/>
              </a:ext>
            </a:extLst>
          </p:cNvPr>
          <p:cNvSpPr txBox="1"/>
          <p:nvPr/>
        </p:nvSpPr>
        <p:spPr>
          <a:xfrm>
            <a:off x="7970792" y="2779754"/>
            <a:ext cx="3735112" cy="954107"/>
          </a:xfrm>
          <a:prstGeom prst="rect">
            <a:avLst/>
          </a:prstGeom>
          <a:noFill/>
        </p:spPr>
        <p:txBody>
          <a:bodyPr wrap="square" rtlCol="0">
            <a:spAutoFit/>
          </a:bodyPr>
          <a:lstStyle>
            <a:defPPr>
              <a:defRPr lang="fr-FR"/>
            </a:defPPr>
            <a:lvl1pPr marR="0">
              <a:buFont typeface="Symbol" panose="05050102010706020507" pitchFamily="18" charset="2"/>
              <a:buChar char="·"/>
              <a:defRPr sz="1400" b="0" i="0" u="none" strike="noStrike" baseline="0"/>
            </a:lvl1pPr>
          </a:lstStyle>
          <a:p>
            <a:r>
              <a:rPr lang="fr-FR" dirty="0"/>
              <a:t> Concilier vie pro et vie perso </a:t>
            </a:r>
          </a:p>
          <a:p>
            <a:r>
              <a:rPr lang="fr-FR" dirty="0"/>
              <a:t> Favoriser la fidélisation des salariés </a:t>
            </a:r>
          </a:p>
          <a:p>
            <a:r>
              <a:rPr lang="fr-FR" dirty="0"/>
              <a:t> Promouvoir la mixité et assurer l’égalité hommes-femmes</a:t>
            </a:r>
          </a:p>
        </p:txBody>
      </p:sp>
      <p:sp>
        <p:nvSpPr>
          <p:cNvPr id="16" name="ZoneTexte 15">
            <a:extLst>
              <a:ext uri="{FF2B5EF4-FFF2-40B4-BE49-F238E27FC236}">
                <a16:creationId xmlns:a16="http://schemas.microsoft.com/office/drawing/2014/main" id="{D1054BD7-6C18-ACCB-4CBC-57DF8DA3EF12}"/>
              </a:ext>
            </a:extLst>
          </p:cNvPr>
          <p:cNvSpPr txBox="1"/>
          <p:nvPr/>
        </p:nvSpPr>
        <p:spPr>
          <a:xfrm>
            <a:off x="518947" y="5025614"/>
            <a:ext cx="3619501" cy="1169551"/>
          </a:xfrm>
          <a:prstGeom prst="rect">
            <a:avLst/>
          </a:prstGeom>
          <a:noFill/>
        </p:spPr>
        <p:txBody>
          <a:bodyPr wrap="square" rtlCol="0">
            <a:spAutoFit/>
          </a:bodyPr>
          <a:lstStyle>
            <a:defPPr>
              <a:defRPr lang="fr-FR"/>
            </a:defPPr>
            <a:lvl1pPr marR="0">
              <a:buFont typeface="Symbol" panose="05050102010706020507" pitchFamily="18" charset="2"/>
              <a:buChar char="·"/>
              <a:defRPr sz="1400" b="0" i="0" u="none" strike="noStrike" baseline="0"/>
            </a:lvl1pPr>
          </a:lstStyle>
          <a:p>
            <a:r>
              <a:rPr lang="fr-FR" dirty="0"/>
              <a:t> Investir dans l’alternance et l’apprentissage</a:t>
            </a:r>
          </a:p>
          <a:p>
            <a:r>
              <a:rPr lang="fr-FR" dirty="0"/>
              <a:t> Favoriser la mobilité et les transitions professionnelles</a:t>
            </a:r>
          </a:p>
          <a:p>
            <a:r>
              <a:rPr lang="fr-FR" dirty="0"/>
              <a:t> Valoriser le tutorat </a:t>
            </a:r>
          </a:p>
          <a:p>
            <a:r>
              <a:rPr lang="fr-FR" dirty="0"/>
              <a:t> Adapter la classification</a:t>
            </a:r>
          </a:p>
        </p:txBody>
      </p:sp>
      <p:sp>
        <p:nvSpPr>
          <p:cNvPr id="18" name="ZoneTexte 17">
            <a:extLst>
              <a:ext uri="{FF2B5EF4-FFF2-40B4-BE49-F238E27FC236}">
                <a16:creationId xmlns:a16="http://schemas.microsoft.com/office/drawing/2014/main" id="{EA02D088-3376-2989-D92F-4B6DC51FAD22}"/>
              </a:ext>
            </a:extLst>
          </p:cNvPr>
          <p:cNvSpPr txBox="1"/>
          <p:nvPr/>
        </p:nvSpPr>
        <p:spPr>
          <a:xfrm>
            <a:off x="4244870" y="5025614"/>
            <a:ext cx="3392216" cy="1169551"/>
          </a:xfrm>
          <a:prstGeom prst="rect">
            <a:avLst/>
          </a:prstGeom>
          <a:noFill/>
        </p:spPr>
        <p:txBody>
          <a:bodyPr wrap="square" rtlCol="0">
            <a:spAutoFit/>
          </a:bodyPr>
          <a:lstStyle>
            <a:defPPr>
              <a:defRPr lang="fr-FR"/>
            </a:defPPr>
            <a:lvl1pPr marR="0">
              <a:buFont typeface="Symbol" panose="05050102010706020507" pitchFamily="18" charset="2"/>
              <a:buChar char="·"/>
              <a:defRPr sz="1400" b="0" i="0" u="none" strike="noStrike" baseline="0"/>
            </a:lvl1pPr>
          </a:lstStyle>
          <a:p>
            <a:r>
              <a:rPr lang="fr-FR" dirty="0"/>
              <a:t> Promouvoir les bilans santé et prévention </a:t>
            </a:r>
          </a:p>
          <a:p>
            <a:r>
              <a:rPr lang="fr-FR" dirty="0"/>
              <a:t> Intégrer le risque canicule et fortes chaleurs </a:t>
            </a:r>
          </a:p>
          <a:p>
            <a:r>
              <a:rPr lang="fr-FR" dirty="0"/>
              <a:t> Former pour mieux prévenir (Socle commun de prévention et PASI)</a:t>
            </a:r>
          </a:p>
        </p:txBody>
      </p:sp>
      <p:sp>
        <p:nvSpPr>
          <p:cNvPr id="21" name="ZoneTexte 20">
            <a:extLst>
              <a:ext uri="{FF2B5EF4-FFF2-40B4-BE49-F238E27FC236}">
                <a16:creationId xmlns:a16="http://schemas.microsoft.com/office/drawing/2014/main" id="{2A0A520C-7739-2EAD-1226-7A16272E5060}"/>
              </a:ext>
            </a:extLst>
          </p:cNvPr>
          <p:cNvSpPr txBox="1"/>
          <p:nvPr/>
        </p:nvSpPr>
        <p:spPr>
          <a:xfrm>
            <a:off x="7970792" y="5025614"/>
            <a:ext cx="3158355" cy="954107"/>
          </a:xfrm>
          <a:prstGeom prst="rect">
            <a:avLst/>
          </a:prstGeom>
          <a:noFill/>
        </p:spPr>
        <p:txBody>
          <a:bodyPr wrap="square" rtlCol="0">
            <a:spAutoFit/>
          </a:bodyPr>
          <a:lstStyle>
            <a:defPPr>
              <a:defRPr lang="fr-FR"/>
            </a:defPPr>
            <a:lvl1pPr marR="0">
              <a:buFont typeface="Symbol" panose="05050102010706020507" pitchFamily="18" charset="2"/>
              <a:buChar char="·"/>
              <a:defRPr sz="1400" b="0" i="0" u="none" strike="noStrike" baseline="0"/>
            </a:lvl1pPr>
          </a:lstStyle>
          <a:p>
            <a:r>
              <a:rPr lang="fr-FR" dirty="0"/>
              <a:t> Faciliter le développement de la participation </a:t>
            </a:r>
          </a:p>
          <a:p>
            <a:r>
              <a:rPr lang="fr-FR" dirty="0"/>
              <a:t> Créer de nouvelles dynamiques de partage de la valeur </a:t>
            </a:r>
          </a:p>
        </p:txBody>
      </p:sp>
      <p:sp>
        <p:nvSpPr>
          <p:cNvPr id="11" name="Rectangle 10">
            <a:extLst>
              <a:ext uri="{FF2B5EF4-FFF2-40B4-BE49-F238E27FC236}">
                <a16:creationId xmlns:a16="http://schemas.microsoft.com/office/drawing/2014/main" id="{0C116B7C-E8C3-08F7-8B01-9B139AAA44F9}"/>
              </a:ext>
            </a:extLst>
          </p:cNvPr>
          <p:cNvSpPr/>
          <p:nvPr/>
        </p:nvSpPr>
        <p:spPr>
          <a:xfrm>
            <a:off x="518947" y="1678377"/>
            <a:ext cx="3246378" cy="1013552"/>
          </a:xfrm>
          <a:prstGeom prst="rect">
            <a:avLst/>
          </a:prstGeom>
          <a:solidFill>
            <a:srgbClr val="FFC000">
              <a:hueOff val="0"/>
              <a:satOff val="0"/>
              <a:lumOff val="0"/>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60960" tIns="60960" rIns="60960" bIns="60960" numCol="1" spcCol="1270" anchor="ctr" anchorCtr="0">
            <a:noAutofit/>
          </a:bodyPr>
          <a:lstStyle/>
          <a:p>
            <a:pPr lvl="0" algn="ctr"/>
            <a:r>
              <a:rPr lang="fr-FR" sz="1600" b="1" kern="1200" dirty="0">
                <a:solidFill>
                  <a:schemeClr val="dk1"/>
                </a:solidFill>
                <a:latin typeface="+mn-lt"/>
                <a:ea typeface="+mn-ea"/>
                <a:cs typeface="+mn-cs"/>
              </a:rPr>
              <a:t>1/ Le sens et les valeurs : les Travaux Publics au cœur de la transformation écologique </a:t>
            </a:r>
          </a:p>
        </p:txBody>
      </p:sp>
      <p:sp>
        <p:nvSpPr>
          <p:cNvPr id="12" name="Rectangle 11">
            <a:extLst>
              <a:ext uri="{FF2B5EF4-FFF2-40B4-BE49-F238E27FC236}">
                <a16:creationId xmlns:a16="http://schemas.microsoft.com/office/drawing/2014/main" id="{53480B73-A785-A808-3C03-5B8A8731205A}"/>
              </a:ext>
            </a:extLst>
          </p:cNvPr>
          <p:cNvSpPr/>
          <p:nvPr/>
        </p:nvSpPr>
        <p:spPr>
          <a:xfrm>
            <a:off x="4244870" y="1678377"/>
            <a:ext cx="3246378" cy="1013552"/>
          </a:xfrm>
          <a:prstGeom prst="rect">
            <a:avLst/>
          </a:prstGeom>
          <a:solidFill>
            <a:srgbClr val="FFC000">
              <a:hueOff val="1960178"/>
              <a:satOff val="-8155"/>
              <a:lumOff val="1922"/>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60960" tIns="60960" rIns="60960" bIns="60960" numCol="1" spcCol="1270" anchor="ctr" anchorCtr="0">
            <a:noAutofit/>
          </a:bodyPr>
          <a:lstStyle/>
          <a:p>
            <a:pPr algn="ctr" defTabSz="889000">
              <a:lnSpc>
                <a:spcPct val="90000"/>
              </a:lnSpc>
              <a:spcBef>
                <a:spcPct val="0"/>
              </a:spcBef>
              <a:spcAft>
                <a:spcPct val="35000"/>
              </a:spcAft>
            </a:pPr>
            <a:r>
              <a:rPr lang="fr-FR" sz="1600" b="1" dirty="0">
                <a:solidFill>
                  <a:prstClr val="black"/>
                </a:solidFill>
                <a:latin typeface="Calibri" panose="020F0502020204030204"/>
              </a:rPr>
              <a:t>2/ L’organisation du travail : prise en compte des aspirations des salariés </a:t>
            </a:r>
            <a:r>
              <a:rPr lang="fr-FR" sz="1600" b="1" u="sng" dirty="0">
                <a:solidFill>
                  <a:prstClr val="black"/>
                </a:solidFill>
                <a:latin typeface="Calibri" panose="020F0502020204030204"/>
              </a:rPr>
              <a:t>et</a:t>
            </a:r>
            <a:r>
              <a:rPr lang="fr-FR" sz="1600" b="1" dirty="0">
                <a:solidFill>
                  <a:prstClr val="black"/>
                </a:solidFill>
                <a:latin typeface="Calibri" panose="020F0502020204030204"/>
              </a:rPr>
              <a:t> des besoins des entreprises</a:t>
            </a:r>
          </a:p>
        </p:txBody>
      </p:sp>
      <p:sp>
        <p:nvSpPr>
          <p:cNvPr id="13" name="Rectangle 12">
            <a:extLst>
              <a:ext uri="{FF2B5EF4-FFF2-40B4-BE49-F238E27FC236}">
                <a16:creationId xmlns:a16="http://schemas.microsoft.com/office/drawing/2014/main" id="{1057E0E5-A037-6B39-E46B-D6222D0710DB}"/>
              </a:ext>
            </a:extLst>
          </p:cNvPr>
          <p:cNvSpPr/>
          <p:nvPr/>
        </p:nvSpPr>
        <p:spPr>
          <a:xfrm>
            <a:off x="7970792" y="1678377"/>
            <a:ext cx="3246378" cy="1013552"/>
          </a:xfrm>
          <a:prstGeom prst="rect">
            <a:avLst/>
          </a:prstGeom>
          <a:solidFill>
            <a:srgbClr val="FFC000">
              <a:hueOff val="3920356"/>
              <a:satOff val="-16311"/>
              <a:lumOff val="3843"/>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60960" tIns="60960" rIns="60960" bIns="60960" numCol="1" spcCol="1270" anchor="ctr" anchorCtr="0">
            <a:noAutofit/>
          </a:bodyPr>
          <a:lstStyle/>
          <a:p>
            <a:pPr algn="ctr" defTabSz="889000">
              <a:lnSpc>
                <a:spcPct val="90000"/>
              </a:lnSpc>
              <a:spcBef>
                <a:spcPct val="0"/>
              </a:spcBef>
              <a:spcAft>
                <a:spcPct val="35000"/>
              </a:spcAft>
            </a:pPr>
            <a:r>
              <a:rPr lang="fr-FR" sz="1600" b="1" dirty="0">
                <a:solidFill>
                  <a:prstClr val="black"/>
                </a:solidFill>
                <a:latin typeface="Calibri" panose="020F0502020204030204"/>
              </a:rPr>
              <a:t>3/ La vie au travail : s’inscrire dans la modernité </a:t>
            </a:r>
          </a:p>
        </p:txBody>
      </p:sp>
      <p:sp>
        <p:nvSpPr>
          <p:cNvPr id="15" name="Rectangle 14">
            <a:extLst>
              <a:ext uri="{FF2B5EF4-FFF2-40B4-BE49-F238E27FC236}">
                <a16:creationId xmlns:a16="http://schemas.microsoft.com/office/drawing/2014/main" id="{7C086BAB-5600-2DD9-09A4-5CE7C002EBF9}"/>
              </a:ext>
            </a:extLst>
          </p:cNvPr>
          <p:cNvSpPr/>
          <p:nvPr/>
        </p:nvSpPr>
        <p:spPr>
          <a:xfrm>
            <a:off x="518947" y="3919616"/>
            <a:ext cx="3246378" cy="1013552"/>
          </a:xfrm>
          <a:prstGeom prst="rect">
            <a:avLst/>
          </a:prstGeom>
          <a:solidFill>
            <a:srgbClr val="FFC000">
              <a:hueOff val="5880535"/>
              <a:satOff val="-24466"/>
              <a:lumOff val="5765"/>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60960" tIns="60960" rIns="60960" bIns="60960" numCol="1" spcCol="1270" anchor="ctr" anchorCtr="0">
            <a:noAutofit/>
          </a:bodyPr>
          <a:lstStyle/>
          <a:p>
            <a:pPr algn="ctr" defTabSz="889000">
              <a:lnSpc>
                <a:spcPct val="90000"/>
              </a:lnSpc>
              <a:spcBef>
                <a:spcPct val="0"/>
              </a:spcBef>
              <a:spcAft>
                <a:spcPct val="35000"/>
              </a:spcAft>
            </a:pPr>
            <a:r>
              <a:rPr lang="fr-FR" sz="1600" b="1" dirty="0">
                <a:solidFill>
                  <a:prstClr val="black"/>
                </a:solidFill>
                <a:latin typeface="Calibri" panose="020F0502020204030204"/>
              </a:rPr>
              <a:t>4/ Les évolutions professionnelles : </a:t>
            </a:r>
            <a:r>
              <a:rPr lang="fr-FR" sz="1600" b="1" dirty="0" err="1">
                <a:solidFill>
                  <a:prstClr val="black"/>
                </a:solidFill>
                <a:latin typeface="Calibri" panose="020F0502020204030204"/>
              </a:rPr>
              <a:t>co-construire</a:t>
            </a:r>
            <a:r>
              <a:rPr lang="fr-FR" sz="1600" b="1" dirty="0">
                <a:solidFill>
                  <a:prstClr val="black"/>
                </a:solidFill>
                <a:latin typeface="Calibri" panose="020F0502020204030204"/>
              </a:rPr>
              <a:t> et accompagner </a:t>
            </a:r>
          </a:p>
        </p:txBody>
      </p:sp>
      <p:sp>
        <p:nvSpPr>
          <p:cNvPr id="17" name="Rectangle 16">
            <a:extLst>
              <a:ext uri="{FF2B5EF4-FFF2-40B4-BE49-F238E27FC236}">
                <a16:creationId xmlns:a16="http://schemas.microsoft.com/office/drawing/2014/main" id="{F24FF33A-E2E8-54EF-F0B8-EBC481CDD9A3}"/>
              </a:ext>
            </a:extLst>
          </p:cNvPr>
          <p:cNvSpPr/>
          <p:nvPr/>
        </p:nvSpPr>
        <p:spPr>
          <a:xfrm>
            <a:off x="4244870" y="3919616"/>
            <a:ext cx="3246378" cy="1013552"/>
          </a:xfrm>
          <a:prstGeom prst="rect">
            <a:avLst/>
          </a:prstGeom>
          <a:solidFill>
            <a:srgbClr val="FFC000">
              <a:hueOff val="7840713"/>
              <a:satOff val="-32622"/>
              <a:lumOff val="7686"/>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60960" tIns="60960" rIns="60960" bIns="60960" numCol="1" spcCol="1270" anchor="ctr" anchorCtr="0">
            <a:noAutofit/>
          </a:bodyPr>
          <a:lstStyle/>
          <a:p>
            <a:pPr algn="ctr" defTabSz="889000">
              <a:lnSpc>
                <a:spcPct val="90000"/>
              </a:lnSpc>
              <a:spcBef>
                <a:spcPct val="0"/>
              </a:spcBef>
              <a:spcAft>
                <a:spcPct val="35000"/>
              </a:spcAft>
            </a:pPr>
            <a:r>
              <a:rPr lang="fr-FR" sz="1600" b="1" dirty="0">
                <a:solidFill>
                  <a:prstClr val="black"/>
                </a:solidFill>
                <a:latin typeface="Calibri" panose="020F0502020204030204"/>
              </a:rPr>
              <a:t>5/ La santé des salariés : renforcer la prévention et intégrer les nouveaux risques </a:t>
            </a:r>
          </a:p>
        </p:txBody>
      </p:sp>
      <p:sp>
        <p:nvSpPr>
          <p:cNvPr id="19" name="Rectangle 18">
            <a:extLst>
              <a:ext uri="{FF2B5EF4-FFF2-40B4-BE49-F238E27FC236}">
                <a16:creationId xmlns:a16="http://schemas.microsoft.com/office/drawing/2014/main" id="{08B3DDEE-F696-4901-2BAC-56AED3C51667}"/>
              </a:ext>
            </a:extLst>
          </p:cNvPr>
          <p:cNvSpPr/>
          <p:nvPr/>
        </p:nvSpPr>
        <p:spPr>
          <a:xfrm>
            <a:off x="7970792" y="3919616"/>
            <a:ext cx="3246378" cy="1013552"/>
          </a:xfrm>
          <a:prstGeom prst="rect">
            <a:avLst/>
          </a:prstGeom>
          <a:solidFill>
            <a:srgbClr val="FFC000">
              <a:hueOff val="9800891"/>
              <a:satOff val="-40777"/>
              <a:lumOff val="9608"/>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60960" tIns="60960" rIns="60960" bIns="60960" numCol="1" spcCol="1270" anchor="ctr" anchorCtr="0">
            <a:noAutofit/>
          </a:bodyPr>
          <a:lstStyle/>
          <a:p>
            <a:pPr algn="ctr" defTabSz="889000">
              <a:lnSpc>
                <a:spcPct val="90000"/>
              </a:lnSpc>
              <a:spcBef>
                <a:spcPct val="0"/>
              </a:spcBef>
              <a:spcAft>
                <a:spcPct val="35000"/>
              </a:spcAft>
            </a:pPr>
            <a:r>
              <a:rPr lang="fr-FR" sz="1600" b="1" dirty="0">
                <a:solidFill>
                  <a:prstClr val="black"/>
                </a:solidFill>
                <a:latin typeface="Calibri" panose="020F0502020204030204"/>
              </a:rPr>
              <a:t>6/ Le partage de la valeur : dynamiser pour mieux associer</a:t>
            </a:r>
          </a:p>
          <a:p>
            <a:pPr algn="ctr" defTabSz="889000">
              <a:lnSpc>
                <a:spcPct val="90000"/>
              </a:lnSpc>
              <a:spcBef>
                <a:spcPct val="0"/>
              </a:spcBef>
              <a:spcAft>
                <a:spcPct val="35000"/>
              </a:spcAft>
            </a:pPr>
            <a:r>
              <a:rPr lang="fr-FR" sz="1600" dirty="0">
                <a:solidFill>
                  <a:prstClr val="black"/>
                </a:solidFill>
                <a:latin typeface="Calibri" panose="020F0502020204030204"/>
              </a:rPr>
              <a:t>(Déployer la loi partage de la valeur)</a:t>
            </a:r>
          </a:p>
        </p:txBody>
      </p:sp>
    </p:spTree>
    <p:extLst>
      <p:ext uri="{BB962C8B-B14F-4D97-AF65-F5344CB8AC3E}">
        <p14:creationId xmlns:p14="http://schemas.microsoft.com/office/powerpoint/2010/main" val="1716505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C06A8A-F5DF-48BA-B18D-A5B7BBE90082}"/>
              </a:ext>
            </a:extLst>
          </p:cNvPr>
          <p:cNvSpPr>
            <a:spLocks noGrp="1"/>
          </p:cNvSpPr>
          <p:nvPr>
            <p:ph type="title"/>
          </p:nvPr>
        </p:nvSpPr>
        <p:spPr>
          <a:xfrm>
            <a:off x="215152" y="241290"/>
            <a:ext cx="12192000" cy="763200"/>
          </a:xfrm>
        </p:spPr>
        <p:txBody>
          <a:bodyPr>
            <a:normAutofit/>
          </a:bodyPr>
          <a:lstStyle/>
          <a:p>
            <a:r>
              <a:rPr lang="fr-FR" dirty="0"/>
              <a:t>Mandat d’ouverture de la négociation attractivité</a:t>
            </a:r>
          </a:p>
        </p:txBody>
      </p:sp>
      <p:sp>
        <p:nvSpPr>
          <p:cNvPr id="9" name="Espace réservé du contenu 3">
            <a:extLst>
              <a:ext uri="{FF2B5EF4-FFF2-40B4-BE49-F238E27FC236}">
                <a16:creationId xmlns:a16="http://schemas.microsoft.com/office/drawing/2014/main" id="{BC53C87F-A924-06E3-EEF2-77DA7A1B8DC6}"/>
              </a:ext>
            </a:extLst>
          </p:cNvPr>
          <p:cNvSpPr txBox="1">
            <a:spLocks/>
          </p:cNvSpPr>
          <p:nvPr/>
        </p:nvSpPr>
        <p:spPr>
          <a:xfrm>
            <a:off x="1180107" y="1358536"/>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Sur base des propositions exposées</a:t>
            </a:r>
          </a:p>
        </p:txBody>
      </p:sp>
      <p:sp>
        <p:nvSpPr>
          <p:cNvPr id="8" name="Espace réservé du contenu 3">
            <a:extLst>
              <a:ext uri="{FF2B5EF4-FFF2-40B4-BE49-F238E27FC236}">
                <a16:creationId xmlns:a16="http://schemas.microsoft.com/office/drawing/2014/main" id="{5C696B0B-A94D-7C7F-C0D1-47FB75D5F887}"/>
              </a:ext>
            </a:extLst>
          </p:cNvPr>
          <p:cNvSpPr txBox="1">
            <a:spLocks/>
          </p:cNvSpPr>
          <p:nvPr/>
        </p:nvSpPr>
        <p:spPr>
          <a:xfrm>
            <a:off x="1230909" y="4570175"/>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Calendrier</a:t>
            </a:r>
          </a:p>
          <a:p>
            <a:pPr algn="just"/>
            <a:endParaRPr lang="fr-FR" dirty="0"/>
          </a:p>
          <a:p>
            <a:pPr algn="just"/>
            <a:endParaRPr lang="fr-FR" dirty="0"/>
          </a:p>
        </p:txBody>
      </p:sp>
      <p:sp>
        <p:nvSpPr>
          <p:cNvPr id="6" name="Espace réservé du contenu 4">
            <a:extLst>
              <a:ext uri="{FF2B5EF4-FFF2-40B4-BE49-F238E27FC236}">
                <a16:creationId xmlns:a16="http://schemas.microsoft.com/office/drawing/2014/main" id="{9C06BE41-9D3E-A1A5-D6B0-65DA50AE3BA5}"/>
              </a:ext>
            </a:extLst>
          </p:cNvPr>
          <p:cNvSpPr txBox="1">
            <a:spLocks/>
          </p:cNvSpPr>
          <p:nvPr/>
        </p:nvSpPr>
        <p:spPr>
          <a:xfrm>
            <a:off x="1180107" y="1913550"/>
            <a:ext cx="9696440" cy="2518125"/>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gn="just">
              <a:buFont typeface="Wingdings" panose="05000000000000000000" pitchFamily="2" charset="2"/>
              <a:buChar char="§"/>
            </a:pPr>
            <a:r>
              <a:rPr lang="fr-FR" sz="1800" dirty="0">
                <a:latin typeface="WORK SANS LIGHT "/>
              </a:rPr>
              <a:t>Lors du Bureau de la FNTP du 24 janvier 2024, le Bureau</a:t>
            </a:r>
          </a:p>
          <a:p>
            <a:pPr marL="742950" lvl="2" indent="-285750" algn="just">
              <a:buFontTx/>
              <a:buChar char="-"/>
            </a:pPr>
            <a:r>
              <a:rPr lang="fr-FR" sz="1600" dirty="0">
                <a:latin typeface="WORK SANS LIGHT "/>
              </a:rPr>
              <a:t>a donné </a:t>
            </a:r>
            <a:r>
              <a:rPr lang="fr-FR" sz="1600" b="1" dirty="0">
                <a:latin typeface="WORK SANS LIGHT "/>
              </a:rPr>
              <a:t>mandat </a:t>
            </a:r>
            <a:r>
              <a:rPr lang="fr-FR" sz="1600" dirty="0">
                <a:latin typeface="WORK SANS LIGHT "/>
              </a:rPr>
              <a:t>pour ouvrir la négociation d’un accord de branche relatif à l’attractivité des métiers,</a:t>
            </a:r>
          </a:p>
          <a:p>
            <a:pPr marL="742950" lvl="2" indent="-285750" algn="just">
              <a:buFontTx/>
              <a:buChar char="-"/>
            </a:pPr>
            <a:r>
              <a:rPr lang="fr-FR" sz="1600" dirty="0">
                <a:latin typeface="WORK SANS LIGHT "/>
              </a:rPr>
              <a:t>a acté la constitution d’un </a:t>
            </a:r>
            <a:r>
              <a:rPr lang="fr-FR" sz="1600" b="1" dirty="0">
                <a:latin typeface="WORK SANS LIGHT "/>
              </a:rPr>
              <a:t>groupe miroir –</a:t>
            </a:r>
            <a:r>
              <a:rPr lang="fr-FR" sz="1600" dirty="0">
                <a:latin typeface="WORK SANS LIGHT "/>
              </a:rPr>
              <a:t> de représentants experts des entreprises – pour échanger techniquement et déterminer le paramétrage précis de chaque mesure (en temps réel)</a:t>
            </a:r>
          </a:p>
          <a:p>
            <a:pPr marL="285750" lvl="1" indent="-285750" algn="just">
              <a:buFontTx/>
              <a:buChar char="-"/>
            </a:pPr>
            <a:endParaRPr lang="fr-FR" sz="1800" dirty="0">
              <a:latin typeface="WORK SANS LIGHT "/>
            </a:endParaRPr>
          </a:p>
          <a:p>
            <a:pPr marL="285750" lvl="1" indent="-285750">
              <a:buFont typeface="Wingdings" panose="05000000000000000000" pitchFamily="2" charset="2"/>
              <a:buChar char="§"/>
            </a:pPr>
            <a:r>
              <a:rPr lang="fr-FR" sz="1800" dirty="0">
                <a:latin typeface="WORK SANS LIGHT "/>
              </a:rPr>
              <a:t>Objectif « isocoût » pour nos entreprises</a:t>
            </a:r>
          </a:p>
          <a:p>
            <a:pPr marL="285750" lvl="1" indent="-285750" algn="just">
              <a:buFont typeface="Wingdings" panose="05000000000000000000" pitchFamily="2" charset="2"/>
              <a:buChar char="§"/>
            </a:pPr>
            <a:r>
              <a:rPr lang="fr-FR" sz="1800" dirty="0">
                <a:latin typeface="WORK SANS LIGHT "/>
              </a:rPr>
              <a:t>Information du Bureau de l’avancée de la négociation</a:t>
            </a:r>
          </a:p>
        </p:txBody>
      </p:sp>
      <p:sp>
        <p:nvSpPr>
          <p:cNvPr id="11" name="Espace réservé du contenu 4">
            <a:extLst>
              <a:ext uri="{FF2B5EF4-FFF2-40B4-BE49-F238E27FC236}">
                <a16:creationId xmlns:a16="http://schemas.microsoft.com/office/drawing/2014/main" id="{FD9C84F3-F4B8-22B3-070F-B969054D3E8B}"/>
              </a:ext>
            </a:extLst>
          </p:cNvPr>
          <p:cNvSpPr txBox="1">
            <a:spLocks/>
          </p:cNvSpPr>
          <p:nvPr/>
        </p:nvSpPr>
        <p:spPr>
          <a:xfrm>
            <a:off x="1205508" y="5023972"/>
            <a:ext cx="9780984" cy="655051"/>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3"/>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gn="just">
              <a:buFont typeface="Wingdings" panose="05000000000000000000" pitchFamily="2" charset="2"/>
              <a:buChar char="§"/>
            </a:pPr>
            <a:r>
              <a:rPr lang="fr-FR" sz="1800" dirty="0">
                <a:latin typeface="WORK SANS LIGHT "/>
              </a:rPr>
              <a:t>Négociation planifiée à </a:t>
            </a:r>
            <a:r>
              <a:rPr lang="fr-FR" sz="1800" b="1" dirty="0">
                <a:latin typeface="WORK SANS LIGHT "/>
              </a:rPr>
              <a:t>l’agenda social 2024</a:t>
            </a:r>
          </a:p>
          <a:p>
            <a:pPr marL="285750" lvl="1" indent="-285750" algn="just">
              <a:buFont typeface="Wingdings" panose="05000000000000000000" pitchFamily="2" charset="2"/>
              <a:buChar char="§"/>
            </a:pPr>
            <a:r>
              <a:rPr lang="fr-FR" sz="1800" dirty="0">
                <a:latin typeface="WORK SANS LIGHT "/>
              </a:rPr>
              <a:t>Phase méthodologique préalable (diagnostic paritaire, définition du périmètre)</a:t>
            </a:r>
          </a:p>
        </p:txBody>
      </p:sp>
    </p:spTree>
    <p:extLst>
      <p:ext uri="{BB962C8B-B14F-4D97-AF65-F5344CB8AC3E}">
        <p14:creationId xmlns:p14="http://schemas.microsoft.com/office/powerpoint/2010/main" val="1786089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B1EDB8-8A4F-D634-8FF7-9CB678115351}"/>
              </a:ext>
            </a:extLst>
          </p:cNvPr>
          <p:cNvSpPr>
            <a:spLocks noGrp="1"/>
          </p:cNvSpPr>
          <p:nvPr>
            <p:ph type="title"/>
          </p:nvPr>
        </p:nvSpPr>
        <p:spPr/>
        <p:txBody>
          <a:bodyPr/>
          <a:lstStyle/>
          <a:p>
            <a:r>
              <a:rPr lang="fr-FR" dirty="0"/>
              <a:t>ACQUISITION DE CONGES PAYES EN PERIODE D’ARRET MALADIE</a:t>
            </a:r>
          </a:p>
        </p:txBody>
      </p:sp>
    </p:spTree>
    <p:extLst>
      <p:ext uri="{BB962C8B-B14F-4D97-AF65-F5344CB8AC3E}">
        <p14:creationId xmlns:p14="http://schemas.microsoft.com/office/powerpoint/2010/main" val="494411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3D38EC6-7DBA-F088-3658-BD1C4F568C3F}"/>
              </a:ext>
            </a:extLst>
          </p:cNvPr>
          <p:cNvSpPr>
            <a:spLocks noGrp="1"/>
          </p:cNvSpPr>
          <p:nvPr>
            <p:ph type="sldNum" sz="quarter" idx="12"/>
          </p:nvPr>
        </p:nvSpPr>
        <p:spPr/>
        <p:txBody>
          <a:bodyPr/>
          <a:lstStyle/>
          <a:p>
            <a:fld id="{27DB8DCC-A60C-C946-B50F-381DEF0CC147}" type="slidenum">
              <a:rPr lang="fr-FR" smtClean="0"/>
              <a:t>22</a:t>
            </a:fld>
            <a:endParaRPr lang="fr-FR"/>
          </a:p>
        </p:txBody>
      </p:sp>
      <p:sp>
        <p:nvSpPr>
          <p:cNvPr id="7" name="Espace réservé du contenu 4">
            <a:extLst>
              <a:ext uri="{FF2B5EF4-FFF2-40B4-BE49-F238E27FC236}">
                <a16:creationId xmlns:a16="http://schemas.microsoft.com/office/drawing/2014/main" id="{8262A30F-A5A5-758F-5D10-217897DCE326}"/>
              </a:ext>
            </a:extLst>
          </p:cNvPr>
          <p:cNvSpPr txBox="1">
            <a:spLocks/>
          </p:cNvSpPr>
          <p:nvPr/>
        </p:nvSpPr>
        <p:spPr>
          <a:xfrm>
            <a:off x="638239" y="1698656"/>
            <a:ext cx="11021895" cy="3917483"/>
          </a:xfrm>
          <a:prstGeom prst="rect">
            <a:avLst/>
          </a:prstGeom>
        </p:spPr>
        <p:txBody>
          <a:bodyPr wrap="square">
            <a:spAutoFit/>
          </a:bodyPr>
          <a:lstStyle>
            <a:lvl1pPr marL="342900" marR="0" indent="-342900" algn="l" defTabSz="914400" rtl="0" eaLnBrk="1" fontAlgn="auto" latinLnBrk="0" hangingPunct="1">
              <a:lnSpc>
                <a:spcPct val="90000"/>
              </a:lnSpc>
              <a:spcBef>
                <a:spcPts val="1000"/>
              </a:spcBef>
              <a:spcAft>
                <a:spcPts val="0"/>
              </a:spcAft>
              <a:buClrTx/>
              <a:buSzPct val="110000"/>
              <a:buFontTx/>
              <a:buBlip>
                <a:blip r:embed="rId2"/>
              </a:buBlip>
              <a:tabLst/>
              <a:defRPr sz="1500" b="0" i="0" kern="1200">
                <a:solidFill>
                  <a:schemeClr val="tx1"/>
                </a:solidFill>
                <a:latin typeface="WORK SANS REGULAR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fr-FR" sz="1800" dirty="0">
                <a:latin typeface="WORK SANS LIGHT "/>
              </a:rPr>
              <a:t>Mise en </a:t>
            </a:r>
            <a:r>
              <a:rPr lang="fr-FR" sz="1800" b="1" dirty="0">
                <a:latin typeface="WORK SANS LIGHT "/>
              </a:rPr>
              <a:t>conformité du droit français </a:t>
            </a:r>
            <a:r>
              <a:rPr lang="fr-FR" sz="1800" dirty="0">
                <a:latin typeface="WORK SANS LIGHT "/>
              </a:rPr>
              <a:t>(non-conformité au droit européen) </a:t>
            </a:r>
            <a:r>
              <a:rPr lang="fr-FR" sz="1800" dirty="0">
                <a:latin typeface="WORK SANS LIGHT "/>
                <a:sym typeface="Wingdings" panose="05000000000000000000" pitchFamily="2" charset="2"/>
              </a:rPr>
              <a:t></a:t>
            </a:r>
            <a:r>
              <a:rPr lang="fr-FR" sz="1800" dirty="0">
                <a:latin typeface="WORK SANS LIGHT "/>
              </a:rPr>
              <a:t> décision de la Cour de Cassation du 13 septembre 2023</a:t>
            </a:r>
          </a:p>
          <a:p>
            <a:pPr marL="0" indent="0" algn="just">
              <a:buNone/>
            </a:pPr>
            <a:endParaRPr lang="fr-FR" sz="1800" dirty="0">
              <a:latin typeface="WORK SANS LIGHT "/>
            </a:endParaRPr>
          </a:p>
          <a:p>
            <a:pPr algn="just">
              <a:buFont typeface="Wingdings" panose="05000000000000000000" pitchFamily="2" charset="2"/>
              <a:buChar char="§"/>
            </a:pPr>
            <a:r>
              <a:rPr lang="fr-FR" sz="1800" dirty="0">
                <a:latin typeface="WORK SANS LIGHT "/>
              </a:rPr>
              <a:t>Objectifs</a:t>
            </a:r>
          </a:p>
          <a:p>
            <a:pPr lvl="1" algn="just"/>
            <a:r>
              <a:rPr lang="fr-FR" sz="1800" b="1" dirty="0">
                <a:latin typeface="WORK SANS LIGHT "/>
              </a:rPr>
              <a:t>Sécuriser </a:t>
            </a:r>
            <a:r>
              <a:rPr lang="fr-FR" sz="1800" dirty="0">
                <a:latin typeface="WORK SANS LIGHT "/>
              </a:rPr>
              <a:t>les situations </a:t>
            </a:r>
            <a:r>
              <a:rPr lang="fr-FR" sz="1800" b="1" dirty="0">
                <a:latin typeface="WORK SANS LIGHT "/>
              </a:rPr>
              <a:t>passées</a:t>
            </a:r>
            <a:r>
              <a:rPr lang="fr-FR" sz="1800" dirty="0">
                <a:latin typeface="WORK SANS LIGHT "/>
              </a:rPr>
              <a:t> </a:t>
            </a:r>
            <a:r>
              <a:rPr lang="fr-FR" sz="1800" dirty="0">
                <a:latin typeface="WORK SANS LIGHT "/>
                <a:sym typeface="Wingdings" panose="05000000000000000000" pitchFamily="2" charset="2"/>
              </a:rPr>
              <a:t> L</a:t>
            </a:r>
            <a:r>
              <a:rPr lang="fr-FR" sz="1800" dirty="0">
                <a:latin typeface="WORK SANS LIGHT "/>
              </a:rPr>
              <a:t>imiter le coût pour les entreprises</a:t>
            </a:r>
          </a:p>
          <a:p>
            <a:pPr lvl="1" algn="just"/>
            <a:r>
              <a:rPr lang="fr-FR" sz="1800" b="1" dirty="0">
                <a:latin typeface="WORK SANS LIGHT "/>
              </a:rPr>
              <a:t>Encadrer </a:t>
            </a:r>
            <a:r>
              <a:rPr lang="fr-FR" sz="1800" dirty="0">
                <a:latin typeface="WORK SANS LIGHT "/>
              </a:rPr>
              <a:t>les situations </a:t>
            </a:r>
            <a:r>
              <a:rPr lang="fr-FR" sz="1800" b="1" dirty="0">
                <a:latin typeface="WORK SANS LIGHT "/>
              </a:rPr>
              <a:t>à venir</a:t>
            </a:r>
          </a:p>
          <a:p>
            <a:pPr lvl="2" algn="just">
              <a:buFont typeface="Symbol" panose="05050102010706020507" pitchFamily="18" charset="2"/>
              <a:buChar char=""/>
            </a:pPr>
            <a:r>
              <a:rPr lang="fr-FR" sz="1800" dirty="0">
                <a:latin typeface="WORK SANS LIGHT "/>
              </a:rPr>
              <a:t>Limiter à 4 semaines l’acquisition des droits à congés payés pendant les arrêts maladie</a:t>
            </a:r>
          </a:p>
          <a:p>
            <a:pPr lvl="2" algn="just">
              <a:buFont typeface="Symbol" panose="05050102010706020507" pitchFamily="18" charset="2"/>
              <a:buChar char=""/>
            </a:pPr>
            <a:r>
              <a:rPr lang="fr-FR" sz="1800" dirty="0">
                <a:latin typeface="WORK SANS LIGHT "/>
              </a:rPr>
              <a:t>Limiter à 15 mois (à compter de la fin de période de prise) le droit au report des congés payés acquis</a:t>
            </a:r>
          </a:p>
          <a:p>
            <a:pPr lvl="2" algn="just">
              <a:buFont typeface="Symbol" panose="05050102010706020507" pitchFamily="18" charset="2"/>
              <a:buChar char=""/>
            </a:pPr>
            <a:r>
              <a:rPr lang="fr-FR" sz="1800" dirty="0">
                <a:latin typeface="WORK SANS LIGHT "/>
              </a:rPr>
              <a:t>Sécuriser le point de départ du délai de prescription</a:t>
            </a:r>
          </a:p>
          <a:p>
            <a:pPr marL="0" indent="0" algn="just">
              <a:buNone/>
            </a:pPr>
            <a:endParaRPr lang="fr-FR" sz="1800" dirty="0">
              <a:latin typeface="WORK SANS LIGHT "/>
            </a:endParaRPr>
          </a:p>
          <a:p>
            <a:pPr algn="just">
              <a:buFont typeface="Wingdings" panose="05000000000000000000" pitchFamily="2" charset="2"/>
              <a:buChar char="§"/>
            </a:pPr>
            <a:r>
              <a:rPr lang="fr-FR" sz="1800" dirty="0">
                <a:latin typeface="WORK SANS LIGHT "/>
              </a:rPr>
              <a:t>Evolution de la </a:t>
            </a:r>
            <a:r>
              <a:rPr lang="fr-FR" sz="1800" b="1" dirty="0">
                <a:latin typeface="WORK SANS LIGHT "/>
              </a:rPr>
              <a:t>cotisation congés payés</a:t>
            </a:r>
            <a:r>
              <a:rPr lang="fr-FR" sz="1800" dirty="0">
                <a:latin typeface="WORK SANS LIGHT "/>
              </a:rPr>
              <a:t> </a:t>
            </a:r>
            <a:r>
              <a:rPr lang="fr-FR" sz="1800" dirty="0">
                <a:latin typeface="WORK SANS LIGHT "/>
                <a:sym typeface="Wingdings" panose="05000000000000000000" pitchFamily="2" charset="2"/>
              </a:rPr>
              <a:t> </a:t>
            </a:r>
            <a:r>
              <a:rPr lang="fr-FR" sz="1800" dirty="0">
                <a:latin typeface="WORK SANS LIGHT "/>
              </a:rPr>
              <a:t>3 décisions à prendre</a:t>
            </a:r>
          </a:p>
        </p:txBody>
      </p:sp>
      <p:sp>
        <p:nvSpPr>
          <p:cNvPr id="6" name="Titre 1">
            <a:extLst>
              <a:ext uri="{FF2B5EF4-FFF2-40B4-BE49-F238E27FC236}">
                <a16:creationId xmlns:a16="http://schemas.microsoft.com/office/drawing/2014/main" id="{DCDF5B65-301A-F689-724F-18E1ECE5C8BD}"/>
              </a:ext>
            </a:extLst>
          </p:cNvPr>
          <p:cNvSpPr>
            <a:spLocks noGrp="1"/>
          </p:cNvSpPr>
          <p:nvPr>
            <p:ph type="title"/>
          </p:nvPr>
        </p:nvSpPr>
        <p:spPr>
          <a:xfrm>
            <a:off x="2137691" y="218231"/>
            <a:ext cx="7916619" cy="763200"/>
          </a:xfrm>
        </p:spPr>
        <p:txBody>
          <a:bodyPr>
            <a:normAutofit/>
          </a:bodyPr>
          <a:lstStyle/>
          <a:p>
            <a:r>
              <a:rPr lang="fr-FR" sz="2400" dirty="0"/>
              <a:t>Acquisition de congés payés pendant les périodes de maladie non professionnelle</a:t>
            </a:r>
          </a:p>
        </p:txBody>
      </p:sp>
    </p:spTree>
    <p:extLst>
      <p:ext uri="{BB962C8B-B14F-4D97-AF65-F5344CB8AC3E}">
        <p14:creationId xmlns:p14="http://schemas.microsoft.com/office/powerpoint/2010/main" val="1809495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3D38EC6-7DBA-F088-3658-BD1C4F568C3F}"/>
              </a:ext>
            </a:extLst>
          </p:cNvPr>
          <p:cNvSpPr>
            <a:spLocks noGrp="1"/>
          </p:cNvSpPr>
          <p:nvPr>
            <p:ph type="sldNum" sz="quarter" idx="12"/>
          </p:nvPr>
        </p:nvSpPr>
        <p:spPr/>
        <p:txBody>
          <a:bodyPr/>
          <a:lstStyle/>
          <a:p>
            <a:fld id="{27DB8DCC-A60C-C946-B50F-381DEF0CC147}" type="slidenum">
              <a:rPr lang="fr-FR" smtClean="0"/>
              <a:t>23</a:t>
            </a:fld>
            <a:endParaRPr lang="fr-FR"/>
          </a:p>
        </p:txBody>
      </p:sp>
      <p:sp>
        <p:nvSpPr>
          <p:cNvPr id="6" name="Titre 1">
            <a:extLst>
              <a:ext uri="{FF2B5EF4-FFF2-40B4-BE49-F238E27FC236}">
                <a16:creationId xmlns:a16="http://schemas.microsoft.com/office/drawing/2014/main" id="{DCDF5B65-301A-F689-724F-18E1ECE5C8BD}"/>
              </a:ext>
            </a:extLst>
          </p:cNvPr>
          <p:cNvSpPr>
            <a:spLocks noGrp="1"/>
          </p:cNvSpPr>
          <p:nvPr>
            <p:ph type="title"/>
          </p:nvPr>
        </p:nvSpPr>
        <p:spPr>
          <a:xfrm>
            <a:off x="0" y="218231"/>
            <a:ext cx="12193200" cy="763200"/>
          </a:xfrm>
        </p:spPr>
        <p:txBody>
          <a:bodyPr>
            <a:normAutofit/>
          </a:bodyPr>
          <a:lstStyle/>
          <a:p>
            <a:r>
              <a:rPr lang="fr-FR" sz="2400" dirty="0"/>
              <a:t>Evolution de la cotisation congés payés</a:t>
            </a:r>
          </a:p>
        </p:txBody>
      </p:sp>
      <p:sp>
        <p:nvSpPr>
          <p:cNvPr id="2" name="Espace réservé du contenu 3">
            <a:extLst>
              <a:ext uri="{FF2B5EF4-FFF2-40B4-BE49-F238E27FC236}">
                <a16:creationId xmlns:a16="http://schemas.microsoft.com/office/drawing/2014/main" id="{0387F673-A4EB-6259-98C4-DAE3F3BE43E3}"/>
              </a:ext>
            </a:extLst>
          </p:cNvPr>
          <p:cNvSpPr txBox="1">
            <a:spLocks/>
          </p:cNvSpPr>
          <p:nvPr/>
        </p:nvSpPr>
        <p:spPr>
          <a:xfrm>
            <a:off x="1180107" y="1080928"/>
            <a:ext cx="10034983" cy="597558"/>
          </a:xfrm>
          <a:prstGeom prst="rect">
            <a:avLst/>
          </a:prstGeom>
        </p:spPr>
        <p:txBody>
          <a:bodyPr>
            <a:normAutofit lnSpcReduction="10000"/>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 typeface="+mj-lt"/>
              <a:buAutoNum type="arabicPeriod"/>
            </a:pPr>
            <a:r>
              <a:rPr lang="fr-FR" dirty="0"/>
              <a:t>Financement du futur, à compter de la prochaine période de référence (congés 2025 et suivants)</a:t>
            </a:r>
          </a:p>
        </p:txBody>
      </p:sp>
      <p:sp>
        <p:nvSpPr>
          <p:cNvPr id="5" name="ZoneTexte 4">
            <a:extLst>
              <a:ext uri="{FF2B5EF4-FFF2-40B4-BE49-F238E27FC236}">
                <a16:creationId xmlns:a16="http://schemas.microsoft.com/office/drawing/2014/main" id="{27842E21-C7EF-EDCD-F991-53841BF70195}"/>
              </a:ext>
            </a:extLst>
          </p:cNvPr>
          <p:cNvSpPr txBox="1"/>
          <p:nvPr/>
        </p:nvSpPr>
        <p:spPr>
          <a:xfrm>
            <a:off x="1069897" y="1469284"/>
            <a:ext cx="10255401" cy="2031325"/>
          </a:xfrm>
          <a:prstGeom prst="rect">
            <a:avLst/>
          </a:prstGeom>
          <a:noFill/>
        </p:spPr>
        <p:txBody>
          <a:bodyPr wrap="square">
            <a:spAutoFit/>
          </a:bodyPr>
          <a:lstStyle/>
          <a:p>
            <a:pPr marL="0" indent="0" algn="just">
              <a:buNone/>
            </a:pPr>
            <a:endParaRPr lang="fr-FR" sz="1800" i="1" dirty="0">
              <a:latin typeface="WORK SANS LIGHT ROMAN" pitchFamily="2" charset="0"/>
            </a:endParaRPr>
          </a:p>
          <a:p>
            <a:pPr marL="0" indent="0" algn="just">
              <a:buNone/>
            </a:pPr>
            <a:r>
              <a:rPr lang="fr-FR" sz="1800" dirty="0">
                <a:latin typeface="WORK SANS LIGHT ROMAN" pitchFamily="2" charset="0"/>
              </a:rPr>
              <a:t>Selon les chiffrages de la CNETP, le nouveau droit positif représente, sur la base de 5 semaines de congés payés par an un coût chargé pour la CNETP de 25 millions d’euros en année pleine et de manière récurrente, soit une augmentation pérenne du taux </a:t>
            </a:r>
            <a:r>
              <a:rPr lang="fr-FR" sz="1800" b="1" dirty="0">
                <a:solidFill>
                  <a:srgbClr val="0A14B4"/>
                </a:solidFill>
                <a:latin typeface="WORK SANS LIGHT ROMAN" pitchFamily="2" charset="0"/>
              </a:rPr>
              <a:t>de 0,3 point</a:t>
            </a:r>
            <a:r>
              <a:rPr lang="fr-FR" sz="1800" dirty="0">
                <a:latin typeface="WORK SANS LIGHT ROMAN" pitchFamily="2" charset="0"/>
              </a:rPr>
              <a:t>. </a:t>
            </a:r>
          </a:p>
          <a:p>
            <a:pPr marL="0" indent="0" algn="just">
              <a:buNone/>
            </a:pPr>
            <a:endParaRPr lang="fr-FR" sz="1800" i="1" dirty="0">
              <a:latin typeface="WORK SANS LIGHT ROMAN" pitchFamily="2" charset="0"/>
            </a:endParaRPr>
          </a:p>
          <a:p>
            <a:pPr marL="0" indent="0" algn="just">
              <a:buNone/>
            </a:pPr>
            <a:endParaRPr lang="fr-FR" sz="1800" dirty="0">
              <a:latin typeface="WORK SANS LIGHT ROMAN" pitchFamily="2" charset="0"/>
            </a:endParaRPr>
          </a:p>
          <a:p>
            <a:pPr marL="0" indent="0" algn="just">
              <a:buNone/>
            </a:pPr>
            <a:endParaRPr lang="fr-FR" sz="1800" i="1" dirty="0">
              <a:latin typeface="WORK SANS LIGHT ROMAN" pitchFamily="2" charset="0"/>
            </a:endParaRPr>
          </a:p>
        </p:txBody>
      </p:sp>
      <p:sp>
        <p:nvSpPr>
          <p:cNvPr id="4" name="Espace réservé du contenu 3">
            <a:extLst>
              <a:ext uri="{FF2B5EF4-FFF2-40B4-BE49-F238E27FC236}">
                <a16:creationId xmlns:a16="http://schemas.microsoft.com/office/drawing/2014/main" id="{0C652080-BC42-19E9-BA9F-F28A56F073A2}"/>
              </a:ext>
            </a:extLst>
          </p:cNvPr>
          <p:cNvSpPr txBox="1">
            <a:spLocks/>
          </p:cNvSpPr>
          <p:nvPr/>
        </p:nvSpPr>
        <p:spPr>
          <a:xfrm>
            <a:off x="1180102" y="2877224"/>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 typeface="+mj-lt"/>
              <a:buAutoNum type="arabicPeriod" startAt="2"/>
            </a:pPr>
            <a:r>
              <a:rPr lang="fr-FR" dirty="0"/>
              <a:t>Financement de la période de référence en cours (congés 2024)</a:t>
            </a:r>
          </a:p>
        </p:txBody>
      </p:sp>
      <p:sp>
        <p:nvSpPr>
          <p:cNvPr id="7" name="ZoneTexte 6">
            <a:extLst>
              <a:ext uri="{FF2B5EF4-FFF2-40B4-BE49-F238E27FC236}">
                <a16:creationId xmlns:a16="http://schemas.microsoft.com/office/drawing/2014/main" id="{199D0D4B-1F9E-8CDB-6B82-BCF629D6E870}"/>
              </a:ext>
            </a:extLst>
          </p:cNvPr>
          <p:cNvSpPr txBox="1"/>
          <p:nvPr/>
        </p:nvSpPr>
        <p:spPr>
          <a:xfrm>
            <a:off x="1069892" y="3333898"/>
            <a:ext cx="10255401" cy="1200329"/>
          </a:xfrm>
          <a:prstGeom prst="rect">
            <a:avLst/>
          </a:prstGeom>
          <a:noFill/>
        </p:spPr>
        <p:txBody>
          <a:bodyPr wrap="square">
            <a:spAutoFit/>
          </a:bodyPr>
          <a:lstStyle/>
          <a:p>
            <a:pPr marL="0" indent="0" algn="just">
              <a:buNone/>
            </a:pPr>
            <a:r>
              <a:rPr lang="fr-FR" sz="1800" dirty="0">
                <a:latin typeface="WORK SANS LIGHT ROMAN" pitchFamily="2" charset="0"/>
              </a:rPr>
              <a:t>Les cotisations encaissées sur la période en cours courant du 1</a:t>
            </a:r>
            <a:r>
              <a:rPr lang="fr-FR" sz="1800" baseline="30000" dirty="0">
                <a:latin typeface="WORK SANS LIGHT ROMAN" pitchFamily="2" charset="0"/>
              </a:rPr>
              <a:t>er</a:t>
            </a:r>
            <a:r>
              <a:rPr lang="fr-FR" sz="1800" dirty="0">
                <a:latin typeface="WORK SANS LIGHT ROMAN" pitchFamily="2" charset="0"/>
              </a:rPr>
              <a:t> avril 2023 au 31 mars 2024 n’intègrent pas le coût supplémentaire de la maladie non professionnelle. Il est nécessaire d’ajouter </a:t>
            </a:r>
            <a:r>
              <a:rPr lang="fr-FR" sz="1800" b="1" dirty="0">
                <a:solidFill>
                  <a:srgbClr val="0A14B4"/>
                </a:solidFill>
                <a:latin typeface="WORK SANS LIGHT ROMAN" pitchFamily="2" charset="0"/>
              </a:rPr>
              <a:t>0,3 point de taux supplémentaire.</a:t>
            </a:r>
            <a:endParaRPr lang="fr-FR" sz="1800" dirty="0">
              <a:latin typeface="WORK SANS LIGHT ROMAN" pitchFamily="2" charset="0"/>
            </a:endParaRPr>
          </a:p>
          <a:p>
            <a:pPr marL="0" indent="0" algn="just">
              <a:buNone/>
            </a:pPr>
            <a:endParaRPr lang="fr-FR" sz="1800" dirty="0">
              <a:latin typeface="WORK SANS LIGHT ROMAN" pitchFamily="2" charset="0"/>
            </a:endParaRPr>
          </a:p>
        </p:txBody>
      </p:sp>
      <p:sp>
        <p:nvSpPr>
          <p:cNvPr id="8" name="ZoneTexte 7">
            <a:extLst>
              <a:ext uri="{FF2B5EF4-FFF2-40B4-BE49-F238E27FC236}">
                <a16:creationId xmlns:a16="http://schemas.microsoft.com/office/drawing/2014/main" id="{C3CF4076-3C02-E720-A46B-91080BF8AD57}"/>
              </a:ext>
            </a:extLst>
          </p:cNvPr>
          <p:cNvSpPr txBox="1"/>
          <p:nvPr/>
        </p:nvSpPr>
        <p:spPr>
          <a:xfrm>
            <a:off x="1069891" y="4704443"/>
            <a:ext cx="10255401" cy="1477328"/>
          </a:xfrm>
          <a:prstGeom prst="rect">
            <a:avLst/>
          </a:prstGeom>
          <a:noFill/>
        </p:spPr>
        <p:txBody>
          <a:bodyPr wrap="square">
            <a:spAutoFit/>
          </a:bodyPr>
          <a:lstStyle/>
          <a:p>
            <a:pPr algn="just"/>
            <a:r>
              <a:rPr lang="fr-FR" sz="1800" dirty="0">
                <a:latin typeface="WORK SANS LIGHT ROMAN" pitchFamily="2" charset="0"/>
              </a:rPr>
              <a:t>Les membres du Bureau valident d’une part la hausse du taux de cotisation de 0,30 point pou le financement des futurs congés 2025 et suivants et, d’autre part, de 0,15 point sur 2 années pour le financement de la période de référence en cours (congés 2024), ce qui fera passer le taux de cotisation de </a:t>
            </a:r>
            <a:r>
              <a:rPr lang="fr-FR" b="1" dirty="0">
                <a:solidFill>
                  <a:srgbClr val="0A14B4"/>
                </a:solidFill>
                <a:latin typeface="WORK SANS LIGHT ROMAN" pitchFamily="2" charset="0"/>
              </a:rPr>
              <a:t>19,75% à 20,20% au 1</a:t>
            </a:r>
            <a:r>
              <a:rPr lang="fr-FR" b="1" baseline="30000" dirty="0">
                <a:solidFill>
                  <a:srgbClr val="0A14B4"/>
                </a:solidFill>
                <a:latin typeface="WORK SANS LIGHT ROMAN" pitchFamily="2" charset="0"/>
              </a:rPr>
              <a:t>er</a:t>
            </a:r>
            <a:r>
              <a:rPr lang="fr-FR" b="1" dirty="0">
                <a:solidFill>
                  <a:srgbClr val="0A14B4"/>
                </a:solidFill>
                <a:latin typeface="WORK SANS LIGHT ROMAN" pitchFamily="2" charset="0"/>
              </a:rPr>
              <a:t> avril 2024.</a:t>
            </a:r>
          </a:p>
          <a:p>
            <a:pPr marL="0" indent="0" algn="just">
              <a:buNone/>
            </a:pPr>
            <a:endParaRPr lang="fr-FR" sz="1800" dirty="0">
              <a:latin typeface="WORK SANS LIGHT ROMAN" pitchFamily="2" charset="0"/>
            </a:endParaRPr>
          </a:p>
        </p:txBody>
      </p:sp>
      <p:sp>
        <p:nvSpPr>
          <p:cNvPr id="9" name="Espace réservé du contenu 3">
            <a:extLst>
              <a:ext uri="{FF2B5EF4-FFF2-40B4-BE49-F238E27FC236}">
                <a16:creationId xmlns:a16="http://schemas.microsoft.com/office/drawing/2014/main" id="{F328AEA8-D6D7-AF3E-88C5-02393FFE8FBD}"/>
              </a:ext>
            </a:extLst>
          </p:cNvPr>
          <p:cNvSpPr txBox="1">
            <a:spLocks/>
          </p:cNvSpPr>
          <p:nvPr/>
        </p:nvSpPr>
        <p:spPr>
          <a:xfrm>
            <a:off x="1180107" y="4374741"/>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olidFill>
                  <a:schemeClr val="accent2"/>
                </a:solidFill>
                <a:sym typeface="Wingdings" panose="05000000000000000000" pitchFamily="2" charset="2"/>
              </a:rPr>
              <a:t> </a:t>
            </a:r>
            <a:r>
              <a:rPr lang="fr-FR" dirty="0">
                <a:solidFill>
                  <a:schemeClr val="accent2"/>
                </a:solidFill>
              </a:rPr>
              <a:t>Décision du Bureau exceptionnel de la FNTP du 31 janvier 2024</a:t>
            </a:r>
          </a:p>
        </p:txBody>
      </p:sp>
    </p:spTree>
    <p:extLst>
      <p:ext uri="{BB962C8B-B14F-4D97-AF65-F5344CB8AC3E}">
        <p14:creationId xmlns:p14="http://schemas.microsoft.com/office/powerpoint/2010/main" val="1991614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3D38EC6-7DBA-F088-3658-BD1C4F568C3F}"/>
              </a:ext>
            </a:extLst>
          </p:cNvPr>
          <p:cNvSpPr>
            <a:spLocks noGrp="1"/>
          </p:cNvSpPr>
          <p:nvPr>
            <p:ph type="sldNum" sz="quarter" idx="12"/>
          </p:nvPr>
        </p:nvSpPr>
        <p:spPr/>
        <p:txBody>
          <a:bodyPr/>
          <a:lstStyle/>
          <a:p>
            <a:fld id="{27DB8DCC-A60C-C946-B50F-381DEF0CC147}" type="slidenum">
              <a:rPr lang="fr-FR" smtClean="0"/>
              <a:t>24</a:t>
            </a:fld>
            <a:endParaRPr lang="fr-FR"/>
          </a:p>
        </p:txBody>
      </p:sp>
      <p:sp>
        <p:nvSpPr>
          <p:cNvPr id="6" name="Titre 1">
            <a:extLst>
              <a:ext uri="{FF2B5EF4-FFF2-40B4-BE49-F238E27FC236}">
                <a16:creationId xmlns:a16="http://schemas.microsoft.com/office/drawing/2014/main" id="{DCDF5B65-301A-F689-724F-18E1ECE5C8BD}"/>
              </a:ext>
            </a:extLst>
          </p:cNvPr>
          <p:cNvSpPr>
            <a:spLocks noGrp="1"/>
          </p:cNvSpPr>
          <p:nvPr>
            <p:ph type="title"/>
          </p:nvPr>
        </p:nvSpPr>
        <p:spPr>
          <a:xfrm>
            <a:off x="0" y="218231"/>
            <a:ext cx="12193200" cy="763200"/>
          </a:xfrm>
        </p:spPr>
        <p:txBody>
          <a:bodyPr>
            <a:normAutofit/>
          </a:bodyPr>
          <a:lstStyle/>
          <a:p>
            <a:r>
              <a:rPr lang="fr-FR" sz="2400" dirty="0"/>
              <a:t>Evolution de la cotisation congés payés</a:t>
            </a:r>
          </a:p>
        </p:txBody>
      </p:sp>
      <p:sp>
        <p:nvSpPr>
          <p:cNvPr id="2" name="Espace réservé du contenu 3">
            <a:extLst>
              <a:ext uri="{FF2B5EF4-FFF2-40B4-BE49-F238E27FC236}">
                <a16:creationId xmlns:a16="http://schemas.microsoft.com/office/drawing/2014/main" id="{0387F673-A4EB-6259-98C4-DAE3F3BE43E3}"/>
              </a:ext>
            </a:extLst>
          </p:cNvPr>
          <p:cNvSpPr txBox="1">
            <a:spLocks/>
          </p:cNvSpPr>
          <p:nvPr/>
        </p:nvSpPr>
        <p:spPr>
          <a:xfrm>
            <a:off x="1180107" y="1043471"/>
            <a:ext cx="10034983" cy="597558"/>
          </a:xfrm>
          <a:prstGeom prst="rect">
            <a:avLst/>
          </a:prstGeom>
        </p:spPr>
        <p:txBody>
          <a:bodyPr>
            <a:normAutofit/>
          </a:bodyPr>
          <a:lstStyle>
            <a:lvl1pPr marL="0" indent="0" algn="l" defTabSz="914400" rtl="0" eaLnBrk="1" latinLnBrk="0" hangingPunct="1">
              <a:lnSpc>
                <a:spcPct val="90000"/>
              </a:lnSpc>
              <a:spcBef>
                <a:spcPts val="1000"/>
              </a:spcBef>
              <a:buFontTx/>
              <a:buNone/>
              <a:defRPr sz="2000" b="1" i="0" kern="1200">
                <a:solidFill>
                  <a:srgbClr val="0A14B4"/>
                </a:solidFill>
                <a:latin typeface="WORK SANS SEMIBOLD ROMA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 typeface="+mj-lt"/>
              <a:buAutoNum type="arabicPeriod" startAt="3"/>
            </a:pPr>
            <a:r>
              <a:rPr lang="fr-FR" dirty="0"/>
              <a:t>Financement des situations antérieures au 1</a:t>
            </a:r>
            <a:r>
              <a:rPr lang="fr-FR" baseline="30000" dirty="0"/>
              <a:t>er</a:t>
            </a:r>
            <a:r>
              <a:rPr lang="fr-FR" dirty="0"/>
              <a:t> avril 2023</a:t>
            </a:r>
          </a:p>
        </p:txBody>
      </p:sp>
      <p:sp>
        <p:nvSpPr>
          <p:cNvPr id="5" name="ZoneTexte 4">
            <a:extLst>
              <a:ext uri="{FF2B5EF4-FFF2-40B4-BE49-F238E27FC236}">
                <a16:creationId xmlns:a16="http://schemas.microsoft.com/office/drawing/2014/main" id="{27842E21-C7EF-EDCD-F991-53841BF70195}"/>
              </a:ext>
            </a:extLst>
          </p:cNvPr>
          <p:cNvSpPr txBox="1"/>
          <p:nvPr/>
        </p:nvSpPr>
        <p:spPr>
          <a:xfrm>
            <a:off x="1069897" y="1678486"/>
            <a:ext cx="10255401" cy="3416320"/>
          </a:xfrm>
          <a:prstGeom prst="rect">
            <a:avLst/>
          </a:prstGeom>
          <a:noFill/>
        </p:spPr>
        <p:txBody>
          <a:bodyPr wrap="square">
            <a:spAutoFit/>
          </a:bodyPr>
          <a:lstStyle/>
          <a:p>
            <a:pPr marL="0" indent="0" algn="just">
              <a:buNone/>
            </a:pPr>
            <a:r>
              <a:rPr lang="fr-FR" sz="1800" dirty="0">
                <a:latin typeface="WORK SANS LIGHT ROMAN" pitchFamily="2" charset="0"/>
              </a:rPr>
              <a:t>Pour rappel, en l’absence de loi de validation qui viendrait éteindre les contentieux pour le passé, 2 modalités sont envisageables pour les situations passées :</a:t>
            </a:r>
          </a:p>
          <a:p>
            <a:pPr marL="0" indent="0" algn="just">
              <a:buNone/>
            </a:pPr>
            <a:endParaRPr lang="fr-FR" sz="1800" dirty="0">
              <a:latin typeface="WORK SANS LIGHT ROMAN" pitchFamily="2" charset="0"/>
            </a:endParaRPr>
          </a:p>
          <a:p>
            <a:pPr algn="just">
              <a:buFontTx/>
              <a:buChar char="-"/>
            </a:pPr>
            <a:r>
              <a:rPr lang="fr-FR" sz="1800" dirty="0">
                <a:latin typeface="WORK SANS LIGHT ROMAN" pitchFamily="2" charset="0"/>
              </a:rPr>
              <a:t> soit la mutualisation du financement des contentieux</a:t>
            </a:r>
          </a:p>
          <a:p>
            <a:pPr algn="just">
              <a:buFontTx/>
              <a:buChar char="-"/>
            </a:pPr>
            <a:r>
              <a:rPr lang="fr-FR" sz="1800" dirty="0">
                <a:latin typeface="WORK SANS LIGHT ROMAN" pitchFamily="2" charset="0"/>
              </a:rPr>
              <a:t> soit l’individualisation au niveau des entreprises concernées</a:t>
            </a:r>
          </a:p>
          <a:p>
            <a:pPr marL="0" indent="0" algn="just">
              <a:buNone/>
            </a:pPr>
            <a:r>
              <a:rPr lang="fr-FR" sz="1800" dirty="0">
                <a:latin typeface="WORK SANS LIGHT ROMAN" pitchFamily="2" charset="0"/>
              </a:rPr>
              <a:t>	</a:t>
            </a:r>
          </a:p>
          <a:p>
            <a:pPr marL="0" indent="0" algn="just">
              <a:buNone/>
            </a:pPr>
            <a:endParaRPr lang="fr-FR" sz="1800" dirty="0">
              <a:latin typeface="WORK SANS LIGHT ROMAN" pitchFamily="2" charset="0"/>
            </a:endParaRPr>
          </a:p>
          <a:p>
            <a:pPr marL="0" indent="0" algn="just">
              <a:buNone/>
            </a:pPr>
            <a:r>
              <a:rPr lang="fr-FR" sz="1800" dirty="0">
                <a:latin typeface="WORK SANS LIGHT ROMAN" pitchFamily="2" charset="0"/>
              </a:rPr>
              <a:t>En raison des incertitudes sur le traitement du passé par le législateur, la portée de la prescription et les exigences des CAC concernant les provisions, le Bureau de la FNTP du 24 janvier dernier a choisi de </a:t>
            </a:r>
            <a:r>
              <a:rPr lang="fr-FR" sz="1800" b="1" dirty="0">
                <a:solidFill>
                  <a:srgbClr val="0A14B4"/>
                </a:solidFill>
                <a:latin typeface="WORK SANS LIGHT ROMAN" pitchFamily="2" charset="0"/>
              </a:rPr>
              <a:t>surseoir à statuer dans l’attente d’une clarification du cadre juridique</a:t>
            </a:r>
            <a:r>
              <a:rPr lang="fr-FR" sz="1800" dirty="0">
                <a:solidFill>
                  <a:srgbClr val="0A14B4"/>
                </a:solidFill>
                <a:latin typeface="WORK SANS LIGHT ROMAN" pitchFamily="2" charset="0"/>
              </a:rPr>
              <a:t>.</a:t>
            </a:r>
          </a:p>
          <a:p>
            <a:pPr marL="0" indent="0" algn="just">
              <a:buNone/>
            </a:pPr>
            <a:endParaRPr lang="fr-FR" sz="1800" i="1" dirty="0">
              <a:latin typeface="WORK SANS LIGHT ROMAN" pitchFamily="2" charset="0"/>
            </a:endParaRPr>
          </a:p>
        </p:txBody>
      </p:sp>
    </p:spTree>
    <p:extLst>
      <p:ext uri="{BB962C8B-B14F-4D97-AF65-F5344CB8AC3E}">
        <p14:creationId xmlns:p14="http://schemas.microsoft.com/office/powerpoint/2010/main" val="41288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B1EDB8-8A4F-D634-8FF7-9CB678115351}"/>
              </a:ext>
            </a:extLst>
          </p:cNvPr>
          <p:cNvSpPr>
            <a:spLocks noGrp="1"/>
          </p:cNvSpPr>
          <p:nvPr>
            <p:ph type="title"/>
          </p:nvPr>
        </p:nvSpPr>
        <p:spPr/>
        <p:txBody>
          <a:bodyPr/>
          <a:lstStyle/>
          <a:p>
            <a:r>
              <a:rPr lang="fr-FR" sz="3600" dirty="0"/>
              <a:t>CANICULE: INTEGRATION DANS LE CHOMAGE INTEMPERIES</a:t>
            </a:r>
            <a:endParaRPr lang="fr-FR" dirty="0"/>
          </a:p>
        </p:txBody>
      </p:sp>
    </p:spTree>
    <p:extLst>
      <p:ext uri="{BB962C8B-B14F-4D97-AF65-F5344CB8AC3E}">
        <p14:creationId xmlns:p14="http://schemas.microsoft.com/office/powerpoint/2010/main" val="3838981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1366E-58C7-387F-D1A8-80D044A584F6}"/>
              </a:ext>
            </a:extLst>
          </p:cNvPr>
          <p:cNvSpPr>
            <a:spLocks noGrp="1"/>
          </p:cNvSpPr>
          <p:nvPr>
            <p:ph type="title"/>
          </p:nvPr>
        </p:nvSpPr>
        <p:spPr>
          <a:xfrm>
            <a:off x="0" y="218231"/>
            <a:ext cx="12193200" cy="763200"/>
          </a:xfrm>
        </p:spPr>
        <p:txBody>
          <a:bodyPr>
            <a:normAutofit/>
          </a:bodyPr>
          <a:lstStyle/>
          <a:p>
            <a:r>
              <a:rPr lang="fr-FR" sz="2400" dirty="0"/>
              <a:t>Intégration du risque canicule dans le régime intempéries : </a:t>
            </a:r>
            <a:br>
              <a:rPr lang="fr-FR" sz="2400" dirty="0"/>
            </a:br>
            <a:r>
              <a:rPr lang="fr-FR" sz="2400" dirty="0"/>
              <a:t>modalités d’intégration </a:t>
            </a:r>
          </a:p>
        </p:txBody>
      </p:sp>
      <p:sp>
        <p:nvSpPr>
          <p:cNvPr id="4" name="Espace réservé du texte 1">
            <a:extLst>
              <a:ext uri="{FF2B5EF4-FFF2-40B4-BE49-F238E27FC236}">
                <a16:creationId xmlns:a16="http://schemas.microsoft.com/office/drawing/2014/main" id="{D0B2A109-6A91-257A-3F2D-93B3EDAC2E28}"/>
              </a:ext>
            </a:extLst>
          </p:cNvPr>
          <p:cNvSpPr txBox="1">
            <a:spLocks/>
          </p:cNvSpPr>
          <p:nvPr/>
        </p:nvSpPr>
        <p:spPr>
          <a:xfrm>
            <a:off x="1101882" y="2005480"/>
            <a:ext cx="9523413" cy="385390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fr-FR" sz="1600" i="1" dirty="0">
              <a:solidFill>
                <a:srgbClr val="212529"/>
              </a:solidFill>
              <a:latin typeface="WORK SANS LIGHT ROMAN" pitchFamily="2" charset="0"/>
            </a:endParaRPr>
          </a:p>
          <a:p>
            <a:pPr marL="0" indent="0" algn="just">
              <a:buFont typeface="Arial" panose="020B0604020202020204" pitchFamily="34" charset="0"/>
              <a:buNone/>
            </a:pPr>
            <a:r>
              <a:rPr lang="fr-FR" sz="1600" dirty="0">
                <a:solidFill>
                  <a:srgbClr val="212529"/>
                </a:solidFill>
                <a:latin typeface="WORK SANS LIGHT ROMAN" pitchFamily="2" charset="0"/>
              </a:rPr>
              <a:t>Intégration du risque canicule aux risques déjà couverts par le régime intempéries</a:t>
            </a:r>
            <a:r>
              <a:rPr lang="fr-FR" sz="1600" baseline="30000" dirty="0">
                <a:solidFill>
                  <a:srgbClr val="212529"/>
                </a:solidFill>
                <a:latin typeface="WORK SANS LIGHT ROMAN" pitchFamily="2" charset="0"/>
              </a:rPr>
              <a:t>1 </a:t>
            </a:r>
            <a:r>
              <a:rPr lang="fr-FR" sz="1600" u="sng" dirty="0">
                <a:solidFill>
                  <a:srgbClr val="212529"/>
                </a:solidFill>
                <a:latin typeface="WORK SANS LIGHT ROMAN" pitchFamily="2" charset="0"/>
              </a:rPr>
              <a:t>exclusivement sur la période de veille saisonnière</a:t>
            </a:r>
            <a:r>
              <a:rPr lang="fr-FR" sz="1600" baseline="30000" dirty="0">
                <a:solidFill>
                  <a:srgbClr val="212529"/>
                </a:solidFill>
                <a:latin typeface="WORK SANS LIGHT ROMAN" pitchFamily="2" charset="0"/>
              </a:rPr>
              <a:t>2</a:t>
            </a:r>
            <a:r>
              <a:rPr lang="fr-FR" sz="1600" dirty="0">
                <a:solidFill>
                  <a:srgbClr val="212529"/>
                </a:solidFill>
                <a:latin typeface="WORK SANS LIGHT ROMAN" pitchFamily="2" charset="0"/>
              </a:rPr>
              <a:t> et </a:t>
            </a:r>
            <a:r>
              <a:rPr lang="fr-FR" sz="1600" u="sng" dirty="0">
                <a:solidFill>
                  <a:srgbClr val="212529"/>
                </a:solidFill>
                <a:latin typeface="WORK SANS LIGHT ROMAN" pitchFamily="2" charset="0"/>
              </a:rPr>
              <a:t>dès lors que l’une ou l’autre des deux conditions suivantes est satisfaite </a:t>
            </a:r>
            <a:r>
              <a:rPr lang="fr-FR" sz="1600" dirty="0">
                <a:solidFill>
                  <a:srgbClr val="212529"/>
                </a:solidFill>
                <a:latin typeface="WORK SANS LIGHT ROMAN" pitchFamily="2" charset="0"/>
              </a:rPr>
              <a:t>:</a:t>
            </a:r>
          </a:p>
          <a:p>
            <a:pPr lvl="1" algn="just">
              <a:buClr>
                <a:srgbClr val="0A14B4"/>
              </a:buClr>
              <a:buFont typeface="Courier New" panose="02070309020205020404" pitchFamily="49" charset="0"/>
              <a:buChar char="o"/>
            </a:pPr>
            <a:r>
              <a:rPr lang="fr-FR" sz="1600" dirty="0">
                <a:solidFill>
                  <a:srgbClr val="212529"/>
                </a:solidFill>
                <a:latin typeface="WORK SANS LIGHT ROMAN" pitchFamily="2" charset="0"/>
              </a:rPr>
              <a:t>niveaux orange ou rouge d’alerte pour forte chaleur, publiés par Météo France pour le département concerné par l’arrêt ;</a:t>
            </a:r>
          </a:p>
          <a:p>
            <a:pPr lvl="1" algn="just">
              <a:buClr>
                <a:srgbClr val="0A14B4"/>
              </a:buClr>
              <a:buFont typeface="Courier New" panose="02070309020205020404" pitchFamily="49" charset="0"/>
              <a:buChar char="o"/>
            </a:pPr>
            <a:r>
              <a:rPr lang="fr-FR" sz="1600" dirty="0">
                <a:solidFill>
                  <a:srgbClr val="212529"/>
                </a:solidFill>
                <a:latin typeface="WORK SANS LIGHT ROMAN" pitchFamily="2" charset="0"/>
              </a:rPr>
              <a:t>arrêté préfectoral du département concerné par l’arrêt qui correspond à un niveau 3 ou 4 de la vigilance météorologique.</a:t>
            </a:r>
          </a:p>
          <a:p>
            <a:pPr lvl="1" algn="just">
              <a:buFont typeface="Courier New" panose="02070309020205020404" pitchFamily="49" charset="0"/>
              <a:buChar char="o"/>
            </a:pPr>
            <a:endParaRPr lang="fr-FR" sz="1200" i="1" dirty="0">
              <a:latin typeface="WORK SANS LIGHT ROMAN" pitchFamily="2" charset="0"/>
            </a:endParaRPr>
          </a:p>
          <a:p>
            <a:pPr marL="0" indent="0" algn="just">
              <a:buNone/>
            </a:pPr>
            <a:r>
              <a:rPr lang="fr-FR" sz="1600" b="1" cap="all" dirty="0">
                <a:solidFill>
                  <a:srgbClr val="0A14B4"/>
                </a:solidFill>
                <a:latin typeface="WORK SANS LIGHT ROMAN" pitchFamily="2" charset="0"/>
              </a:rPr>
              <a:t>à</a:t>
            </a:r>
            <a:r>
              <a:rPr lang="fr-FR" sz="1600" b="1" dirty="0">
                <a:solidFill>
                  <a:srgbClr val="0A14B4"/>
                </a:solidFill>
                <a:latin typeface="WORK SANS LIGHT ROMAN" pitchFamily="2" charset="0"/>
              </a:rPr>
              <a:t> compter du 1</a:t>
            </a:r>
            <a:r>
              <a:rPr lang="fr-FR" sz="1600" b="1" baseline="30000" dirty="0">
                <a:solidFill>
                  <a:srgbClr val="0A14B4"/>
                </a:solidFill>
                <a:latin typeface="WORK SANS LIGHT ROMAN" pitchFamily="2" charset="0"/>
              </a:rPr>
              <a:t>er </a:t>
            </a:r>
            <a:r>
              <a:rPr lang="fr-FR" sz="1600" b="1" dirty="0">
                <a:solidFill>
                  <a:srgbClr val="0A14B4"/>
                </a:solidFill>
                <a:latin typeface="WORK SANS LIGHT ROMAN" pitchFamily="2" charset="0"/>
              </a:rPr>
              <a:t>avril 2024 (79</a:t>
            </a:r>
            <a:r>
              <a:rPr lang="fr-FR" sz="1600" b="1" baseline="30000" dirty="0">
                <a:solidFill>
                  <a:srgbClr val="0A14B4"/>
                </a:solidFill>
                <a:latin typeface="WORK SANS LIGHT ROMAN" pitchFamily="2" charset="0"/>
              </a:rPr>
              <a:t>ème</a:t>
            </a:r>
            <a:r>
              <a:rPr lang="fr-FR" sz="1600" b="1" dirty="0">
                <a:solidFill>
                  <a:srgbClr val="0A14B4"/>
                </a:solidFill>
                <a:latin typeface="WORK SANS LIGHT ROMAN" pitchFamily="2" charset="0"/>
              </a:rPr>
              <a:t> campagne) </a:t>
            </a:r>
            <a:r>
              <a:rPr lang="fr-FR" sz="1600" i="1" dirty="0">
                <a:latin typeface="WORK SANS LIGHT ROMAN" pitchFamily="2" charset="0"/>
              </a:rPr>
              <a:t>sans impacter les taux d’appels de cotisations relatifs au régime intempéries </a:t>
            </a:r>
          </a:p>
          <a:p>
            <a:pPr marL="0" indent="0" algn="just">
              <a:buNone/>
            </a:pPr>
            <a:endParaRPr lang="fr-FR" sz="1600" i="1" dirty="0">
              <a:latin typeface="WORK SANS LIGHT ROMAN" pitchFamily="2" charset="0"/>
            </a:endParaRPr>
          </a:p>
          <a:p>
            <a:pPr marL="0" indent="0" algn="just">
              <a:buNone/>
            </a:pPr>
            <a:r>
              <a:rPr lang="fr-FR" sz="1600" u="sng" dirty="0">
                <a:latin typeface="WORK SANS LIGHT ROMAN" pitchFamily="2" charset="0"/>
              </a:rPr>
              <a:t>En attente</a:t>
            </a:r>
            <a:r>
              <a:rPr lang="fr-FR" sz="1600" dirty="0">
                <a:latin typeface="WORK SANS LIGHT ROMAN" pitchFamily="2" charset="0"/>
              </a:rPr>
              <a:t> : </a:t>
            </a:r>
            <a:r>
              <a:rPr lang="fr-FR" sz="1600" b="1" dirty="0">
                <a:solidFill>
                  <a:srgbClr val="0A14B4"/>
                </a:solidFill>
                <a:latin typeface="WORK SANS LIGHT ROMAN" pitchFamily="2" charset="0"/>
              </a:rPr>
              <a:t>un décret simple </a:t>
            </a:r>
            <a:r>
              <a:rPr lang="fr-FR" sz="1600" dirty="0">
                <a:latin typeface="WORK SANS LIGHT ROMAN" pitchFamily="2" charset="0"/>
              </a:rPr>
              <a:t>prévoyant la possibilité explicite d’une prise en charge du risque canicule et </a:t>
            </a:r>
            <a:r>
              <a:rPr lang="fr-FR" sz="1600" b="1" dirty="0">
                <a:solidFill>
                  <a:srgbClr val="0A14B4"/>
                </a:solidFill>
                <a:latin typeface="WORK SANS LIGHT ROMAN" pitchFamily="2" charset="0"/>
              </a:rPr>
              <a:t>une modification de l’arrêté du 18 janvier 2003 </a:t>
            </a:r>
            <a:r>
              <a:rPr lang="fr-FR" sz="1600" dirty="0">
                <a:latin typeface="WORK SANS LIGHT ROMAN" pitchFamily="2" charset="0"/>
              </a:rPr>
              <a:t>pour ajuster le seuil réglementaire du fonds de réserve. </a:t>
            </a:r>
          </a:p>
          <a:p>
            <a:pPr marL="0" indent="0" algn="just">
              <a:buFont typeface="Arial" panose="020B0604020202020204" pitchFamily="34" charset="0"/>
              <a:buNone/>
            </a:pPr>
            <a:endParaRPr lang="fr-FR" sz="1600" i="1" dirty="0">
              <a:latin typeface="WORK SANS LIGHT ROMAN" pitchFamily="2" charset="0"/>
            </a:endParaRPr>
          </a:p>
          <a:p>
            <a:pPr marL="0" indent="0" algn="just">
              <a:spcBef>
                <a:spcPts val="0"/>
              </a:spcBef>
              <a:buFont typeface="Arial" panose="020B0604020202020204" pitchFamily="34" charset="0"/>
              <a:buNone/>
            </a:pPr>
            <a:endParaRPr lang="fr-FR" sz="1600" dirty="0"/>
          </a:p>
        </p:txBody>
      </p:sp>
      <p:sp>
        <p:nvSpPr>
          <p:cNvPr id="7" name="Rectangle : coins arrondis 6">
            <a:extLst>
              <a:ext uri="{FF2B5EF4-FFF2-40B4-BE49-F238E27FC236}">
                <a16:creationId xmlns:a16="http://schemas.microsoft.com/office/drawing/2014/main" id="{DCC938A7-7F5F-8EE7-5EDA-0F275158F0C1}"/>
              </a:ext>
            </a:extLst>
          </p:cNvPr>
          <p:cNvSpPr/>
          <p:nvPr/>
        </p:nvSpPr>
        <p:spPr>
          <a:xfrm>
            <a:off x="1745104" y="1648851"/>
            <a:ext cx="7909559" cy="470189"/>
          </a:xfrm>
          <a:prstGeom prst="roundRect">
            <a:avLst/>
          </a:prstGeom>
          <a:solidFill>
            <a:srgbClr val="0046C8"/>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a:latin typeface="Work Sans" pitchFamily="2" charset="0"/>
              </a:rPr>
              <a:t>Résolution adoptée par le CA de CIBTP France du 13.12.2023  </a:t>
            </a:r>
          </a:p>
        </p:txBody>
      </p:sp>
      <p:sp>
        <p:nvSpPr>
          <p:cNvPr id="3" name="Espace réservé du numéro de diapositive 2">
            <a:extLst>
              <a:ext uri="{FF2B5EF4-FFF2-40B4-BE49-F238E27FC236}">
                <a16:creationId xmlns:a16="http://schemas.microsoft.com/office/drawing/2014/main" id="{03DF5ED4-9A0C-BC2E-7B87-674888350AB5}"/>
              </a:ext>
            </a:extLst>
          </p:cNvPr>
          <p:cNvSpPr>
            <a:spLocks noGrp="1"/>
          </p:cNvSpPr>
          <p:nvPr>
            <p:ph type="sldNum" sz="quarter" idx="12"/>
          </p:nvPr>
        </p:nvSpPr>
        <p:spPr/>
        <p:txBody>
          <a:bodyPr/>
          <a:lstStyle/>
          <a:p>
            <a:fld id="{27DB8DCC-A60C-C946-B50F-381DEF0CC147}" type="slidenum">
              <a:rPr lang="fr-FR" smtClean="0"/>
              <a:t>26</a:t>
            </a:fld>
            <a:endParaRPr lang="fr-FR" dirty="0"/>
          </a:p>
        </p:txBody>
      </p:sp>
      <p:sp>
        <p:nvSpPr>
          <p:cNvPr id="6" name="ZoneTexte 5">
            <a:extLst>
              <a:ext uri="{FF2B5EF4-FFF2-40B4-BE49-F238E27FC236}">
                <a16:creationId xmlns:a16="http://schemas.microsoft.com/office/drawing/2014/main" id="{9591348B-F5C8-4F0E-0B60-A0C884B638E8}"/>
              </a:ext>
            </a:extLst>
          </p:cNvPr>
          <p:cNvSpPr txBox="1"/>
          <p:nvPr/>
        </p:nvSpPr>
        <p:spPr>
          <a:xfrm>
            <a:off x="1101882" y="6027821"/>
            <a:ext cx="9678413" cy="430887"/>
          </a:xfrm>
          <a:prstGeom prst="rect">
            <a:avLst/>
          </a:prstGeom>
          <a:noFill/>
        </p:spPr>
        <p:txBody>
          <a:bodyPr wrap="square" rtlCol="0">
            <a:spAutoFit/>
          </a:bodyPr>
          <a:lstStyle/>
          <a:p>
            <a:pPr marL="0" indent="0" algn="just">
              <a:buFont typeface="Arial" panose="020B0604020202020204" pitchFamily="34" charset="0"/>
              <a:buNone/>
            </a:pPr>
            <a:r>
              <a:rPr lang="fr-FR" sz="1100" i="1" dirty="0">
                <a:latin typeface="WORK SANS LIGHT ROMAN" pitchFamily="2" charset="0"/>
              </a:rPr>
              <a:t>1 le gel, le verglas, la pluie, la neige, les inondations, le vent fort</a:t>
            </a:r>
          </a:p>
          <a:p>
            <a:pPr marL="0" indent="0" algn="just">
              <a:buFont typeface="Arial" panose="020B0604020202020204" pitchFamily="34" charset="0"/>
              <a:buNone/>
            </a:pPr>
            <a:r>
              <a:rPr lang="fr-FR" sz="1100" i="1" dirty="0">
                <a:latin typeface="WORK SANS LIGHT ROMAN" pitchFamily="2" charset="0"/>
              </a:rPr>
              <a:t>2 qui correspond au niveau 1 de vigilance météorologique observée jusqu’à présent du 1</a:t>
            </a:r>
            <a:r>
              <a:rPr lang="fr-FR" sz="1100" i="1" baseline="30000" dirty="0">
                <a:latin typeface="WORK SANS LIGHT ROMAN" pitchFamily="2" charset="0"/>
              </a:rPr>
              <a:t>er</a:t>
            </a:r>
            <a:r>
              <a:rPr lang="fr-FR" sz="1100" i="1" dirty="0">
                <a:latin typeface="WORK SANS LIGHT ROMAN" pitchFamily="2" charset="0"/>
              </a:rPr>
              <a:t> juin au 15 septembre</a:t>
            </a:r>
          </a:p>
        </p:txBody>
      </p:sp>
    </p:spTree>
    <p:extLst>
      <p:ext uri="{BB962C8B-B14F-4D97-AF65-F5344CB8AC3E}">
        <p14:creationId xmlns:p14="http://schemas.microsoft.com/office/powerpoint/2010/main" val="2437618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1366E-58C7-387F-D1A8-80D044A584F6}"/>
              </a:ext>
            </a:extLst>
          </p:cNvPr>
          <p:cNvSpPr>
            <a:spLocks noGrp="1"/>
          </p:cNvSpPr>
          <p:nvPr>
            <p:ph type="title"/>
          </p:nvPr>
        </p:nvSpPr>
        <p:spPr>
          <a:xfrm>
            <a:off x="0" y="218231"/>
            <a:ext cx="12193200" cy="763200"/>
          </a:xfrm>
        </p:spPr>
        <p:txBody>
          <a:bodyPr>
            <a:normAutofit/>
          </a:bodyPr>
          <a:lstStyle/>
          <a:p>
            <a:r>
              <a:rPr lang="fr-FR" sz="2400" dirty="0"/>
              <a:t>Intégration du risque canicule dans le régime intempéries: </a:t>
            </a:r>
            <a:br>
              <a:rPr lang="fr-FR" sz="2400" dirty="0"/>
            </a:br>
            <a:r>
              <a:rPr lang="fr-FR" sz="2400" dirty="0"/>
              <a:t>niveau de remboursement</a:t>
            </a:r>
          </a:p>
        </p:txBody>
      </p:sp>
      <p:sp>
        <p:nvSpPr>
          <p:cNvPr id="3" name="Espace réservé du numéro de diapositive 2">
            <a:extLst>
              <a:ext uri="{FF2B5EF4-FFF2-40B4-BE49-F238E27FC236}">
                <a16:creationId xmlns:a16="http://schemas.microsoft.com/office/drawing/2014/main" id="{253DDA01-E5F8-D3AD-9228-7BD8C55D82BF}"/>
              </a:ext>
            </a:extLst>
          </p:cNvPr>
          <p:cNvSpPr>
            <a:spLocks noGrp="1"/>
          </p:cNvSpPr>
          <p:nvPr>
            <p:ph type="sldNum" sz="quarter" idx="12"/>
          </p:nvPr>
        </p:nvSpPr>
        <p:spPr/>
        <p:txBody>
          <a:bodyPr/>
          <a:lstStyle/>
          <a:p>
            <a:fld id="{27DB8DCC-A60C-C946-B50F-381DEF0CC147}" type="slidenum">
              <a:rPr lang="fr-FR" smtClean="0"/>
              <a:t>27</a:t>
            </a:fld>
            <a:endParaRPr lang="fr-FR" dirty="0"/>
          </a:p>
        </p:txBody>
      </p:sp>
      <p:sp>
        <p:nvSpPr>
          <p:cNvPr id="4" name="Espace réservé du texte 1">
            <a:extLst>
              <a:ext uri="{FF2B5EF4-FFF2-40B4-BE49-F238E27FC236}">
                <a16:creationId xmlns:a16="http://schemas.microsoft.com/office/drawing/2014/main" id="{D0B2A109-6A91-257A-3F2D-93B3EDAC2E28}"/>
              </a:ext>
            </a:extLst>
          </p:cNvPr>
          <p:cNvSpPr txBox="1">
            <a:spLocks/>
          </p:cNvSpPr>
          <p:nvPr/>
        </p:nvSpPr>
        <p:spPr>
          <a:xfrm>
            <a:off x="1276722" y="2128912"/>
            <a:ext cx="10324727" cy="50726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600" b="0" i="0" u="none" strike="noStrike" dirty="0">
                <a:solidFill>
                  <a:srgbClr val="000000"/>
                </a:solidFill>
                <a:latin typeface="WORK SANS LIGHT ROMAN" pitchFamily="2" charset="0"/>
              </a:rPr>
              <a:t>Distinction des règles de calcul des remboursements provisoires des entreprises selon que les indemnités versées par l’employeur concernent les risques historiquement couverts par le régime intempéries ou le risque canicule.</a:t>
            </a:r>
            <a:endParaRPr lang="fr-FR" sz="1600" dirty="0">
              <a:latin typeface="WORK SANS LIGHT ROMAN" pitchFamily="2" charset="0"/>
            </a:endParaRPr>
          </a:p>
        </p:txBody>
      </p:sp>
      <p:sp>
        <p:nvSpPr>
          <p:cNvPr id="5" name="Rectangle 4">
            <a:extLst>
              <a:ext uri="{FF2B5EF4-FFF2-40B4-BE49-F238E27FC236}">
                <a16:creationId xmlns:a16="http://schemas.microsoft.com/office/drawing/2014/main" id="{B2C3C816-1046-B5DD-B747-E714CF0DAA98}"/>
              </a:ext>
            </a:extLst>
          </p:cNvPr>
          <p:cNvSpPr/>
          <p:nvPr/>
        </p:nvSpPr>
        <p:spPr>
          <a:xfrm>
            <a:off x="1276722" y="1260029"/>
            <a:ext cx="5775588" cy="4414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Quel niveau de remboursement sur le risque canicule ?</a:t>
            </a:r>
          </a:p>
        </p:txBody>
      </p:sp>
      <p:sp>
        <p:nvSpPr>
          <p:cNvPr id="7" name="ZoneTexte 6">
            <a:extLst>
              <a:ext uri="{FF2B5EF4-FFF2-40B4-BE49-F238E27FC236}">
                <a16:creationId xmlns:a16="http://schemas.microsoft.com/office/drawing/2014/main" id="{7C87D38A-790A-6863-0108-BBC35AAE776E}"/>
              </a:ext>
            </a:extLst>
          </p:cNvPr>
          <p:cNvSpPr txBox="1"/>
          <p:nvPr/>
        </p:nvSpPr>
        <p:spPr>
          <a:xfrm>
            <a:off x="1756781" y="3007299"/>
            <a:ext cx="9844668" cy="1815882"/>
          </a:xfrm>
          <a:prstGeom prst="rect">
            <a:avLst/>
          </a:prstGeom>
          <a:noFill/>
        </p:spPr>
        <p:txBody>
          <a:bodyPr wrap="square">
            <a:spAutoFit/>
          </a:bodyPr>
          <a:lstStyle/>
          <a:p>
            <a:pPr marL="285750" indent="-285750" algn="just">
              <a:buClr>
                <a:srgbClr val="0A14B4"/>
              </a:buClr>
              <a:buFont typeface="Courier New" panose="02070309020205020404" pitchFamily="49" charset="0"/>
              <a:buChar char="o"/>
            </a:pPr>
            <a:r>
              <a:rPr lang="fr-FR" sz="1600" b="1" dirty="0">
                <a:solidFill>
                  <a:srgbClr val="0A14B4"/>
                </a:solidFill>
                <a:latin typeface="WORK SANS LIGHT ROMAN" pitchFamily="2" charset="0"/>
              </a:rPr>
              <a:t>1ère étape – Remboursement </a:t>
            </a:r>
            <a:r>
              <a:rPr lang="fr-FR" sz="1600" b="1" i="0" u="none" strike="noStrike" baseline="0" dirty="0">
                <a:solidFill>
                  <a:srgbClr val="0A14B4"/>
                </a:solidFill>
                <a:latin typeface="WORK SANS LIGHT ROMAN" pitchFamily="2" charset="0"/>
              </a:rPr>
              <a:t>provisoire canicule = </a:t>
            </a:r>
            <a:r>
              <a:rPr lang="fr-FR" sz="1600" b="1" dirty="0">
                <a:solidFill>
                  <a:srgbClr val="0A14B4"/>
                </a:solidFill>
                <a:latin typeface="WORK SANS LIGHT ROMAN" pitchFamily="2" charset="0"/>
              </a:rPr>
              <a:t>50 % </a:t>
            </a:r>
            <a:r>
              <a:rPr lang="fr-FR" sz="1600" dirty="0">
                <a:solidFill>
                  <a:srgbClr val="000000"/>
                </a:solidFill>
                <a:latin typeface="WORK SANS LIGHT ROMAN" pitchFamily="2" charset="0"/>
              </a:rPr>
              <a:t>du remboursement provisoire « hors canicule » versé pendant la campagne après réception de l’arrêt* (exemple: en juillet)</a:t>
            </a:r>
            <a:endParaRPr lang="fr-FR" sz="1600" b="0" i="0" u="none" strike="noStrike" baseline="0" dirty="0">
              <a:solidFill>
                <a:srgbClr val="000000"/>
              </a:solidFill>
              <a:latin typeface="WORK SANS LIGHT ROMAN" pitchFamily="2" charset="0"/>
            </a:endParaRPr>
          </a:p>
          <a:p>
            <a:pPr marL="285750" indent="-285750" algn="just">
              <a:buFont typeface="Courier New" panose="02070309020205020404" pitchFamily="49" charset="0"/>
              <a:buChar char="o"/>
            </a:pPr>
            <a:r>
              <a:rPr lang="fr-FR" sz="1600" b="1" i="0" u="none" strike="noStrike" baseline="0" dirty="0">
                <a:solidFill>
                  <a:srgbClr val="0A14B4"/>
                </a:solidFill>
                <a:latin typeface="WORK SANS LIGHT ROMAN" pitchFamily="2" charset="0"/>
              </a:rPr>
              <a:t>2ème étape - Remboursement complémentaire canicule = 80% </a:t>
            </a:r>
            <a:r>
              <a:rPr lang="fr-FR" sz="1600" dirty="0">
                <a:solidFill>
                  <a:srgbClr val="000000"/>
                </a:solidFill>
                <a:latin typeface="WORK SANS LIGHT ROMAN" pitchFamily="2" charset="0"/>
              </a:rPr>
              <a:t>du remboursement provisoire « hors canicule » (sous déduction du 1</a:t>
            </a:r>
            <a:r>
              <a:rPr lang="fr-FR" sz="1600" baseline="30000" dirty="0">
                <a:solidFill>
                  <a:srgbClr val="000000"/>
                </a:solidFill>
                <a:latin typeface="WORK SANS LIGHT ROMAN" pitchFamily="2" charset="0"/>
              </a:rPr>
              <a:t>er</a:t>
            </a:r>
            <a:r>
              <a:rPr lang="fr-FR" sz="1600" dirty="0">
                <a:solidFill>
                  <a:srgbClr val="000000"/>
                </a:solidFill>
                <a:latin typeface="WORK SANS LIGHT ROMAN" pitchFamily="2" charset="0"/>
              </a:rPr>
              <a:t> remboursement) versé au plus tard le 31 décembre</a:t>
            </a:r>
          </a:p>
          <a:p>
            <a:pPr marL="285750" indent="-285750" algn="just">
              <a:buFont typeface="Courier New" panose="02070309020205020404" pitchFamily="49" charset="0"/>
              <a:buChar char="o"/>
            </a:pPr>
            <a:r>
              <a:rPr lang="fr-FR" sz="1600" b="1" dirty="0">
                <a:solidFill>
                  <a:srgbClr val="0A14B4"/>
                </a:solidFill>
                <a:latin typeface="WORK SANS LIGHT ROMAN" pitchFamily="2" charset="0"/>
              </a:rPr>
              <a:t>3ème étape</a:t>
            </a:r>
            <a:r>
              <a:rPr lang="fr-FR" sz="1600" b="1" i="0" u="none" strike="noStrike" baseline="0" dirty="0">
                <a:solidFill>
                  <a:srgbClr val="0A14B4"/>
                </a:solidFill>
                <a:latin typeface="WORK SANS LIGHT ROMAN" pitchFamily="2" charset="0"/>
              </a:rPr>
              <a:t> - </a:t>
            </a:r>
            <a:r>
              <a:rPr lang="fr-FR" sz="1600" b="1" dirty="0">
                <a:solidFill>
                  <a:srgbClr val="0A14B4"/>
                </a:solidFill>
                <a:latin typeface="WORK SANS LIGHT ROMAN" pitchFamily="2" charset="0"/>
              </a:rPr>
              <a:t>Remboursement définitif canicule =  80% du remboursement définitif hors canicule </a:t>
            </a:r>
            <a:r>
              <a:rPr lang="fr-FR" sz="1600" dirty="0">
                <a:solidFill>
                  <a:srgbClr val="000000"/>
                </a:solidFill>
                <a:latin typeface="WORK SANS LIGHT ROMAN" pitchFamily="2" charset="0"/>
              </a:rPr>
              <a:t>versé à l’issue de la campagne (exemple juin).</a:t>
            </a:r>
          </a:p>
          <a:p>
            <a:pPr marL="285750" indent="-285750" algn="just">
              <a:buFont typeface="Courier New" panose="02070309020205020404" pitchFamily="49" charset="0"/>
              <a:buChar char="o"/>
            </a:pPr>
            <a:endParaRPr lang="fr-FR" sz="1600" dirty="0">
              <a:solidFill>
                <a:srgbClr val="000000"/>
              </a:solidFill>
              <a:latin typeface="WORK SANS LIGHT ROMAN" pitchFamily="2" charset="0"/>
            </a:endParaRPr>
          </a:p>
        </p:txBody>
      </p:sp>
      <p:sp>
        <p:nvSpPr>
          <p:cNvPr id="6" name="ZoneTexte 5">
            <a:extLst>
              <a:ext uri="{FF2B5EF4-FFF2-40B4-BE49-F238E27FC236}">
                <a16:creationId xmlns:a16="http://schemas.microsoft.com/office/drawing/2014/main" id="{AB95603C-FB5E-3A59-67A5-E0E04BFE348B}"/>
              </a:ext>
            </a:extLst>
          </p:cNvPr>
          <p:cNvSpPr txBox="1"/>
          <p:nvPr/>
        </p:nvSpPr>
        <p:spPr>
          <a:xfrm>
            <a:off x="1070610" y="6135585"/>
            <a:ext cx="10530839" cy="707886"/>
          </a:xfrm>
          <a:prstGeom prst="rect">
            <a:avLst/>
          </a:prstGeom>
          <a:noFill/>
        </p:spPr>
        <p:txBody>
          <a:bodyPr wrap="square" rtlCol="0">
            <a:spAutoFit/>
          </a:bodyPr>
          <a:lstStyle/>
          <a:p>
            <a:r>
              <a:rPr lang="fr-FR" sz="1100" dirty="0"/>
              <a:t>*</a:t>
            </a:r>
            <a:r>
              <a:rPr lang="fr-FR" sz="1100" i="1" dirty="0">
                <a:solidFill>
                  <a:srgbClr val="000000"/>
                </a:solidFill>
                <a:latin typeface="WORK SANS LIGHT ROMAN" pitchFamily="2" charset="0"/>
              </a:rPr>
              <a:t>sous </a:t>
            </a:r>
            <a:r>
              <a:rPr lang="fr-FR" sz="1100" b="0" i="1" u="none" strike="noStrike" baseline="0" dirty="0">
                <a:solidFill>
                  <a:srgbClr val="000000"/>
                </a:solidFill>
                <a:latin typeface="WORK SANS LIGHT ROMAN" pitchFamily="2" charset="0"/>
              </a:rPr>
              <a:t>réserve que le montant du fonds de réserve soit supérieur ou égal à deux fois et demi le montant des cotisations pour la dernière campagne liquidée. Si cette condition n’est pas remplie, il ne sera pas effectué de remboursement provisoire pour le risque canicule sur la campagne en cours. </a:t>
            </a:r>
          </a:p>
          <a:p>
            <a:endParaRPr lang="fr-FR" dirty="0"/>
          </a:p>
        </p:txBody>
      </p:sp>
      <p:sp>
        <p:nvSpPr>
          <p:cNvPr id="11" name="ZoneTexte 10">
            <a:extLst>
              <a:ext uri="{FF2B5EF4-FFF2-40B4-BE49-F238E27FC236}">
                <a16:creationId xmlns:a16="http://schemas.microsoft.com/office/drawing/2014/main" id="{39A6EEAD-7466-6E35-36EB-D69813AE8F2A}"/>
              </a:ext>
            </a:extLst>
          </p:cNvPr>
          <p:cNvSpPr txBox="1"/>
          <p:nvPr/>
        </p:nvSpPr>
        <p:spPr>
          <a:xfrm>
            <a:off x="1276722" y="4694357"/>
            <a:ext cx="10324727" cy="861774"/>
          </a:xfrm>
          <a:prstGeom prst="rect">
            <a:avLst/>
          </a:prstGeom>
          <a:noFill/>
        </p:spPr>
        <p:txBody>
          <a:bodyPr wrap="square" rtlCol="0">
            <a:spAutoFit/>
          </a:bodyPr>
          <a:lstStyle/>
          <a:p>
            <a:pPr algn="just"/>
            <a:r>
              <a:rPr lang="fr-FR" sz="1600" dirty="0">
                <a:solidFill>
                  <a:srgbClr val="0A14B4"/>
                </a:solidFill>
                <a:latin typeface="WORK SANS LIGHT ROMAN" pitchFamily="2" charset="0"/>
                <a:sym typeface="Wingdings" panose="05000000000000000000" pitchFamily="2" charset="2"/>
              </a:rPr>
              <a:t> </a:t>
            </a:r>
            <a:r>
              <a:rPr lang="fr-FR" sz="1600" dirty="0">
                <a:solidFill>
                  <a:srgbClr val="0A14B4"/>
                </a:solidFill>
                <a:latin typeface="WORK SANS LIGHT ROMAN" pitchFamily="2" charset="0"/>
              </a:rPr>
              <a:t>Taux de 80% </a:t>
            </a:r>
            <a:r>
              <a:rPr lang="fr-FR" sz="1600" b="0" i="0" u="none" strike="noStrike" baseline="0" dirty="0">
                <a:solidFill>
                  <a:srgbClr val="0A14B4"/>
                </a:solidFill>
                <a:latin typeface="WORK SANS LIGHT ROMAN" pitchFamily="2" charset="0"/>
              </a:rPr>
              <a:t>sur les 3 premières années de mise en œuvre du risque puis pouvant atteindre 100% à partir de la 4</a:t>
            </a:r>
            <a:r>
              <a:rPr lang="fr-FR" sz="1600" b="0" i="0" u="none" strike="noStrike" baseline="30000" dirty="0">
                <a:solidFill>
                  <a:srgbClr val="0A14B4"/>
                </a:solidFill>
                <a:latin typeface="WORK SANS LIGHT ROMAN" pitchFamily="2" charset="0"/>
              </a:rPr>
              <a:t>ème</a:t>
            </a:r>
            <a:r>
              <a:rPr lang="fr-FR" sz="1600" b="0" i="0" u="none" strike="noStrike" baseline="0" dirty="0">
                <a:solidFill>
                  <a:srgbClr val="0A14B4"/>
                </a:solidFill>
                <a:latin typeface="WORK SANS LIGHT ROMAN" pitchFamily="2" charset="0"/>
              </a:rPr>
              <a:t>  année sur décision du CA et sous réserve de rester compatible avec les règles de pilotage du fonds de réserve</a:t>
            </a:r>
            <a:r>
              <a:rPr lang="fr-FR" sz="1800" b="0" i="0" u="none" strike="noStrike" baseline="0" dirty="0">
                <a:solidFill>
                  <a:srgbClr val="000000"/>
                </a:solidFill>
                <a:latin typeface="WORK SANS LIGHT ROMAN" pitchFamily="2" charset="0"/>
              </a:rPr>
              <a:t>. </a:t>
            </a:r>
            <a:endParaRPr lang="fr-FR" sz="1800" dirty="0">
              <a:latin typeface="WORK SANS LIGHT ROMAN" pitchFamily="2" charset="0"/>
            </a:endParaRPr>
          </a:p>
        </p:txBody>
      </p:sp>
    </p:spTree>
    <p:extLst>
      <p:ext uri="{BB962C8B-B14F-4D97-AF65-F5344CB8AC3E}">
        <p14:creationId xmlns:p14="http://schemas.microsoft.com/office/powerpoint/2010/main" val="3557887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1366E-58C7-387F-D1A8-80D044A584F6}"/>
              </a:ext>
            </a:extLst>
          </p:cNvPr>
          <p:cNvSpPr>
            <a:spLocks noGrp="1"/>
          </p:cNvSpPr>
          <p:nvPr>
            <p:ph type="title"/>
          </p:nvPr>
        </p:nvSpPr>
        <p:spPr>
          <a:xfrm>
            <a:off x="0" y="218231"/>
            <a:ext cx="12193200" cy="763200"/>
          </a:xfrm>
        </p:spPr>
        <p:txBody>
          <a:bodyPr>
            <a:normAutofit/>
          </a:bodyPr>
          <a:lstStyle/>
          <a:p>
            <a:r>
              <a:rPr lang="fr-FR" sz="2400" dirty="0"/>
              <a:t>Intégration du risque canicule dans le régime intempéries </a:t>
            </a:r>
            <a:br>
              <a:rPr lang="fr-FR" sz="2400" dirty="0"/>
            </a:br>
            <a:endParaRPr lang="fr-FR" sz="2400" dirty="0"/>
          </a:p>
        </p:txBody>
      </p:sp>
      <p:sp>
        <p:nvSpPr>
          <p:cNvPr id="3" name="Espace réservé du numéro de diapositive 2">
            <a:extLst>
              <a:ext uri="{FF2B5EF4-FFF2-40B4-BE49-F238E27FC236}">
                <a16:creationId xmlns:a16="http://schemas.microsoft.com/office/drawing/2014/main" id="{253DDA01-E5F8-D3AD-9228-7BD8C55D82BF}"/>
              </a:ext>
            </a:extLst>
          </p:cNvPr>
          <p:cNvSpPr>
            <a:spLocks noGrp="1"/>
          </p:cNvSpPr>
          <p:nvPr>
            <p:ph type="sldNum" sz="quarter" idx="12"/>
          </p:nvPr>
        </p:nvSpPr>
        <p:spPr/>
        <p:txBody>
          <a:bodyPr/>
          <a:lstStyle/>
          <a:p>
            <a:fld id="{27DB8DCC-A60C-C946-B50F-381DEF0CC147}" type="slidenum">
              <a:rPr lang="fr-FR" smtClean="0"/>
              <a:t>28</a:t>
            </a:fld>
            <a:endParaRPr lang="fr-FR" dirty="0"/>
          </a:p>
        </p:txBody>
      </p:sp>
      <p:sp>
        <p:nvSpPr>
          <p:cNvPr id="4" name="Espace réservé du texte 1">
            <a:extLst>
              <a:ext uri="{FF2B5EF4-FFF2-40B4-BE49-F238E27FC236}">
                <a16:creationId xmlns:a16="http://schemas.microsoft.com/office/drawing/2014/main" id="{D0B2A109-6A91-257A-3F2D-93B3EDAC2E28}"/>
              </a:ext>
            </a:extLst>
          </p:cNvPr>
          <p:cNvSpPr txBox="1">
            <a:spLocks/>
          </p:cNvSpPr>
          <p:nvPr/>
        </p:nvSpPr>
        <p:spPr>
          <a:xfrm>
            <a:off x="1276722" y="1790490"/>
            <a:ext cx="10324727" cy="50726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600" b="0" i="0" u="none" strike="noStrike" dirty="0">
                <a:solidFill>
                  <a:srgbClr val="000000"/>
                </a:solidFill>
                <a:latin typeface="WORK SANS LIGHT ROMAN" pitchFamily="2" charset="0"/>
              </a:rPr>
              <a:t>Le nouveau dispositif allège la charge déclarative de nos entreprises au regard de la procédure mise en œuvre jusqu’en 2023: </a:t>
            </a:r>
            <a:endParaRPr lang="fr-FR" sz="1600" dirty="0">
              <a:latin typeface="WORK SANS LIGHT ROMAN" pitchFamily="2" charset="0"/>
            </a:endParaRPr>
          </a:p>
        </p:txBody>
      </p:sp>
      <p:sp>
        <p:nvSpPr>
          <p:cNvPr id="5" name="Rectangle 4">
            <a:extLst>
              <a:ext uri="{FF2B5EF4-FFF2-40B4-BE49-F238E27FC236}">
                <a16:creationId xmlns:a16="http://schemas.microsoft.com/office/drawing/2014/main" id="{B2C3C816-1046-B5DD-B747-E714CF0DAA98}"/>
              </a:ext>
            </a:extLst>
          </p:cNvPr>
          <p:cNvSpPr/>
          <p:nvPr/>
        </p:nvSpPr>
        <p:spPr>
          <a:xfrm>
            <a:off x="1276722" y="1058712"/>
            <a:ext cx="5775588" cy="4414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Quelle sera la charge déclarative pour nos entreprises ?</a:t>
            </a:r>
          </a:p>
        </p:txBody>
      </p:sp>
      <p:sp>
        <p:nvSpPr>
          <p:cNvPr id="7" name="ZoneTexte 6">
            <a:extLst>
              <a:ext uri="{FF2B5EF4-FFF2-40B4-BE49-F238E27FC236}">
                <a16:creationId xmlns:a16="http://schemas.microsoft.com/office/drawing/2014/main" id="{7C87D38A-790A-6863-0108-BBC35AAE776E}"/>
              </a:ext>
            </a:extLst>
          </p:cNvPr>
          <p:cNvSpPr txBox="1"/>
          <p:nvPr/>
        </p:nvSpPr>
        <p:spPr>
          <a:xfrm>
            <a:off x="1377356" y="2443381"/>
            <a:ext cx="9844668" cy="4278094"/>
          </a:xfrm>
          <a:prstGeom prst="rect">
            <a:avLst/>
          </a:prstGeom>
          <a:noFill/>
        </p:spPr>
        <p:txBody>
          <a:bodyPr wrap="square">
            <a:spAutoFit/>
          </a:bodyPr>
          <a:lstStyle/>
          <a:p>
            <a:pPr algn="just">
              <a:buClr>
                <a:srgbClr val="0A14B4"/>
              </a:buClr>
            </a:pPr>
            <a:endParaRPr lang="fr-FR" sz="1600" dirty="0">
              <a:solidFill>
                <a:srgbClr val="000000"/>
              </a:solidFill>
              <a:latin typeface="WORK SANS LIGHT ROMAN" pitchFamily="2" charset="0"/>
            </a:endParaRPr>
          </a:p>
          <a:p>
            <a:pPr marL="285750" indent="-285750" algn="just">
              <a:buClr>
                <a:srgbClr val="0A14B4"/>
              </a:buClr>
              <a:buFont typeface="Courier New" panose="02070309020205020404" pitchFamily="49" charset="0"/>
              <a:buChar char="o"/>
            </a:pPr>
            <a:r>
              <a:rPr lang="fr-FR" sz="1600" b="1" dirty="0">
                <a:solidFill>
                  <a:srgbClr val="000000"/>
                </a:solidFill>
                <a:latin typeface="WORK SANS LIGHT ROMAN" pitchFamily="2" charset="0"/>
              </a:rPr>
              <a:t>La collecte des bulletins publiés par Météo France sera assurée par le réseau des caisses CIBTP. </a:t>
            </a:r>
            <a:r>
              <a:rPr lang="fr-FR" sz="1600" b="1" dirty="0">
                <a:latin typeface="WORK SANS LIGHT "/>
                <a:sym typeface="Wingdings" panose="05000000000000000000" pitchFamily="2" charset="2"/>
              </a:rPr>
              <a:t> </a:t>
            </a:r>
            <a:r>
              <a:rPr lang="fr-FR" sz="1600" b="1" dirty="0">
                <a:solidFill>
                  <a:srgbClr val="000000"/>
                </a:solidFill>
                <a:latin typeface="WORK SANS LIGHT ROMAN" pitchFamily="2" charset="0"/>
              </a:rPr>
              <a:t>les entreprises n’auront pas à produire elles-mêmes ces relevés pour attester de la réalité du risque canicule pendant l’alerte</a:t>
            </a:r>
            <a:r>
              <a:rPr lang="fr-FR" sz="1600" dirty="0">
                <a:solidFill>
                  <a:srgbClr val="000000"/>
                </a:solidFill>
                <a:latin typeface="WORK SANS LIGHT ROMAN" pitchFamily="2" charset="0"/>
              </a:rPr>
              <a:t>. </a:t>
            </a:r>
          </a:p>
          <a:p>
            <a:pPr algn="just">
              <a:buClr>
                <a:srgbClr val="0A14B4"/>
              </a:buClr>
            </a:pPr>
            <a:r>
              <a:rPr lang="fr-FR" sz="1600" dirty="0">
                <a:solidFill>
                  <a:srgbClr val="000000"/>
                </a:solidFill>
                <a:latin typeface="WORK SANS LIGHT ROMAN" pitchFamily="2" charset="0"/>
              </a:rPr>
              <a:t> </a:t>
            </a:r>
          </a:p>
          <a:p>
            <a:pPr marL="285750" indent="-285750" algn="just">
              <a:buClr>
                <a:srgbClr val="0A14B4"/>
              </a:buClr>
              <a:buFont typeface="Courier New" panose="02070309020205020404" pitchFamily="49" charset="0"/>
              <a:buChar char="o"/>
            </a:pPr>
            <a:r>
              <a:rPr lang="fr-FR" sz="1600" dirty="0">
                <a:solidFill>
                  <a:srgbClr val="000000"/>
                </a:solidFill>
                <a:latin typeface="WORK SANS LIGHT ROMAN" pitchFamily="2" charset="0"/>
              </a:rPr>
              <a:t>En revanche, la fourniture d’arrêtés préfectoraux sera exigée, pour toute déclaration d’arrêt canicule dont les dates et heures/minutes de début et fin ne s’inscriront dans aucune des dates de début et de fin d’une période d’alertes orange ou rouge. </a:t>
            </a:r>
          </a:p>
          <a:p>
            <a:pPr marL="285750" indent="-285750" algn="just">
              <a:buClr>
                <a:srgbClr val="0A14B4"/>
              </a:buClr>
              <a:buFont typeface="Courier New" panose="02070309020205020404" pitchFamily="49" charset="0"/>
              <a:buChar char="o"/>
            </a:pPr>
            <a:endParaRPr lang="fr-FR" sz="1600" dirty="0">
              <a:solidFill>
                <a:srgbClr val="000000"/>
              </a:solidFill>
              <a:latin typeface="WORK SANS LIGHT ROMAN" pitchFamily="2" charset="0"/>
            </a:endParaRPr>
          </a:p>
          <a:p>
            <a:pPr marL="285750" indent="-285750" algn="just">
              <a:buClr>
                <a:srgbClr val="0A14B4"/>
              </a:buClr>
              <a:buFont typeface="Courier New" panose="02070309020205020404" pitchFamily="49" charset="0"/>
              <a:buChar char="o"/>
            </a:pPr>
            <a:r>
              <a:rPr lang="fr-FR" sz="1600" dirty="0">
                <a:solidFill>
                  <a:srgbClr val="000000"/>
                </a:solidFill>
                <a:latin typeface="WORK SANS LIGHT ROMAN" pitchFamily="2" charset="0"/>
              </a:rPr>
              <a:t>La charge de la preuve incombera donc, par exception, à l’entreprise pendant les périodes d’alerte signalées en vert ou en jaune par Météo France. Dans ce cas, l’entreprise veillera à ce que l’arrêté préfectoral sur lequel elle fonde sa demande de prise en charge vise bien la commune où se situe le chantier arrêté.</a:t>
            </a:r>
          </a:p>
          <a:p>
            <a:pPr algn="just">
              <a:buClr>
                <a:srgbClr val="0A14B4"/>
              </a:buClr>
            </a:pPr>
            <a:endParaRPr lang="fr-FR" sz="1600" dirty="0">
              <a:solidFill>
                <a:srgbClr val="000000"/>
              </a:solidFill>
              <a:latin typeface="WORK SANS LIGHT ROMAN" pitchFamily="2" charset="0"/>
            </a:endParaRPr>
          </a:p>
          <a:p>
            <a:pPr marL="285750" indent="-285750" algn="just">
              <a:buClr>
                <a:srgbClr val="0A14B4"/>
              </a:buClr>
              <a:buFont typeface="Courier New" panose="02070309020205020404" pitchFamily="49" charset="0"/>
              <a:buChar char="o"/>
            </a:pPr>
            <a:r>
              <a:rPr lang="fr-FR" sz="1600" b="1" dirty="0">
                <a:solidFill>
                  <a:srgbClr val="000000"/>
                </a:solidFill>
                <a:latin typeface="WORK SANS LIGHT ROMAN" pitchFamily="2" charset="0"/>
              </a:rPr>
              <a:t>Aucun autre document ou élément justificatif de la réalité du risque canicule ne sera  accepté ni exigé.</a:t>
            </a:r>
          </a:p>
          <a:p>
            <a:pPr algn="just">
              <a:buClr>
                <a:srgbClr val="0A14B4"/>
              </a:buClr>
            </a:pPr>
            <a:endParaRPr lang="fr-FR" sz="1600" dirty="0">
              <a:solidFill>
                <a:srgbClr val="000000"/>
              </a:solidFill>
              <a:latin typeface="WORK SANS LIGHT ROMAN" pitchFamily="2" charset="0"/>
            </a:endParaRPr>
          </a:p>
        </p:txBody>
      </p:sp>
    </p:spTree>
    <p:extLst>
      <p:ext uri="{BB962C8B-B14F-4D97-AF65-F5344CB8AC3E}">
        <p14:creationId xmlns:p14="http://schemas.microsoft.com/office/powerpoint/2010/main" val="648318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1">
            <a:extLst>
              <a:ext uri="{FF2B5EF4-FFF2-40B4-BE49-F238E27FC236}">
                <a16:creationId xmlns:a16="http://schemas.microsoft.com/office/drawing/2014/main" id="{9313EF0D-48C5-455A-B333-FB7202616A45}"/>
              </a:ext>
            </a:extLst>
          </p:cNvPr>
          <p:cNvSpPr>
            <a:spLocks noGrp="1"/>
          </p:cNvSpPr>
          <p:nvPr>
            <p:ph type="title"/>
          </p:nvPr>
        </p:nvSpPr>
        <p:spPr>
          <a:xfrm>
            <a:off x="833120" y="2656702"/>
            <a:ext cx="10300318" cy="1979887"/>
          </a:xfrm>
        </p:spPr>
        <p:txBody>
          <a:bodyPr>
            <a:normAutofit/>
          </a:bodyPr>
          <a:lstStyle/>
          <a:p>
            <a:r>
              <a:rPr lang="fr-FR" dirty="0">
                <a:latin typeface="Dosis"/>
              </a:rPr>
              <a:t>MERCI DE VOTRE ATTENTION</a:t>
            </a:r>
            <a:br>
              <a:rPr lang="fr-FR" dirty="0">
                <a:latin typeface="Dosis"/>
              </a:rPr>
            </a:br>
            <a:endParaRPr lang="fr-FR" dirty="0">
              <a:latin typeface="Dosis"/>
            </a:endParaRPr>
          </a:p>
        </p:txBody>
      </p:sp>
      <p:sp>
        <p:nvSpPr>
          <p:cNvPr id="4" name="Espace réservé du numéro de diapositive 3">
            <a:extLst>
              <a:ext uri="{FF2B5EF4-FFF2-40B4-BE49-F238E27FC236}">
                <a16:creationId xmlns:a16="http://schemas.microsoft.com/office/drawing/2014/main" id="{481DA7A8-397F-A343-9B0C-9746D2D18FA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DB8DCC-A60C-C946-B50F-381DEF0CC147}" type="slidenum">
              <a:rPr kumimoji="0" lang="fr-FR" sz="1400" b="1" i="0" u="none" strike="noStrike" kern="1200" cap="none" spc="0" normalizeH="0" baseline="0" noProof="0" smtClean="0">
                <a:ln>
                  <a:noFill/>
                </a:ln>
                <a:solidFill>
                  <a:srgbClr val="0A14B4"/>
                </a:solidFill>
                <a:effectLst/>
                <a:uLnTx/>
                <a:uFillTx/>
                <a:latin typeface="WORK SANS BOLD ROMAN"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fr-FR" sz="1400" b="1" i="0" u="none" strike="noStrike" kern="1200" cap="none" spc="0" normalizeH="0" baseline="0" noProof="0">
              <a:ln>
                <a:noFill/>
              </a:ln>
              <a:solidFill>
                <a:srgbClr val="0A14B4"/>
              </a:solidFill>
              <a:effectLst/>
              <a:uLnTx/>
              <a:uFillTx/>
              <a:latin typeface="WORK SANS BOLD ROMAN" pitchFamily="2" charset="77"/>
              <a:ea typeface="+mn-ea"/>
              <a:cs typeface="+mn-cs"/>
            </a:endParaRPr>
          </a:p>
        </p:txBody>
      </p:sp>
    </p:spTree>
    <p:extLst>
      <p:ext uri="{BB962C8B-B14F-4D97-AF65-F5344CB8AC3E}">
        <p14:creationId xmlns:p14="http://schemas.microsoft.com/office/powerpoint/2010/main" val="26717538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5MASQUEACTEURSPOURLAPLANETE.pptx" id="{54BF88AA-DB70-40F5-9C21-8F00BED18C10}" vid="{EC3748F0-FBB8-4891-9397-6866D0053B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74BE4FB3D7D045BAB0219681EC5439" ma:contentTypeVersion="4" ma:contentTypeDescription="Crée un document." ma:contentTypeScope="" ma:versionID="7fd8ba37baef2c10ded2f8c48c3cbb63">
  <xsd:schema xmlns:xsd="http://www.w3.org/2001/XMLSchema" xmlns:xs="http://www.w3.org/2001/XMLSchema" xmlns:p="http://schemas.microsoft.com/office/2006/metadata/properties" xmlns:ns2="b1b3e4ad-cbcc-410c-b933-f2d96c83f98c" targetNamespace="http://schemas.microsoft.com/office/2006/metadata/properties" ma:root="true" ma:fieldsID="1f367a9b52186b1436917ffa2c9542c0" ns2:_="">
    <xsd:import namespace="b1b3e4ad-cbcc-410c-b933-f2d96c83f98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b3e4ad-cbcc-410c-b933-f2d96c83f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F529E6-A3EB-45B0-A362-C4360AF3FF2E}"/>
</file>

<file path=customXml/itemProps2.xml><?xml version="1.0" encoding="utf-8"?>
<ds:datastoreItem xmlns:ds="http://schemas.openxmlformats.org/officeDocument/2006/customXml" ds:itemID="{EE41D20B-1FD1-45E6-87FD-E4AD43770A65}">
  <ds:schemaRefs>
    <ds:schemaRef ds:uri="http://schemas.microsoft.com/sharepoint/v3/contenttype/forms"/>
  </ds:schemaRefs>
</ds:datastoreItem>
</file>

<file path=customXml/itemProps3.xml><?xml version="1.0" encoding="utf-8"?>
<ds:datastoreItem xmlns:ds="http://schemas.openxmlformats.org/officeDocument/2006/customXml" ds:itemID="{82619F94-CA16-4941-9865-5814837C38F6}">
  <ds:schemaRefs>
    <ds:schemaRef ds:uri="http://schemas.microsoft.com/office/2006/metadata/properties"/>
    <ds:schemaRef ds:uri="http://schemas.microsoft.com/office/infopath/2007/PartnerControls"/>
    <ds:schemaRef ds:uri="c74237c6-3deb-4b1b-9b74-980bca4ca2ac"/>
    <ds:schemaRef ds:uri="0656eb63-9b0c-4170-a334-c549b89a5c3d"/>
  </ds:schemaRefs>
</ds:datastoreItem>
</file>

<file path=docProps/app.xml><?xml version="1.0" encoding="utf-8"?>
<Properties xmlns="http://schemas.openxmlformats.org/officeDocument/2006/extended-properties" xmlns:vt="http://schemas.openxmlformats.org/officeDocument/2006/docPropsVTypes">
  <TotalTime>1912</TotalTime>
  <Words>2763</Words>
  <Application>Microsoft Office PowerPoint</Application>
  <PresentationFormat>Grand écran</PresentationFormat>
  <Paragraphs>275</Paragraphs>
  <Slides>29</Slides>
  <Notes>14</Notes>
  <HiddenSlides>0</HiddenSlides>
  <MMClips>0</MMClips>
  <ScaleCrop>false</ScaleCrop>
  <HeadingPairs>
    <vt:vector size="6" baseType="variant">
      <vt:variant>
        <vt:lpstr>Polices utilisées</vt:lpstr>
      </vt:variant>
      <vt:variant>
        <vt:i4>17</vt:i4>
      </vt:variant>
      <vt:variant>
        <vt:lpstr>Thème</vt:lpstr>
      </vt:variant>
      <vt:variant>
        <vt:i4>2</vt:i4>
      </vt:variant>
      <vt:variant>
        <vt:lpstr>Titres des diapositives</vt:lpstr>
      </vt:variant>
      <vt:variant>
        <vt:i4>29</vt:i4>
      </vt:variant>
    </vt:vector>
  </HeadingPairs>
  <TitlesOfParts>
    <vt:vector size="48" baseType="lpstr">
      <vt:lpstr>Monotype Sans WT SC</vt:lpstr>
      <vt:lpstr>Arial</vt:lpstr>
      <vt:lpstr>Calibri</vt:lpstr>
      <vt:lpstr>Calibri Light</vt:lpstr>
      <vt:lpstr>Courier New</vt:lpstr>
      <vt:lpstr>Dosis</vt:lpstr>
      <vt:lpstr>Gotham</vt:lpstr>
      <vt:lpstr>Symbol</vt:lpstr>
      <vt:lpstr>Wingdings</vt:lpstr>
      <vt:lpstr>Work Sans</vt:lpstr>
      <vt:lpstr>WORK SANS BOLD ROMAN</vt:lpstr>
      <vt:lpstr>WORK SANS LIGHT </vt:lpstr>
      <vt:lpstr>WORK SANS LIGHT ROMAN</vt:lpstr>
      <vt:lpstr>Work Sans Medium</vt:lpstr>
      <vt:lpstr>WORK SANS REGULAR ROMAN</vt:lpstr>
      <vt:lpstr>Work Sans SemiBold</vt:lpstr>
      <vt:lpstr>WORK SANS SEMIBOLD ROMAN</vt:lpstr>
      <vt:lpstr>Thème Office</vt:lpstr>
      <vt:lpstr>1_Thème Office</vt:lpstr>
      <vt:lpstr>CONSEIL DES SPÉCIALITÉS </vt:lpstr>
      <vt:lpstr>USURE PROFESSIONNELLE</vt:lpstr>
      <vt:lpstr>USURE PROFESSIONNELLE : POINT D’ÉTAPE</vt:lpstr>
      <vt:lpstr>PRÉVENTION DE L’USURE PROFESSIONNELLE : CRÉATION DU FIPU</vt:lpstr>
      <vt:lpstr>PRÉVENTION DE L’USURE PROFESSIONNELLE : IDENTIFICATION DES MÉTIERS EXPOSÉS</vt:lpstr>
      <vt:lpstr>PRÉVENTION DE L’USURE PROFESSIONNELLE : TRAVAUX EN COURS </vt:lpstr>
      <vt:lpstr>FOCUS ORIENTATIONS CATMP 2023-2024</vt:lpstr>
      <vt:lpstr>FOCUS ORIENTATIONS CATMP 2023-2024</vt:lpstr>
      <vt:lpstr>PRÉVENTION DE L’USURE PROFESSIONNELLE : ENJEUX DE LA NÉGOCIATION PARITAIRE </vt:lpstr>
      <vt:lpstr>DÉPLOIEMENT DU PASI BTP  AU SEIN DES TRAVAUX PUBLICS</vt:lpstr>
      <vt:lpstr>DÉPLOIEMENT DU PASI BTP </vt:lpstr>
      <vt:lpstr>DÉPLOIEMENT DU PASI BTP </vt:lpstr>
      <vt:lpstr>DÉPLOIEMENT DU PASI BTP </vt:lpstr>
      <vt:lpstr>USURE PROFESSIONNELLE ET PASI BTP</vt:lpstr>
      <vt:lpstr>NEGOCIATION ATTRACTIVITE DONT LE VOLET FORMATION</vt:lpstr>
      <vt:lpstr>Négociation attractivité – Les enjeux</vt:lpstr>
      <vt:lpstr>Propositions novatrices et consensuelles</vt:lpstr>
      <vt:lpstr>Propositions novatrices et consensuelles</vt:lpstr>
      <vt:lpstr>Plan détaillé du futur accord</vt:lpstr>
      <vt:lpstr>Mandat d’ouverture de la négociation attractivité</vt:lpstr>
      <vt:lpstr>ACQUISITION DE CONGES PAYES EN PERIODE D’ARRET MALADIE</vt:lpstr>
      <vt:lpstr>Acquisition de congés payés pendant les périodes de maladie non professionnelle</vt:lpstr>
      <vt:lpstr>Evolution de la cotisation congés payés</vt:lpstr>
      <vt:lpstr>Evolution de la cotisation congés payés</vt:lpstr>
      <vt:lpstr>CANICULE: INTEGRATION DANS LE CHOMAGE INTEMPERIES</vt:lpstr>
      <vt:lpstr>Intégration du risque canicule dans le régime intempéries :  modalités d’intégration </vt:lpstr>
      <vt:lpstr>Intégration du risque canicule dans le régime intempéries:  niveau de remboursement</vt:lpstr>
      <vt:lpstr>Intégration du risque canicule dans le régime intempéries  </vt:lpstr>
      <vt:lpstr>MERCI DE VOTRE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HELENON Joelle</dc:creator>
  <cp:lastModifiedBy>SEBAH Sophie</cp:lastModifiedBy>
  <cp:revision>18</cp:revision>
  <dcterms:created xsi:type="dcterms:W3CDTF">2023-09-19T10:21:15Z</dcterms:created>
  <dcterms:modified xsi:type="dcterms:W3CDTF">2024-02-12T18:52:28Z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0x0101004A74BE4FB3D7D045BAB0219681EC5439</vt:lpwstr>
  </property>
</Properties>
</file>