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3" r:id="rId4"/>
    <p:sldId id="265" r:id="rId5"/>
    <p:sldId id="266" r:id="rId6"/>
    <p:sldId id="269" r:id="rId7"/>
    <p:sldId id="270" r:id="rId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16" autoAdjust="0"/>
    <p:restoredTop sz="94660"/>
  </p:normalViewPr>
  <p:slideViewPr>
    <p:cSldViewPr snapToGrid="0">
      <p:cViewPr varScale="1">
        <p:scale>
          <a:sx n="74" d="100"/>
          <a:sy n="74" d="100"/>
        </p:scale>
        <p:origin x="43"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explosion val="4"/>
          <c:dPt>
            <c:idx val="0"/>
            <c:bubble3D val="0"/>
            <c:spPr>
              <a:solidFill>
                <a:srgbClr val="002060"/>
              </a:solidFill>
              <a:ln w="19050">
                <a:solidFill>
                  <a:schemeClr val="lt1"/>
                </a:solidFill>
              </a:ln>
              <a:effectLst/>
            </c:spPr>
            <c:extLst>
              <c:ext xmlns:c16="http://schemas.microsoft.com/office/drawing/2014/chart" uri="{C3380CC4-5D6E-409C-BE32-E72D297353CC}">
                <c16:uniqueId val="{00000001-6086-43E9-AF5F-A4ACC77A3B24}"/>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2-6086-43E9-AF5F-A4ACC77A3B2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84A-4989-93EB-C36C91208B8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84A-4989-93EB-C36C91208B87}"/>
              </c:ext>
            </c:extLst>
          </c:dPt>
          <c:cat>
            <c:strRef>
              <c:f>Feuil1!$A$2:$A$5</c:f>
              <c:strCache>
                <c:ptCount val="2"/>
                <c:pt idx="0">
                  <c:v>OPCO</c:v>
                </c:pt>
                <c:pt idx="1">
                  <c:v>Etablissements</c:v>
                </c:pt>
              </c:strCache>
            </c:strRef>
          </c:cat>
          <c:val>
            <c:numRef>
              <c:f>Feuil1!$B$2:$B$5</c:f>
              <c:numCache>
                <c:formatCode>General</c:formatCode>
                <c:ptCount val="4"/>
                <c:pt idx="0">
                  <c:v>87</c:v>
                </c:pt>
                <c:pt idx="1">
                  <c:v>13</c:v>
                </c:pt>
              </c:numCache>
            </c:numRef>
          </c:val>
          <c:extLst>
            <c:ext xmlns:c16="http://schemas.microsoft.com/office/drawing/2014/chart" uri="{C3380CC4-5D6E-409C-BE32-E72D297353CC}">
              <c16:uniqueId val="{00000000-6086-43E9-AF5F-A4ACC77A3B2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35DB6-D584-4303-8FE3-F15D259698A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C4CFAE6-D6FB-4A0E-904F-A9AF6EF2D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83DEAF5-3397-4403-837E-2E58661DD8BA}"/>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8B9EE260-17F5-4566-B242-1821C5D8BE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3A3C83-30E6-456E-B79B-7F33F571B10C}"/>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152279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EED39A-6972-4F34-BED8-441508B72ED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E158894-E09C-44D7-8C84-BC3101E1E47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6947C0-09B8-4B52-BCE8-AC65D2894ED0}"/>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24E4CF23-F68D-4605-A66F-32F997DAB6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6DAB90-2361-4AB6-8539-5516C0706E7D}"/>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2630023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75E4D-4B1F-4938-88D9-3BD4411C46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AF1235D-5804-459B-884D-E8ECE08C6E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63692AD-7CFA-44A3-9C9D-586D35535360}"/>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C745B339-D23D-42E7-B5EB-8AACD96C2A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C9D418-8D55-4DDB-B3B2-7E5565CFD666}"/>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2781249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FCAC4-6F85-423A-83A9-2FA84DA8162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EB50695-B67D-4A1C-B320-7578DEB7E22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BC7BD11-444B-4DD6-B1EC-634B13B7E3F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9CADD1-6EAE-4D27-A799-EECC7794C6D9}"/>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6" name="Espace réservé du pied de page 5">
            <a:extLst>
              <a:ext uri="{FF2B5EF4-FFF2-40B4-BE49-F238E27FC236}">
                <a16:creationId xmlns:a16="http://schemas.microsoft.com/office/drawing/2014/main" id="{391DE74A-C48B-49EB-B6FD-BDBDA368DCC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FDA4B0-0A2C-4B07-9740-F3F0DB3CD5D1}"/>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3842443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B34253-6F96-44D2-858A-2DAD0B41948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868FCED-E8EE-4112-83C7-09F2E3FCB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743E6A4-FE9D-42B2-982B-CE3F0EC78F3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8B1CFBE-7BC9-43FC-B80F-28C82E363E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BF08896-7115-4669-9F34-7FF31537318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D64555A-F107-4C62-ABB9-DC95A04EB2A6}"/>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8" name="Espace réservé du pied de page 7">
            <a:extLst>
              <a:ext uri="{FF2B5EF4-FFF2-40B4-BE49-F238E27FC236}">
                <a16:creationId xmlns:a16="http://schemas.microsoft.com/office/drawing/2014/main" id="{EA59C369-6FA4-4629-9A41-1F1D9978532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E2A79B5-D39E-4BC4-9F8F-142222CC6CFA}"/>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523401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D24C8-3835-4F00-A443-6F00F91FE9F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BD0AF2B-9FB1-4E6C-B290-7579C2D7B2B5}"/>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4" name="Espace réservé du pied de page 3">
            <a:extLst>
              <a:ext uri="{FF2B5EF4-FFF2-40B4-BE49-F238E27FC236}">
                <a16:creationId xmlns:a16="http://schemas.microsoft.com/office/drawing/2014/main" id="{D069BA6E-29E0-4400-8FAD-22E963599B9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C5696F0-259A-4DA7-9829-DEAE2FE647E9}"/>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3329735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9CC4BE6-2D1F-44E1-8593-9BFD3FAA584D}"/>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3" name="Espace réservé du pied de page 2">
            <a:extLst>
              <a:ext uri="{FF2B5EF4-FFF2-40B4-BE49-F238E27FC236}">
                <a16:creationId xmlns:a16="http://schemas.microsoft.com/office/drawing/2014/main" id="{AA4DF3E2-AC0F-4AF6-9759-C154EADD18E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2BF6857-F260-46B4-8A4F-3678DB84E7F5}"/>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101816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3AE55-57C5-43F7-A283-B11B8D9776C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E222065-DCE2-4CDB-8C55-9CACA2C546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75469F7-E564-48B8-836C-7CED40B40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E79BB1A-759F-45EB-BD1E-FD637B307E0C}"/>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6" name="Espace réservé du pied de page 5">
            <a:extLst>
              <a:ext uri="{FF2B5EF4-FFF2-40B4-BE49-F238E27FC236}">
                <a16:creationId xmlns:a16="http://schemas.microsoft.com/office/drawing/2014/main" id="{9076EA67-A999-49BE-AF30-AD7B186D9C6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0B42B2-E66D-4ED2-9B1A-D2B53061C366}"/>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410373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9006FA-B521-4709-A9A7-B3D51237E73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4C469C9-75D6-4817-A8D3-EBB9A2C81D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A1464B6-10EF-4768-997F-DDC6AC8C32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4D0F62F-EF47-4DB8-912C-A4152B07149A}"/>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6" name="Espace réservé du pied de page 5">
            <a:extLst>
              <a:ext uri="{FF2B5EF4-FFF2-40B4-BE49-F238E27FC236}">
                <a16:creationId xmlns:a16="http://schemas.microsoft.com/office/drawing/2014/main" id="{6082F01D-2710-4D8B-8EBE-DF48E14EA0F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17D534-0C51-4379-B61D-9FE341AD064F}"/>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396918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DFCBCD-475D-40D9-9C00-2620AB1A463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547EE87-0360-4576-A089-AC3A30F103D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9113CBC-3692-4FBE-99D3-394E0A970A9A}"/>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CDF561D0-ABED-4D67-B38A-B54FAEC007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527C9A-FD4A-4302-BA7B-49CDA991E859}"/>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164880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3D3E062-35E6-40A3-A8C4-CE121F473B1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979BFD7-BC51-40D2-9012-19C3F616E73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EC1B2D-D572-4D9C-A791-165A00E01520}"/>
              </a:ext>
            </a:extLst>
          </p:cNvPr>
          <p:cNvSpPr>
            <a:spLocks noGrp="1"/>
          </p:cNvSpPr>
          <p:nvPr>
            <p:ph type="dt" sz="half" idx="10"/>
          </p:nvPr>
        </p:nvSpPr>
        <p:spPr/>
        <p:txBody>
          <a:body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96E9AA67-B606-416B-8595-D064D92FC4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BA2374-E76F-432E-9457-8CBA37DC7490}"/>
              </a:ext>
            </a:extLst>
          </p:cNvPr>
          <p:cNvSpPr>
            <a:spLocks noGrp="1"/>
          </p:cNvSpPr>
          <p:nvPr>
            <p:ph type="sldNum" sz="quarter" idx="12"/>
          </p:nvPr>
        </p:nvSpPr>
        <p:spPr/>
        <p:txBody>
          <a:bodyPr/>
          <a:lstStyle/>
          <a:p>
            <a:fld id="{2B29B691-8221-4579-B423-E2BCE160ECAD}" type="slidenum">
              <a:rPr lang="fr-FR" smtClean="0"/>
              <a:t>‹N°›</a:t>
            </a:fld>
            <a:endParaRPr lang="fr-FR"/>
          </a:p>
        </p:txBody>
      </p:sp>
    </p:spTree>
    <p:extLst>
      <p:ext uri="{BB962C8B-B14F-4D97-AF65-F5344CB8AC3E}">
        <p14:creationId xmlns:p14="http://schemas.microsoft.com/office/powerpoint/2010/main" val="619138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578BB5B-5669-45FE-B308-4ED0A3BB6C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4BE7A6D-4470-4435-8118-D9A32438A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3C8EAD-DA1E-4ECD-9FD3-E4116C4CE8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FEAD66-1EA8-4536-8D0E-B0C3924A9589}" type="datetimeFigureOut">
              <a:rPr lang="fr-FR" smtClean="0"/>
              <a:t>08/09/2023</a:t>
            </a:fld>
            <a:endParaRPr lang="fr-FR"/>
          </a:p>
        </p:txBody>
      </p:sp>
      <p:sp>
        <p:nvSpPr>
          <p:cNvPr id="5" name="Espace réservé du pied de page 4">
            <a:extLst>
              <a:ext uri="{FF2B5EF4-FFF2-40B4-BE49-F238E27FC236}">
                <a16:creationId xmlns:a16="http://schemas.microsoft.com/office/drawing/2014/main" id="{EA668147-862D-408A-A6EE-4DD55FC5C6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CB996D4-F341-4879-8188-B935362548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9B691-8221-4579-B423-E2BCE160ECAD}" type="slidenum">
              <a:rPr lang="fr-FR" smtClean="0"/>
              <a:t>‹N°›</a:t>
            </a:fld>
            <a:endParaRPr lang="fr-FR"/>
          </a:p>
        </p:txBody>
      </p:sp>
    </p:spTree>
    <p:extLst>
      <p:ext uri="{BB962C8B-B14F-4D97-AF65-F5344CB8AC3E}">
        <p14:creationId xmlns:p14="http://schemas.microsoft.com/office/powerpoint/2010/main" val="3037423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png"/><Relationship Id="rId7" Type="http://schemas.openxmlformats.org/officeDocument/2006/relationships/hyperlink" Target="mailto:entreprise@esaip.org" TargetMode="Externa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hyperlink" Target="mailto:pierre.lucas@etsco.fr" TargetMode="External"/><Relationship Id="rId3" Type="http://schemas.openxmlformats.org/officeDocument/2006/relationships/image" Target="../media/image7.png"/><Relationship Id="rId7" Type="http://schemas.openxmlformats.org/officeDocument/2006/relationships/hyperlink" Target="mailto:frederic.launay@etsco.fr" TargetMode="Externa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hyperlink" Target="mailto:laurence.fournier@supouestavenir.f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3C83038C-BF74-4E26-934C-3C5AD9E88584}"/>
              </a:ext>
            </a:extLst>
          </p:cNvPr>
          <p:cNvSpPr/>
          <p:nvPr/>
        </p:nvSpPr>
        <p:spPr>
          <a:xfrm>
            <a:off x="-2" y="5644821"/>
            <a:ext cx="12192001" cy="2424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52" name="Rectangle 51">
            <a:extLst>
              <a:ext uri="{FF2B5EF4-FFF2-40B4-BE49-F238E27FC236}">
                <a16:creationId xmlns:a16="http://schemas.microsoft.com/office/drawing/2014/main" id="{67AD60C9-BEED-47E6-950D-E1F860BDB86F}"/>
              </a:ext>
            </a:extLst>
          </p:cNvPr>
          <p:cNvSpPr/>
          <p:nvPr/>
        </p:nvSpPr>
        <p:spPr>
          <a:xfrm>
            <a:off x="-1" y="3553722"/>
            <a:ext cx="9071588" cy="1916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38" name="Rectangle 37">
            <a:extLst>
              <a:ext uri="{FF2B5EF4-FFF2-40B4-BE49-F238E27FC236}">
                <a16:creationId xmlns:a16="http://schemas.microsoft.com/office/drawing/2014/main" id="{2E387780-3192-4043-BA4E-A536E5BC50D9}"/>
              </a:ext>
            </a:extLst>
          </p:cNvPr>
          <p:cNvSpPr/>
          <p:nvPr/>
        </p:nvSpPr>
        <p:spPr>
          <a:xfrm>
            <a:off x="-1" y="1203649"/>
            <a:ext cx="12192001" cy="1916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2">
            <a:extLst>
              <a:ext uri="{FF2B5EF4-FFF2-40B4-BE49-F238E27FC236}">
                <a16:creationId xmlns:a16="http://schemas.microsoft.com/office/drawing/2014/main" id="{3FD59913-52FD-4728-AD44-5251254B2C65}"/>
              </a:ext>
            </a:extLst>
          </p:cNvPr>
          <p:cNvSpPr>
            <a:spLocks noChangeArrowheads="1"/>
          </p:cNvSpPr>
          <p:nvPr/>
        </p:nvSpPr>
        <p:spPr bwMode="auto">
          <a:xfrm>
            <a:off x="0" y="-40704"/>
            <a:ext cx="216726"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rgbClr val="1F497D"/>
                </a:solidFill>
                <a:effectLst/>
                <a:latin typeface="Calibri" panose="020F0502020204030204" pitchFamily="34" charset="0"/>
                <a:ea typeface="Calibri" panose="020F0502020204030204" pitchFamily="34" charset="0"/>
                <a:cs typeface="Calibri" panose="020F0502020204030204" pitchFamily="34" charset="0"/>
              </a:rPr>
              <a:t> </a:t>
            </a:r>
            <a:endParaRPr kumimoji="0" lang="fr-FR" altLang="fr-FR"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90809BBC-DA15-4FB8-AF62-B7E3D55CDC8D}"/>
              </a:ext>
            </a:extLst>
          </p:cNvPr>
          <p:cNvSpPr/>
          <p:nvPr/>
        </p:nvSpPr>
        <p:spPr>
          <a:xfrm>
            <a:off x="9071587" y="3643920"/>
            <a:ext cx="3096966" cy="1015663"/>
          </a:xfrm>
          <a:prstGeom prst="rect">
            <a:avLst/>
          </a:prstGeom>
          <a:noFill/>
        </p:spPr>
        <p:txBody>
          <a:bodyPr wrap="square">
            <a:spAutoFit/>
          </a:bodyPr>
          <a:lstStyle/>
          <a:p>
            <a:pPr>
              <a:spcAft>
                <a:spcPts val="0"/>
              </a:spcAft>
            </a:pPr>
            <a:r>
              <a:rPr lang="fr-FR" sz="2000" dirty="0">
                <a:latin typeface="Calibri" panose="020F0502020204030204" pitchFamily="34" charset="0"/>
                <a:ea typeface="Calibri" panose="020F0502020204030204" pitchFamily="34" charset="0"/>
              </a:rPr>
              <a:t>Pour les jeunes </a:t>
            </a:r>
          </a:p>
          <a:p>
            <a:pPr>
              <a:spcAft>
                <a:spcPts val="0"/>
              </a:spcAft>
            </a:pPr>
            <a:r>
              <a:rPr lang="fr-FR" sz="2000" dirty="0">
                <a:latin typeface="Calibri" panose="020F0502020204030204" pitchFamily="34" charset="0"/>
                <a:ea typeface="Calibri" panose="020F0502020204030204" pitchFamily="34" charset="0"/>
              </a:rPr>
              <a:t>et les entreprises </a:t>
            </a:r>
          </a:p>
          <a:p>
            <a:pPr>
              <a:spcAft>
                <a:spcPts val="0"/>
              </a:spcAft>
            </a:pPr>
            <a:r>
              <a:rPr lang="fr-FR" sz="2000" dirty="0">
                <a:latin typeface="Calibri" panose="020F0502020204030204" pitchFamily="34" charset="0"/>
                <a:ea typeface="Calibri" panose="020F0502020204030204" pitchFamily="34" charset="0"/>
              </a:rPr>
              <a:t>de notre territoire </a:t>
            </a:r>
          </a:p>
        </p:txBody>
      </p:sp>
      <p:sp>
        <p:nvSpPr>
          <p:cNvPr id="27" name="ZoneTexte 26">
            <a:extLst>
              <a:ext uri="{FF2B5EF4-FFF2-40B4-BE49-F238E27FC236}">
                <a16:creationId xmlns:a16="http://schemas.microsoft.com/office/drawing/2014/main" id="{B9C00D4E-FA8B-4356-B6BD-D139A6CAD952}"/>
              </a:ext>
            </a:extLst>
          </p:cNvPr>
          <p:cNvSpPr txBox="1"/>
          <p:nvPr/>
        </p:nvSpPr>
        <p:spPr>
          <a:xfrm>
            <a:off x="9071587" y="2674863"/>
            <a:ext cx="3682412" cy="1292662"/>
          </a:xfrm>
          <a:prstGeom prst="rect">
            <a:avLst/>
          </a:prstGeom>
          <a:noFill/>
        </p:spPr>
        <p:txBody>
          <a:bodyPr wrap="square" rtlCol="0">
            <a:spAutoFit/>
          </a:bodyPr>
          <a:lstStyle/>
          <a:p>
            <a:r>
              <a:rPr lang="fr-FR" sz="3000" b="1" spc="300" dirty="0">
                <a:solidFill>
                  <a:srgbClr val="002060"/>
                </a:solidFill>
                <a:latin typeface="Arial Black" panose="020B0A04020102020204" pitchFamily="34" charset="0"/>
              </a:rPr>
              <a:t>SUP OUEST </a:t>
            </a:r>
          </a:p>
          <a:p>
            <a:r>
              <a:rPr lang="fr-FR" sz="3000" b="1" i="1" spc="300" dirty="0">
                <a:solidFill>
                  <a:srgbClr val="002060"/>
                </a:solidFill>
                <a:latin typeface="Arial Black" panose="020B0A04020102020204" pitchFamily="34" charset="0"/>
              </a:rPr>
              <a:t>AVENIR</a:t>
            </a:r>
          </a:p>
          <a:p>
            <a:endParaRPr lang="fr-FR" dirty="0"/>
          </a:p>
        </p:txBody>
      </p:sp>
      <p:pic>
        <p:nvPicPr>
          <p:cNvPr id="3" name="Image 2" descr="Une image contenant bateau, extérieur, eau, port&#10;&#10;Description générée automatiquement">
            <a:extLst>
              <a:ext uri="{FF2B5EF4-FFF2-40B4-BE49-F238E27FC236}">
                <a16:creationId xmlns:a16="http://schemas.microsoft.com/office/drawing/2014/main" id="{55CA6657-47B9-BA41-AEE9-CF601B42A740}"/>
              </a:ext>
            </a:extLst>
          </p:cNvPr>
          <p:cNvPicPr>
            <a:picLocks noChangeAspect="1"/>
          </p:cNvPicPr>
          <p:nvPr/>
        </p:nvPicPr>
        <p:blipFill rotWithShape="1">
          <a:blip r:embed="rId2">
            <a:extLst>
              <a:ext uri="{28A0092B-C50C-407E-A947-70E740481C1C}">
                <a14:useLocalDpi xmlns:a14="http://schemas.microsoft.com/office/drawing/2010/main" val="0"/>
              </a:ext>
            </a:extLst>
          </a:blip>
          <a:srcRect t="19771" b="7053"/>
          <a:stretch/>
        </p:blipFill>
        <p:spPr>
          <a:xfrm>
            <a:off x="4731115" y="2674862"/>
            <a:ext cx="3274973" cy="2038319"/>
          </a:xfrm>
          <a:prstGeom prst="rect">
            <a:avLst/>
          </a:prstGeom>
        </p:spPr>
      </p:pic>
      <p:pic>
        <p:nvPicPr>
          <p:cNvPr id="4" name="Image 3" descr="Une image contenant extérieur, route, herbe, arbre&#10;&#10;Description générée automatiquement">
            <a:extLst>
              <a:ext uri="{FF2B5EF4-FFF2-40B4-BE49-F238E27FC236}">
                <a16:creationId xmlns:a16="http://schemas.microsoft.com/office/drawing/2014/main" id="{D7B03DD7-8F5D-4957-84B1-9A7A71212F4B}"/>
              </a:ext>
            </a:extLst>
          </p:cNvPr>
          <p:cNvPicPr>
            <a:picLocks noChangeAspect="1"/>
          </p:cNvPicPr>
          <p:nvPr/>
        </p:nvPicPr>
        <p:blipFill rotWithShape="1">
          <a:blip r:embed="rId3">
            <a:extLst>
              <a:ext uri="{28A0092B-C50C-407E-A947-70E740481C1C}">
                <a14:useLocalDpi xmlns:a14="http://schemas.microsoft.com/office/drawing/2010/main" val="0"/>
              </a:ext>
            </a:extLst>
          </a:blip>
          <a:srcRect l="4570" r="16649"/>
          <a:stretch/>
        </p:blipFill>
        <p:spPr>
          <a:xfrm>
            <a:off x="2811321" y="392983"/>
            <a:ext cx="3274973" cy="1941490"/>
          </a:xfrm>
          <a:prstGeom prst="rect">
            <a:avLst/>
          </a:prstGeom>
        </p:spPr>
      </p:pic>
      <p:pic>
        <p:nvPicPr>
          <p:cNvPr id="6" name="Image 5" descr="Une image contenant texte, extérieur, ciel, arbre&#10;&#10;Description générée automatiquement">
            <a:extLst>
              <a:ext uri="{FF2B5EF4-FFF2-40B4-BE49-F238E27FC236}">
                <a16:creationId xmlns:a16="http://schemas.microsoft.com/office/drawing/2014/main" id="{6E5950A1-0443-8EC4-32ED-2DCD37DF3982}"/>
              </a:ext>
            </a:extLst>
          </p:cNvPr>
          <p:cNvPicPr>
            <a:picLocks noChangeAspect="1"/>
          </p:cNvPicPr>
          <p:nvPr/>
        </p:nvPicPr>
        <p:blipFill rotWithShape="1">
          <a:blip r:embed="rId4">
            <a:extLst>
              <a:ext uri="{28A0092B-C50C-407E-A947-70E740481C1C}">
                <a14:useLocalDpi xmlns:a14="http://schemas.microsoft.com/office/drawing/2010/main" val="0"/>
              </a:ext>
            </a:extLst>
          </a:blip>
          <a:srcRect b="7700"/>
          <a:stretch/>
        </p:blipFill>
        <p:spPr>
          <a:xfrm>
            <a:off x="885836" y="2674863"/>
            <a:ext cx="3312530" cy="2038319"/>
          </a:xfrm>
          <a:prstGeom prst="rect">
            <a:avLst/>
          </a:prstGeom>
        </p:spPr>
      </p:pic>
      <p:pic>
        <p:nvPicPr>
          <p:cNvPr id="8" name="Image 7" descr="Une image contenant texte, capture d’écran, Police, Marque&#10;&#10;Description générée automatiquement">
            <a:extLst>
              <a:ext uri="{FF2B5EF4-FFF2-40B4-BE49-F238E27FC236}">
                <a16:creationId xmlns:a16="http://schemas.microsoft.com/office/drawing/2014/main" id="{DB3CE6F6-CF05-1C65-9419-445A490DA3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528" y="4907931"/>
            <a:ext cx="7114560" cy="1793487"/>
          </a:xfrm>
          <a:prstGeom prst="rect">
            <a:avLst/>
          </a:prstGeom>
        </p:spPr>
      </p:pic>
    </p:spTree>
    <p:extLst>
      <p:ext uri="{BB962C8B-B14F-4D97-AF65-F5344CB8AC3E}">
        <p14:creationId xmlns:p14="http://schemas.microsoft.com/office/powerpoint/2010/main" val="3031425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necteur droit avec flèche 29">
            <a:extLst>
              <a:ext uri="{FF2B5EF4-FFF2-40B4-BE49-F238E27FC236}">
                <a16:creationId xmlns:a16="http://schemas.microsoft.com/office/drawing/2014/main" id="{4D406547-F5B9-4AF3-863F-20274A73EA70}"/>
              </a:ext>
            </a:extLst>
          </p:cNvPr>
          <p:cNvCxnSpPr/>
          <p:nvPr/>
        </p:nvCxnSpPr>
        <p:spPr>
          <a:xfrm>
            <a:off x="1824990" y="12771755"/>
            <a:ext cx="0" cy="390525"/>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1" name="Connecteur droit avec flèche 30">
            <a:extLst>
              <a:ext uri="{FF2B5EF4-FFF2-40B4-BE49-F238E27FC236}">
                <a16:creationId xmlns:a16="http://schemas.microsoft.com/office/drawing/2014/main" id="{D8128566-99F4-49AE-9E95-D0AC026384F5}"/>
              </a:ext>
            </a:extLst>
          </p:cNvPr>
          <p:cNvCxnSpPr/>
          <p:nvPr/>
        </p:nvCxnSpPr>
        <p:spPr>
          <a:xfrm>
            <a:off x="4956810" y="12856210"/>
            <a:ext cx="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50" name="Rectangle 11">
            <a:extLst>
              <a:ext uri="{FF2B5EF4-FFF2-40B4-BE49-F238E27FC236}">
                <a16:creationId xmlns:a16="http://schemas.microsoft.com/office/drawing/2014/main" id="{C2B9DF4C-1C52-4E3C-89CC-833B9CE22EC9}"/>
              </a:ext>
            </a:extLst>
          </p:cNvPr>
          <p:cNvSpPr>
            <a:spLocks noChangeArrowheads="1"/>
          </p:cNvSpPr>
          <p:nvPr/>
        </p:nvSpPr>
        <p:spPr bwMode="auto">
          <a:xfrm>
            <a:off x="0" y="13403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Arial" panose="020B0604020202020204" pitchFamily="34" charset="0"/>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51" name="Rectangle 12">
            <a:extLst>
              <a:ext uri="{FF2B5EF4-FFF2-40B4-BE49-F238E27FC236}">
                <a16:creationId xmlns:a16="http://schemas.microsoft.com/office/drawing/2014/main" id="{F8869C1D-BB48-45B2-923B-7B5609A4C062}"/>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2" name="Rectangle 13">
            <a:extLst>
              <a:ext uri="{FF2B5EF4-FFF2-40B4-BE49-F238E27FC236}">
                <a16:creationId xmlns:a16="http://schemas.microsoft.com/office/drawing/2014/main" id="{2CED1B62-2808-40EF-A84C-62C0FD29C3CC}"/>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Calibri" panose="020F0502020204030204" pitchFamily="34" charset="0"/>
                <a:cs typeface="Calibri" panose="020F0502020204030204" pitchFamily="34"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3" name="Rectangle 14">
            <a:extLst>
              <a:ext uri="{FF2B5EF4-FFF2-40B4-BE49-F238E27FC236}">
                <a16:creationId xmlns:a16="http://schemas.microsoft.com/office/drawing/2014/main" id="{25A3F806-A738-414D-A414-AEB98320E848}"/>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4" name="Rectangle 15">
            <a:extLst>
              <a:ext uri="{FF2B5EF4-FFF2-40B4-BE49-F238E27FC236}">
                <a16:creationId xmlns:a16="http://schemas.microsoft.com/office/drawing/2014/main" id="{B78DB35F-64F8-4EA2-B0E6-C262A10B3C56}"/>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7" name="Rectangle 2056">
            <a:extLst>
              <a:ext uri="{FF2B5EF4-FFF2-40B4-BE49-F238E27FC236}">
                <a16:creationId xmlns:a16="http://schemas.microsoft.com/office/drawing/2014/main" id="{A343F884-3039-4352-8733-197132B9439E}"/>
              </a:ext>
            </a:extLst>
          </p:cNvPr>
          <p:cNvSpPr/>
          <p:nvPr/>
        </p:nvSpPr>
        <p:spPr>
          <a:xfrm>
            <a:off x="184731" y="-31988388"/>
            <a:ext cx="8959269" cy="27607558"/>
          </a:xfrm>
          <a:prstGeom prst="rect">
            <a:avLst/>
          </a:prstGeom>
        </p:spPr>
        <p:txBody>
          <a:bodyPr wrap="square">
            <a:spAutoFit/>
          </a:bodyPr>
          <a:lstStyle/>
          <a:p>
            <a:r>
              <a:rPr lang="fr-FR" sz="2400" dirty="0">
                <a:solidFill>
                  <a:srgbClr val="000000"/>
                </a:solidFill>
                <a:latin typeface="CIDFont+F1"/>
              </a:rPr>
              <a:t>La réforme de la </a:t>
            </a:r>
            <a:r>
              <a:rPr lang="fr-FR" sz="2400" dirty="0">
                <a:solidFill>
                  <a:srgbClr val="000000"/>
                </a:solidFill>
                <a:latin typeface="CIDFont+F4"/>
              </a:rPr>
              <a:t>taxe d’apprentissage</a:t>
            </a:r>
            <a:r>
              <a:rPr lang="fr-FR" sz="2400" dirty="0">
                <a:solidFill>
                  <a:srgbClr val="000000"/>
                </a:solidFill>
                <a:latin typeface="CIDFont+F1"/>
              </a:rPr>
              <a:t>, mise en application de la « Loi Avenir professionnel », modifie les</a:t>
            </a:r>
          </a:p>
          <a:p>
            <a:r>
              <a:rPr lang="fr-FR" sz="2400" dirty="0">
                <a:solidFill>
                  <a:srgbClr val="000000"/>
                </a:solidFill>
                <a:latin typeface="CIDFont+F1"/>
              </a:rPr>
              <a:t>modalités de collecte de la taxe d’apprentissage 2020. Un nouveau barème a été attribué aux différentes</a:t>
            </a:r>
          </a:p>
          <a:p>
            <a:r>
              <a:rPr lang="fr-FR" sz="2400" dirty="0">
                <a:solidFill>
                  <a:srgbClr val="000000"/>
                </a:solidFill>
                <a:latin typeface="CIDFont+F1"/>
              </a:rPr>
              <a:t>fractions de la taxe d’apprentissage.</a:t>
            </a:r>
          </a:p>
          <a:p>
            <a:r>
              <a:rPr lang="fr-FR" sz="3200" dirty="0">
                <a:solidFill>
                  <a:srgbClr val="000000"/>
                </a:solidFill>
                <a:latin typeface="CIDFont+F4"/>
              </a:rPr>
              <a:t>La taxe d’apprentissage 2020 correspond toujours à</a:t>
            </a:r>
          </a:p>
          <a:p>
            <a:r>
              <a:rPr lang="fr-FR" sz="2400" dirty="0">
                <a:solidFill>
                  <a:srgbClr val="000000"/>
                </a:solidFill>
                <a:latin typeface="CIDFont+F7"/>
              </a:rPr>
              <a:t>de la masse salariale brute 2020 (hors Alsace-Moselle)*</a:t>
            </a:r>
          </a:p>
          <a:p>
            <a:r>
              <a:rPr lang="fr-FR" dirty="0">
                <a:solidFill>
                  <a:srgbClr val="000000"/>
                </a:solidFill>
                <a:latin typeface="CIDFont+F7"/>
              </a:rPr>
              <a:t>*La masse salariale brute de 2020 n’étant pas connue, le calcul est à réaliser sur la masse salariale brute de</a:t>
            </a:r>
          </a:p>
          <a:p>
            <a:r>
              <a:rPr lang="fr-FR" dirty="0">
                <a:solidFill>
                  <a:srgbClr val="000000"/>
                </a:solidFill>
                <a:latin typeface="CIDFont+F7"/>
              </a:rPr>
              <a:t>2019. Un ajustement sera à prévoir en fonction de la MSB 2020 </a:t>
            </a:r>
            <a:r>
              <a:rPr lang="fr-FR" sz="2400" dirty="0">
                <a:solidFill>
                  <a:srgbClr val="000000"/>
                </a:solidFill>
                <a:latin typeface="CIDFont+F7"/>
              </a:rPr>
              <a:t>en 2021.</a:t>
            </a:r>
          </a:p>
          <a:p>
            <a:r>
              <a:rPr lang="fr-FR" sz="2800" dirty="0">
                <a:solidFill>
                  <a:srgbClr val="000000"/>
                </a:solidFill>
                <a:latin typeface="CIDFont+F1"/>
              </a:rPr>
              <a:t>Le versement du solde de la taxe d’apprentissage est à réaliser entre le</a:t>
            </a:r>
          </a:p>
          <a:p>
            <a:r>
              <a:rPr lang="fr-FR" sz="3200" dirty="0">
                <a:solidFill>
                  <a:srgbClr val="000000"/>
                </a:solidFill>
                <a:latin typeface="CIDFont+F4"/>
              </a:rPr>
              <a:t>1</a:t>
            </a:r>
            <a:r>
              <a:rPr lang="fr-FR" sz="1600" dirty="0">
                <a:solidFill>
                  <a:srgbClr val="000000"/>
                </a:solidFill>
                <a:latin typeface="CIDFont+F4"/>
              </a:rPr>
              <a:t>er </a:t>
            </a:r>
            <a:r>
              <a:rPr lang="fr-FR" sz="3200" dirty="0">
                <a:solidFill>
                  <a:srgbClr val="000000"/>
                </a:solidFill>
                <a:latin typeface="CIDFont+F4"/>
              </a:rPr>
              <a:t>janvier 2020 </a:t>
            </a:r>
            <a:r>
              <a:rPr lang="fr-FR" sz="3200" dirty="0">
                <a:solidFill>
                  <a:srgbClr val="000000"/>
                </a:solidFill>
                <a:latin typeface="CIDFont+F1"/>
              </a:rPr>
              <a:t>et </a:t>
            </a:r>
            <a:r>
              <a:rPr lang="fr-FR" sz="3200" dirty="0">
                <a:solidFill>
                  <a:srgbClr val="000000"/>
                </a:solidFill>
                <a:latin typeface="CIDFont+F4"/>
              </a:rPr>
              <a:t>31 mai 2020.</a:t>
            </a:r>
          </a:p>
          <a:p>
            <a:r>
              <a:rPr lang="fr-FR" sz="2400" dirty="0">
                <a:solidFill>
                  <a:srgbClr val="000000"/>
                </a:solidFill>
                <a:latin typeface="CIDFont+F1"/>
              </a:rPr>
              <a:t>Labellisée Établissement d’Enseignement Supérieur Privé d’Intérêt Général (EESPIG), l’ESAIP est habilitée à</a:t>
            </a:r>
          </a:p>
          <a:p>
            <a:r>
              <a:rPr lang="fr-FR" sz="2400" dirty="0">
                <a:solidFill>
                  <a:srgbClr val="000000"/>
                </a:solidFill>
                <a:latin typeface="CIDFont+F1"/>
              </a:rPr>
              <a:t>recevoir ce versement puisqu’elle appartient aux organismes inscrits sur les listes préfectorales éditées au 1</a:t>
            </a:r>
            <a:r>
              <a:rPr lang="fr-FR" sz="800" dirty="0">
                <a:solidFill>
                  <a:srgbClr val="000000"/>
                </a:solidFill>
                <a:latin typeface="CIDFont+F1"/>
              </a:rPr>
              <a:t>er</a:t>
            </a:r>
          </a:p>
          <a:p>
            <a:r>
              <a:rPr lang="fr-FR" sz="2400" dirty="0">
                <a:solidFill>
                  <a:srgbClr val="000000"/>
                </a:solidFill>
                <a:latin typeface="CIDFont+F1"/>
              </a:rPr>
              <a:t>janvier 2020. Codes UAI ESAIP : 049 224 6A ET 049 208 3Y.</a:t>
            </a:r>
          </a:p>
          <a:p>
            <a:r>
              <a:rPr lang="fr-FR" sz="2400" dirty="0">
                <a:solidFill>
                  <a:srgbClr val="000000"/>
                </a:solidFill>
                <a:latin typeface="CIDFont+F1"/>
              </a:rPr>
              <a:t>À réception, nous vous adresserons un reçu libératoire indiquant le montant et la date de versement.</a:t>
            </a:r>
          </a:p>
          <a:p>
            <a:r>
              <a:rPr lang="fr-FR" sz="2400" dirty="0">
                <a:solidFill>
                  <a:srgbClr val="000000"/>
                </a:solidFill>
                <a:latin typeface="CIDFont+F1"/>
              </a:rPr>
              <a:t>La fraction de 13% de la taxe d’apprentissage est à verser </a:t>
            </a:r>
            <a:r>
              <a:rPr lang="fr-FR" sz="2400" dirty="0">
                <a:solidFill>
                  <a:srgbClr val="000000"/>
                </a:solidFill>
                <a:latin typeface="CIDFont+F4"/>
              </a:rPr>
              <a:t>en direct </a:t>
            </a:r>
            <a:r>
              <a:rPr lang="fr-FR" sz="2400" dirty="0">
                <a:solidFill>
                  <a:srgbClr val="000000"/>
                </a:solidFill>
                <a:latin typeface="CIDFont+F1"/>
              </a:rPr>
              <a:t>à un ou plusieurs établissements que vous</a:t>
            </a:r>
          </a:p>
          <a:p>
            <a:r>
              <a:rPr lang="fr-FR" sz="2400" dirty="0">
                <a:solidFill>
                  <a:srgbClr val="000000"/>
                </a:solidFill>
                <a:latin typeface="CIDFont+F1"/>
              </a:rPr>
              <a:t>avez décidé de soutenir. Les catégories A et B ont été supprimés.</a:t>
            </a:r>
          </a:p>
          <a:p>
            <a:r>
              <a:rPr lang="fr-FR" sz="2800" dirty="0">
                <a:solidFill>
                  <a:srgbClr val="000000"/>
                </a:solidFill>
                <a:latin typeface="CIDFont+F1"/>
              </a:rPr>
              <a:t>Versé à l’OPCO</a:t>
            </a:r>
          </a:p>
          <a:p>
            <a:r>
              <a:rPr lang="fr-FR" sz="2800" dirty="0">
                <a:solidFill>
                  <a:srgbClr val="000000"/>
                </a:solidFill>
                <a:latin typeface="CIDFont+F1"/>
              </a:rPr>
              <a:t>de branche</a:t>
            </a:r>
          </a:p>
          <a:p>
            <a:r>
              <a:rPr lang="fr-FR" sz="2800" dirty="0">
                <a:solidFill>
                  <a:srgbClr val="000000"/>
                </a:solidFill>
                <a:latin typeface="CIDFont+F1"/>
              </a:rPr>
              <a:t>Versé </a:t>
            </a:r>
            <a:r>
              <a:rPr lang="fr-FR" sz="2800" dirty="0">
                <a:solidFill>
                  <a:srgbClr val="000000"/>
                </a:solidFill>
                <a:latin typeface="CIDFont+F4"/>
              </a:rPr>
              <a:t>directement </a:t>
            </a:r>
            <a:r>
              <a:rPr lang="fr-FR" sz="2800" dirty="0">
                <a:solidFill>
                  <a:srgbClr val="000000"/>
                </a:solidFill>
                <a:latin typeface="CIDFont+F1"/>
              </a:rPr>
              <a:t>à l’établissement</a:t>
            </a:r>
          </a:p>
          <a:p>
            <a:r>
              <a:rPr lang="fr-FR" sz="2800" dirty="0">
                <a:solidFill>
                  <a:srgbClr val="000000"/>
                </a:solidFill>
                <a:latin typeface="CIDFont+F1"/>
              </a:rPr>
              <a:t>de votre choix parmi les écoles et</a:t>
            </a:r>
          </a:p>
          <a:p>
            <a:r>
              <a:rPr lang="fr-FR" sz="2800" dirty="0">
                <a:solidFill>
                  <a:srgbClr val="000000"/>
                </a:solidFill>
                <a:latin typeface="CIDFont+F1"/>
              </a:rPr>
              <a:t>CFA (dons en nature uniquement)</a:t>
            </a:r>
          </a:p>
          <a:p>
            <a:r>
              <a:rPr lang="fr-FR" sz="3200" dirty="0">
                <a:solidFill>
                  <a:srgbClr val="000000"/>
                </a:solidFill>
                <a:latin typeface="CIDFont+F4"/>
              </a:rPr>
              <a:t>« BARÈME » OU SOLDE</a:t>
            </a:r>
          </a:p>
          <a:p>
            <a:r>
              <a:rPr lang="fr-FR" sz="3200" dirty="0">
                <a:solidFill>
                  <a:srgbClr val="000000"/>
                </a:solidFill>
                <a:latin typeface="CIDFont+F4"/>
              </a:rPr>
              <a:t>DE LA TAXE</a:t>
            </a:r>
          </a:p>
          <a:p>
            <a:r>
              <a:rPr lang="fr-FR" sz="3600" dirty="0">
                <a:solidFill>
                  <a:srgbClr val="FF0000"/>
                </a:solidFill>
                <a:latin typeface="CIDFont+F4"/>
              </a:rPr>
              <a:t>13%</a:t>
            </a:r>
          </a:p>
          <a:p>
            <a:r>
              <a:rPr lang="fr-FR" sz="3200" dirty="0">
                <a:solidFill>
                  <a:srgbClr val="000000"/>
                </a:solidFill>
                <a:latin typeface="CIDFont+F4"/>
              </a:rPr>
              <a:t>QUOTA</a:t>
            </a:r>
          </a:p>
          <a:p>
            <a:r>
              <a:rPr lang="fr-FR" sz="3600" dirty="0">
                <a:solidFill>
                  <a:srgbClr val="FF0000"/>
                </a:solidFill>
                <a:latin typeface="CIDFont+F4"/>
              </a:rPr>
              <a:t>87%</a:t>
            </a:r>
          </a:p>
          <a:p>
            <a:r>
              <a:rPr lang="fr-FR" sz="4000" dirty="0">
                <a:solidFill>
                  <a:srgbClr val="FFFFFF"/>
                </a:solidFill>
                <a:latin typeface="CIDFont+F2"/>
              </a:rPr>
              <a:t>LA RÉFORME : COMMENT ÇA MARCHE ?</a:t>
            </a:r>
          </a:p>
          <a:p>
            <a:r>
              <a:rPr lang="fr-FR" sz="4000" dirty="0">
                <a:solidFill>
                  <a:srgbClr val="FFFFFF"/>
                </a:solidFill>
                <a:latin typeface="CIDFont+F2"/>
              </a:rPr>
              <a:t>COMMENT PROCÉDER AU VERSEMENT ?</a:t>
            </a:r>
          </a:p>
          <a:p>
            <a:r>
              <a:rPr lang="fr-FR" sz="4000" dirty="0">
                <a:solidFill>
                  <a:srgbClr val="FFFFFF"/>
                </a:solidFill>
                <a:latin typeface="CIDFont+F2"/>
              </a:rPr>
              <a:t>QUAND FAUT-IL EFFECTUER LE VERSEMENT ?</a:t>
            </a:r>
          </a:p>
          <a:p>
            <a:r>
              <a:rPr lang="fr-FR" sz="3600" dirty="0">
                <a:solidFill>
                  <a:srgbClr val="FF0000"/>
                </a:solidFill>
                <a:latin typeface="CIDFont+F4"/>
              </a:rPr>
              <a:t>0,68%</a:t>
            </a:r>
          </a:p>
          <a:p>
            <a:r>
              <a:rPr lang="fr-FR" sz="4800" dirty="0">
                <a:solidFill>
                  <a:srgbClr val="009CC4"/>
                </a:solidFill>
                <a:latin typeface="CIDFont+F2"/>
              </a:rPr>
              <a:t>LA TAXE D’APPRENTISSAGE 2020 :</a:t>
            </a:r>
          </a:p>
          <a:p>
            <a:r>
              <a:rPr lang="fr-FR" sz="4800" dirty="0">
                <a:solidFill>
                  <a:srgbClr val="009CC4"/>
                </a:solidFill>
                <a:latin typeface="CIDFont+F2"/>
              </a:rPr>
              <a:t>Mode d’emploi</a:t>
            </a:r>
          </a:p>
          <a:p>
            <a:r>
              <a:rPr lang="fr-FR" sz="4400" dirty="0">
                <a:solidFill>
                  <a:srgbClr val="009CC4"/>
                </a:solidFill>
                <a:latin typeface="CIDFont+F2"/>
              </a:rPr>
              <a:t>BULLETIN DE VERSEMENT</a:t>
            </a:r>
          </a:p>
          <a:p>
            <a:r>
              <a:rPr lang="fr-FR" sz="4400" dirty="0">
                <a:solidFill>
                  <a:srgbClr val="009CC4"/>
                </a:solidFill>
                <a:latin typeface="CIDFont+F2"/>
              </a:rPr>
              <a:t>Taxe d’apprentissage 2020</a:t>
            </a:r>
          </a:p>
          <a:p>
            <a:r>
              <a:rPr lang="fr-FR" sz="4000" dirty="0">
                <a:solidFill>
                  <a:srgbClr val="009CC4"/>
                </a:solidFill>
                <a:latin typeface="CIDFont+F2"/>
              </a:rPr>
              <a:t>ENTREPRISE</a:t>
            </a:r>
          </a:p>
          <a:p>
            <a:r>
              <a:rPr lang="fr-FR" sz="2400" dirty="0">
                <a:solidFill>
                  <a:srgbClr val="000000"/>
                </a:solidFill>
                <a:latin typeface="CIDFont+F1"/>
              </a:rPr>
              <a:t>Raison sociale</a:t>
            </a:r>
          </a:p>
          <a:p>
            <a:r>
              <a:rPr lang="fr-FR" sz="2400" dirty="0">
                <a:solidFill>
                  <a:srgbClr val="000000"/>
                </a:solidFill>
                <a:latin typeface="CIDFont+F1"/>
              </a:rPr>
              <a:t>Groupe Établissement</a:t>
            </a:r>
          </a:p>
          <a:p>
            <a:r>
              <a:rPr lang="fr-FR" sz="2400" dirty="0">
                <a:solidFill>
                  <a:srgbClr val="000000"/>
                </a:solidFill>
                <a:latin typeface="CIDFont+F1"/>
              </a:rPr>
              <a:t>Adresse</a:t>
            </a:r>
          </a:p>
          <a:p>
            <a:r>
              <a:rPr lang="fr-FR" sz="2400" dirty="0">
                <a:solidFill>
                  <a:srgbClr val="000000"/>
                </a:solidFill>
                <a:latin typeface="CIDFont+F1"/>
              </a:rPr>
              <a:t>Code postale Ville</a:t>
            </a:r>
          </a:p>
          <a:p>
            <a:r>
              <a:rPr lang="fr-FR" sz="2400" dirty="0">
                <a:solidFill>
                  <a:srgbClr val="000000"/>
                </a:solidFill>
                <a:latin typeface="CIDFont+F1"/>
              </a:rPr>
              <a:t>N° Siret Code APE-NAF</a:t>
            </a:r>
          </a:p>
          <a:p>
            <a:r>
              <a:rPr lang="fr-FR" sz="2400" dirty="0">
                <a:solidFill>
                  <a:srgbClr val="000000"/>
                </a:solidFill>
                <a:latin typeface="CIDFont+F1"/>
              </a:rPr>
              <a:t>Téléphone Effectif</a:t>
            </a:r>
          </a:p>
          <a:p>
            <a:r>
              <a:rPr lang="fr-FR" sz="2400" dirty="0">
                <a:solidFill>
                  <a:srgbClr val="000000"/>
                </a:solidFill>
                <a:latin typeface="CIDFont+F1"/>
              </a:rPr>
              <a:t>Secteur d’activité Chiffre d’affaires</a:t>
            </a:r>
          </a:p>
          <a:p>
            <a:r>
              <a:rPr lang="fr-FR" sz="4000" dirty="0">
                <a:solidFill>
                  <a:srgbClr val="009CC4"/>
                </a:solidFill>
                <a:latin typeface="CIDFont+F2"/>
              </a:rPr>
              <a:t>INTERLOCUTEUR</a:t>
            </a:r>
          </a:p>
          <a:p>
            <a:r>
              <a:rPr lang="fr-FR" sz="3600" dirty="0">
                <a:solidFill>
                  <a:srgbClr val="000000"/>
                </a:solidFill>
                <a:latin typeface="CIDFont+F2"/>
              </a:rPr>
              <a:t>□ </a:t>
            </a:r>
            <a:r>
              <a:rPr lang="fr-FR" sz="2400" dirty="0">
                <a:solidFill>
                  <a:srgbClr val="000000"/>
                </a:solidFill>
                <a:latin typeface="CIDFont+F1"/>
              </a:rPr>
              <a:t>Mme </a:t>
            </a:r>
            <a:r>
              <a:rPr lang="fr-FR" sz="3600" dirty="0">
                <a:solidFill>
                  <a:srgbClr val="000000"/>
                </a:solidFill>
                <a:latin typeface="CIDFont+F2"/>
              </a:rPr>
              <a:t>□</a:t>
            </a:r>
            <a:r>
              <a:rPr lang="fr-FR" sz="2400" dirty="0">
                <a:solidFill>
                  <a:srgbClr val="000000"/>
                </a:solidFill>
                <a:latin typeface="CIDFont+F1"/>
              </a:rPr>
              <a:t>M.</a:t>
            </a:r>
          </a:p>
          <a:p>
            <a:r>
              <a:rPr lang="fr-FR" sz="2400" dirty="0">
                <a:solidFill>
                  <a:srgbClr val="000000"/>
                </a:solidFill>
                <a:latin typeface="CIDFont+F1"/>
              </a:rPr>
              <a:t>Nom Prénom</a:t>
            </a:r>
          </a:p>
          <a:p>
            <a:r>
              <a:rPr lang="fr-FR" sz="2400" dirty="0">
                <a:solidFill>
                  <a:srgbClr val="000000"/>
                </a:solidFill>
                <a:latin typeface="CIDFont+F1"/>
              </a:rPr>
              <a:t>Fonction Département/ Service</a:t>
            </a:r>
          </a:p>
          <a:p>
            <a:r>
              <a:rPr lang="fr-FR" sz="2400" dirty="0">
                <a:solidFill>
                  <a:srgbClr val="000000"/>
                </a:solidFill>
                <a:latin typeface="CIDFont+F1"/>
              </a:rPr>
              <a:t>Téléphone direct</a:t>
            </a:r>
          </a:p>
          <a:p>
            <a:r>
              <a:rPr lang="fr-FR" sz="2400" dirty="0">
                <a:solidFill>
                  <a:srgbClr val="000000"/>
                </a:solidFill>
                <a:latin typeface="CIDFont+F1"/>
              </a:rPr>
              <a:t>E-mail</a:t>
            </a:r>
          </a:p>
          <a:p>
            <a:r>
              <a:rPr lang="fr-FR" sz="2400" dirty="0">
                <a:solidFill>
                  <a:srgbClr val="000000"/>
                </a:solidFill>
                <a:latin typeface="CIDFont+F1"/>
              </a:rPr>
              <a:t>Votre versement du solde de la taxe d’apprentissage 2020 est de €</a:t>
            </a:r>
          </a:p>
          <a:p>
            <a:r>
              <a:rPr lang="fr-FR" sz="1600" dirty="0">
                <a:solidFill>
                  <a:srgbClr val="000000"/>
                </a:solidFill>
                <a:latin typeface="CIDFont+F4"/>
              </a:rPr>
              <a:t>Conformément </a:t>
            </a:r>
            <a:r>
              <a:rPr lang="fr-FR" sz="1600" dirty="0">
                <a:solidFill>
                  <a:srgbClr val="000000"/>
                </a:solidFill>
                <a:latin typeface="CIDFont+F1"/>
              </a:rPr>
              <a:t>à la </a:t>
            </a:r>
            <a:r>
              <a:rPr lang="fr-FR" sz="1600" dirty="0">
                <a:solidFill>
                  <a:srgbClr val="000000"/>
                </a:solidFill>
                <a:latin typeface="CIDFont+F4"/>
              </a:rPr>
              <a:t>loi </a:t>
            </a:r>
            <a:r>
              <a:rPr lang="fr-FR" sz="1600" dirty="0">
                <a:solidFill>
                  <a:srgbClr val="000000"/>
                </a:solidFill>
                <a:latin typeface="CIDFont+F1"/>
              </a:rPr>
              <a:t>« </a:t>
            </a:r>
            <a:r>
              <a:rPr lang="fr-FR" sz="1600" dirty="0">
                <a:solidFill>
                  <a:srgbClr val="000000"/>
                </a:solidFill>
                <a:latin typeface="CIDFont+F4"/>
              </a:rPr>
              <a:t>Informatique et Libertés </a:t>
            </a:r>
            <a:r>
              <a:rPr lang="fr-FR" sz="1600" dirty="0">
                <a:solidFill>
                  <a:srgbClr val="000000"/>
                </a:solidFill>
                <a:latin typeface="CIDFont+F1"/>
              </a:rPr>
              <a:t>», vous disposez d’un droit d’accès, de rectification et d’opposition aux</a:t>
            </a:r>
          </a:p>
          <a:p>
            <a:r>
              <a:rPr lang="fr-FR" sz="1600" dirty="0">
                <a:solidFill>
                  <a:srgbClr val="000000"/>
                </a:solidFill>
                <a:latin typeface="CIDFont+F1"/>
              </a:rPr>
              <a:t>informations qui vous concernent.</a:t>
            </a:r>
          </a:p>
          <a:p>
            <a:r>
              <a:rPr lang="fr-FR" sz="2400" dirty="0">
                <a:solidFill>
                  <a:srgbClr val="FFFFFF"/>
                </a:solidFill>
                <a:latin typeface="CIDFont+F4"/>
              </a:rPr>
              <a:t>HABILITATIONS</a:t>
            </a:r>
          </a:p>
          <a:p>
            <a:r>
              <a:rPr lang="fr-FR" sz="2400" dirty="0">
                <a:solidFill>
                  <a:srgbClr val="FFFFFF"/>
                </a:solidFill>
                <a:latin typeface="CIDFont+F1"/>
              </a:rPr>
              <a:t>Codes UAI: 049 224 6A ET 049 208 3Y</a:t>
            </a:r>
          </a:p>
          <a:p>
            <a:r>
              <a:rPr lang="fr-FR" dirty="0">
                <a:solidFill>
                  <a:srgbClr val="000000"/>
                </a:solidFill>
                <a:latin typeface="CIDFont+F1"/>
              </a:rPr>
              <a:t>ESAIP École d’Ingénieurs - 18, rue du 8 mai 1945 - 49180 St Barthélémy d’Anjou Cedex</a:t>
            </a:r>
          </a:p>
          <a:p>
            <a:r>
              <a:rPr lang="fr-FR" dirty="0">
                <a:solidFill>
                  <a:srgbClr val="000000"/>
                </a:solidFill>
                <a:latin typeface="CIDFont+F1"/>
              </a:rPr>
              <a:t>34-36-38, route de Galice – 13090 Aix en Provence</a:t>
            </a:r>
            <a:endParaRPr lang="fr-FR" dirty="0"/>
          </a:p>
        </p:txBody>
      </p:sp>
      <p:sp>
        <p:nvSpPr>
          <p:cNvPr id="43" name="Rectangle 42">
            <a:extLst>
              <a:ext uri="{FF2B5EF4-FFF2-40B4-BE49-F238E27FC236}">
                <a16:creationId xmlns:a16="http://schemas.microsoft.com/office/drawing/2014/main" id="{89ADAF61-9574-469E-B489-2173D94E1439}"/>
              </a:ext>
            </a:extLst>
          </p:cNvPr>
          <p:cNvSpPr/>
          <p:nvPr/>
        </p:nvSpPr>
        <p:spPr>
          <a:xfrm>
            <a:off x="558298" y="-1"/>
            <a:ext cx="3723991" cy="30893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a:p>
            <a:pPr algn="ctr"/>
            <a:endParaRPr lang="fr-FR" sz="2000" dirty="0"/>
          </a:p>
        </p:txBody>
      </p:sp>
      <p:sp>
        <p:nvSpPr>
          <p:cNvPr id="12" name="Rectangle 11">
            <a:extLst>
              <a:ext uri="{FF2B5EF4-FFF2-40B4-BE49-F238E27FC236}">
                <a16:creationId xmlns:a16="http://schemas.microsoft.com/office/drawing/2014/main" id="{0307F37D-915F-4574-843A-ADB286002B0B}"/>
              </a:ext>
            </a:extLst>
          </p:cNvPr>
          <p:cNvSpPr/>
          <p:nvPr/>
        </p:nvSpPr>
        <p:spPr>
          <a:xfrm>
            <a:off x="4840587" y="195195"/>
            <a:ext cx="7028506" cy="13801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rgbClr val="0070C0"/>
              </a:solidFill>
            </a:endParaRPr>
          </a:p>
          <a:p>
            <a:pPr algn="ctr"/>
            <a:endParaRPr lang="fr-FR" sz="2000" dirty="0">
              <a:solidFill>
                <a:srgbClr val="0070C0"/>
              </a:solidFill>
            </a:endParaRPr>
          </a:p>
        </p:txBody>
      </p:sp>
      <p:sp>
        <p:nvSpPr>
          <p:cNvPr id="16" name="Rectangle 15">
            <a:extLst>
              <a:ext uri="{FF2B5EF4-FFF2-40B4-BE49-F238E27FC236}">
                <a16:creationId xmlns:a16="http://schemas.microsoft.com/office/drawing/2014/main" id="{00D88A24-1633-4363-A4CA-07F1F8BF4F1D}"/>
              </a:ext>
            </a:extLst>
          </p:cNvPr>
          <p:cNvSpPr/>
          <p:nvPr/>
        </p:nvSpPr>
        <p:spPr>
          <a:xfrm>
            <a:off x="4840587" y="1709335"/>
            <a:ext cx="7028506" cy="13801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rgbClr val="0070C0"/>
              </a:solidFill>
            </a:endParaRPr>
          </a:p>
          <a:p>
            <a:pPr algn="ctr"/>
            <a:endParaRPr lang="fr-FR" sz="2000" dirty="0">
              <a:solidFill>
                <a:srgbClr val="0070C0"/>
              </a:solidFill>
            </a:endParaRPr>
          </a:p>
        </p:txBody>
      </p:sp>
      <p:sp>
        <p:nvSpPr>
          <p:cNvPr id="17" name="Rectangle 16">
            <a:extLst>
              <a:ext uri="{FF2B5EF4-FFF2-40B4-BE49-F238E27FC236}">
                <a16:creationId xmlns:a16="http://schemas.microsoft.com/office/drawing/2014/main" id="{C52D287F-323D-48FA-9076-944D59C32EC2}"/>
              </a:ext>
            </a:extLst>
          </p:cNvPr>
          <p:cNvSpPr/>
          <p:nvPr/>
        </p:nvSpPr>
        <p:spPr>
          <a:xfrm>
            <a:off x="4840587" y="3223475"/>
            <a:ext cx="7028506" cy="13801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rgbClr val="0070C0"/>
              </a:solidFill>
            </a:endParaRPr>
          </a:p>
          <a:p>
            <a:pPr algn="ctr"/>
            <a:endParaRPr lang="fr-FR" sz="2000" dirty="0">
              <a:solidFill>
                <a:srgbClr val="0070C0"/>
              </a:solidFill>
            </a:endParaRPr>
          </a:p>
        </p:txBody>
      </p:sp>
      <p:sp>
        <p:nvSpPr>
          <p:cNvPr id="18" name="Rectangle 17">
            <a:extLst>
              <a:ext uri="{FF2B5EF4-FFF2-40B4-BE49-F238E27FC236}">
                <a16:creationId xmlns:a16="http://schemas.microsoft.com/office/drawing/2014/main" id="{A32B3B99-21D3-4366-9468-A4870C0C1BE4}"/>
              </a:ext>
            </a:extLst>
          </p:cNvPr>
          <p:cNvSpPr/>
          <p:nvPr/>
        </p:nvSpPr>
        <p:spPr>
          <a:xfrm>
            <a:off x="4840587" y="4737615"/>
            <a:ext cx="7028506" cy="13801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rgbClr val="0070C0"/>
              </a:solidFill>
            </a:endParaRPr>
          </a:p>
          <a:p>
            <a:pPr algn="ctr"/>
            <a:endParaRPr lang="fr-FR" sz="2000" dirty="0">
              <a:solidFill>
                <a:srgbClr val="0070C0"/>
              </a:solidFill>
            </a:endParaRPr>
          </a:p>
        </p:txBody>
      </p:sp>
      <p:pic>
        <p:nvPicPr>
          <p:cNvPr id="6" name="Image 5">
            <a:extLst>
              <a:ext uri="{FF2B5EF4-FFF2-40B4-BE49-F238E27FC236}">
                <a16:creationId xmlns:a16="http://schemas.microsoft.com/office/drawing/2014/main" id="{FDC2A87D-6A76-44BF-80F1-7FBD77F188F9}"/>
              </a:ext>
            </a:extLst>
          </p:cNvPr>
          <p:cNvPicPr>
            <a:picLocks noChangeAspect="1"/>
          </p:cNvPicPr>
          <p:nvPr/>
        </p:nvPicPr>
        <p:blipFill rotWithShape="1">
          <a:blip r:embed="rId2"/>
          <a:srcRect l="58638" t="14581" r="10817" b="52307"/>
          <a:stretch/>
        </p:blipFill>
        <p:spPr>
          <a:xfrm>
            <a:off x="563311" y="3089373"/>
            <a:ext cx="3723992" cy="2300802"/>
          </a:xfrm>
          <a:prstGeom prst="rect">
            <a:avLst/>
          </a:prstGeom>
        </p:spPr>
      </p:pic>
      <p:sp>
        <p:nvSpPr>
          <p:cNvPr id="23" name="Rectangle 22">
            <a:extLst>
              <a:ext uri="{FF2B5EF4-FFF2-40B4-BE49-F238E27FC236}">
                <a16:creationId xmlns:a16="http://schemas.microsoft.com/office/drawing/2014/main" id="{BE2D1877-C51C-4A2F-AF54-3A3B59C706AF}"/>
              </a:ext>
            </a:extLst>
          </p:cNvPr>
          <p:cNvSpPr/>
          <p:nvPr/>
        </p:nvSpPr>
        <p:spPr>
          <a:xfrm rot="5400000">
            <a:off x="4657587" y="3341818"/>
            <a:ext cx="6858000" cy="1743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24" name="ZoneTexte 23">
            <a:extLst>
              <a:ext uri="{FF2B5EF4-FFF2-40B4-BE49-F238E27FC236}">
                <a16:creationId xmlns:a16="http://schemas.microsoft.com/office/drawing/2014/main" id="{6FC8AE7A-6AA3-431E-9D3B-49574F803965}"/>
              </a:ext>
            </a:extLst>
          </p:cNvPr>
          <p:cNvSpPr txBox="1"/>
          <p:nvPr/>
        </p:nvSpPr>
        <p:spPr>
          <a:xfrm>
            <a:off x="895429" y="705525"/>
            <a:ext cx="3213335" cy="2831544"/>
          </a:xfrm>
          <a:prstGeom prst="rect">
            <a:avLst/>
          </a:prstGeom>
          <a:noFill/>
        </p:spPr>
        <p:txBody>
          <a:bodyPr wrap="square" rtlCol="0">
            <a:spAutoFit/>
          </a:bodyPr>
          <a:lstStyle/>
          <a:p>
            <a:r>
              <a:rPr lang="fr-FR" sz="2500" dirty="0">
                <a:solidFill>
                  <a:schemeClr val="bg1"/>
                </a:solidFill>
              </a:rPr>
              <a:t>SUP OUEST </a:t>
            </a:r>
            <a:r>
              <a:rPr lang="fr-FR" sz="2500" b="1" i="1" dirty="0">
                <a:solidFill>
                  <a:schemeClr val="bg1"/>
                </a:solidFill>
              </a:rPr>
              <a:t>AVENIR</a:t>
            </a:r>
          </a:p>
          <a:p>
            <a:endParaRPr lang="fr-FR" sz="900" dirty="0">
              <a:solidFill>
                <a:schemeClr val="bg1"/>
              </a:solidFill>
            </a:endParaRPr>
          </a:p>
          <a:p>
            <a:r>
              <a:rPr lang="fr-FR" dirty="0">
                <a:solidFill>
                  <a:schemeClr val="bg1"/>
                </a:solidFill>
              </a:rPr>
              <a:t>Cinq établissements de l’enseignement supérieur unis pour proposer un catalogue de prestations au service de votre entreprise et de vos collaborateurs.</a:t>
            </a:r>
          </a:p>
          <a:p>
            <a:endParaRPr lang="fr-FR" dirty="0"/>
          </a:p>
          <a:p>
            <a:r>
              <a:rPr lang="fr-FR" dirty="0"/>
              <a:t> </a:t>
            </a:r>
          </a:p>
        </p:txBody>
      </p:sp>
      <p:sp>
        <p:nvSpPr>
          <p:cNvPr id="2" name="ZoneTexte 1">
            <a:extLst>
              <a:ext uri="{FF2B5EF4-FFF2-40B4-BE49-F238E27FC236}">
                <a16:creationId xmlns:a16="http://schemas.microsoft.com/office/drawing/2014/main" id="{63DCF07E-470E-4051-A217-27889C065DF1}"/>
              </a:ext>
            </a:extLst>
          </p:cNvPr>
          <p:cNvSpPr txBox="1"/>
          <p:nvPr/>
        </p:nvSpPr>
        <p:spPr>
          <a:xfrm>
            <a:off x="5322573" y="349479"/>
            <a:ext cx="3213335" cy="861774"/>
          </a:xfrm>
          <a:prstGeom prst="rect">
            <a:avLst/>
          </a:prstGeom>
          <a:noFill/>
        </p:spPr>
        <p:txBody>
          <a:bodyPr wrap="square" rtlCol="0">
            <a:spAutoFit/>
          </a:bodyPr>
          <a:lstStyle/>
          <a:p>
            <a:r>
              <a:rPr lang="fr-FR" sz="2500" dirty="0">
                <a:solidFill>
                  <a:schemeClr val="bg1"/>
                </a:solidFill>
              </a:rPr>
              <a:t>Je veux </a:t>
            </a:r>
          </a:p>
          <a:p>
            <a:r>
              <a:rPr lang="fr-FR" sz="2500" dirty="0">
                <a:solidFill>
                  <a:schemeClr val="bg1"/>
                </a:solidFill>
              </a:rPr>
              <a:t>RECRUTER</a:t>
            </a:r>
            <a:endParaRPr lang="fr-FR" dirty="0"/>
          </a:p>
        </p:txBody>
      </p:sp>
      <p:sp>
        <p:nvSpPr>
          <p:cNvPr id="25" name="ZoneTexte 24">
            <a:extLst>
              <a:ext uri="{FF2B5EF4-FFF2-40B4-BE49-F238E27FC236}">
                <a16:creationId xmlns:a16="http://schemas.microsoft.com/office/drawing/2014/main" id="{6715630E-4177-48A3-AF78-97D406050B2B}"/>
              </a:ext>
            </a:extLst>
          </p:cNvPr>
          <p:cNvSpPr txBox="1"/>
          <p:nvPr/>
        </p:nvSpPr>
        <p:spPr>
          <a:xfrm>
            <a:off x="5322573" y="1774094"/>
            <a:ext cx="3213335" cy="1246495"/>
          </a:xfrm>
          <a:prstGeom prst="rect">
            <a:avLst/>
          </a:prstGeom>
          <a:noFill/>
        </p:spPr>
        <p:txBody>
          <a:bodyPr wrap="square" rtlCol="0">
            <a:spAutoFit/>
          </a:bodyPr>
          <a:lstStyle/>
          <a:p>
            <a:r>
              <a:rPr lang="fr-FR" sz="2500" dirty="0">
                <a:solidFill>
                  <a:schemeClr val="bg1"/>
                </a:solidFill>
              </a:rPr>
              <a:t>Je veux</a:t>
            </a:r>
          </a:p>
          <a:p>
            <a:r>
              <a:rPr lang="fr-FR" sz="2500" dirty="0">
                <a:solidFill>
                  <a:schemeClr val="bg1"/>
                </a:solidFill>
              </a:rPr>
              <a:t>FORMER</a:t>
            </a:r>
          </a:p>
          <a:p>
            <a:r>
              <a:rPr lang="fr-FR" sz="2500" dirty="0">
                <a:solidFill>
                  <a:schemeClr val="bg1"/>
                </a:solidFill>
              </a:rPr>
              <a:t>mes collaborateurs</a:t>
            </a:r>
            <a:endParaRPr lang="fr-FR" dirty="0"/>
          </a:p>
        </p:txBody>
      </p:sp>
      <p:sp>
        <p:nvSpPr>
          <p:cNvPr id="26" name="ZoneTexte 25">
            <a:extLst>
              <a:ext uri="{FF2B5EF4-FFF2-40B4-BE49-F238E27FC236}">
                <a16:creationId xmlns:a16="http://schemas.microsoft.com/office/drawing/2014/main" id="{8D4581FE-F1CD-4A72-ACEA-B3D1B63CA0B8}"/>
              </a:ext>
            </a:extLst>
          </p:cNvPr>
          <p:cNvSpPr txBox="1"/>
          <p:nvPr/>
        </p:nvSpPr>
        <p:spPr>
          <a:xfrm>
            <a:off x="5322573" y="4996781"/>
            <a:ext cx="3213335" cy="861774"/>
          </a:xfrm>
          <a:prstGeom prst="rect">
            <a:avLst/>
          </a:prstGeom>
          <a:noFill/>
        </p:spPr>
        <p:txBody>
          <a:bodyPr wrap="square" rtlCol="0">
            <a:spAutoFit/>
          </a:bodyPr>
          <a:lstStyle/>
          <a:p>
            <a:r>
              <a:rPr lang="fr-FR" sz="2500" dirty="0">
                <a:solidFill>
                  <a:schemeClr val="bg1"/>
                </a:solidFill>
              </a:rPr>
              <a:t>Je cherche des</a:t>
            </a:r>
          </a:p>
          <a:p>
            <a:r>
              <a:rPr lang="fr-FR" sz="2500" dirty="0">
                <a:solidFill>
                  <a:schemeClr val="bg1"/>
                </a:solidFill>
              </a:rPr>
              <a:t>SERVICES</a:t>
            </a:r>
            <a:endParaRPr lang="fr-FR" dirty="0"/>
          </a:p>
        </p:txBody>
      </p:sp>
      <p:sp>
        <p:nvSpPr>
          <p:cNvPr id="27" name="ZoneTexte 26">
            <a:extLst>
              <a:ext uri="{FF2B5EF4-FFF2-40B4-BE49-F238E27FC236}">
                <a16:creationId xmlns:a16="http://schemas.microsoft.com/office/drawing/2014/main" id="{A1EF5471-A1D5-4877-9893-3F3B5E35C5D2}"/>
              </a:ext>
            </a:extLst>
          </p:cNvPr>
          <p:cNvSpPr txBox="1"/>
          <p:nvPr/>
        </p:nvSpPr>
        <p:spPr>
          <a:xfrm>
            <a:off x="5322573" y="3304129"/>
            <a:ext cx="3213335" cy="1246495"/>
          </a:xfrm>
          <a:prstGeom prst="rect">
            <a:avLst/>
          </a:prstGeom>
          <a:noFill/>
        </p:spPr>
        <p:txBody>
          <a:bodyPr wrap="square" rtlCol="0">
            <a:spAutoFit/>
          </a:bodyPr>
          <a:lstStyle/>
          <a:p>
            <a:r>
              <a:rPr lang="fr-FR" sz="2500" dirty="0">
                <a:solidFill>
                  <a:schemeClr val="bg1"/>
                </a:solidFill>
              </a:rPr>
              <a:t>Je veux</a:t>
            </a:r>
          </a:p>
          <a:p>
            <a:r>
              <a:rPr lang="fr-FR" sz="2500" dirty="0">
                <a:solidFill>
                  <a:schemeClr val="bg1"/>
                </a:solidFill>
              </a:rPr>
              <a:t>DÉVELOPPER</a:t>
            </a:r>
          </a:p>
          <a:p>
            <a:r>
              <a:rPr lang="fr-FR" sz="2500" dirty="0">
                <a:solidFill>
                  <a:schemeClr val="bg1"/>
                </a:solidFill>
              </a:rPr>
              <a:t>mon expertise</a:t>
            </a:r>
            <a:endParaRPr lang="fr-FR" dirty="0"/>
          </a:p>
        </p:txBody>
      </p:sp>
      <p:sp>
        <p:nvSpPr>
          <p:cNvPr id="28" name="ZoneTexte 27">
            <a:extLst>
              <a:ext uri="{FF2B5EF4-FFF2-40B4-BE49-F238E27FC236}">
                <a16:creationId xmlns:a16="http://schemas.microsoft.com/office/drawing/2014/main" id="{96422114-8733-4445-A4D1-EB2C02B9C455}"/>
              </a:ext>
            </a:extLst>
          </p:cNvPr>
          <p:cNvSpPr txBox="1"/>
          <p:nvPr/>
        </p:nvSpPr>
        <p:spPr>
          <a:xfrm>
            <a:off x="8268399" y="262000"/>
            <a:ext cx="3506064" cy="1246495"/>
          </a:xfrm>
          <a:prstGeom prst="rect">
            <a:avLst/>
          </a:prstGeom>
          <a:noFill/>
        </p:spPr>
        <p:txBody>
          <a:bodyPr wrap="square" rtlCol="0">
            <a:spAutoFit/>
          </a:bodyPr>
          <a:lstStyle/>
          <a:p>
            <a:r>
              <a:rPr lang="fr-FR" sz="1500" b="1" dirty="0">
                <a:solidFill>
                  <a:schemeClr val="bg1"/>
                </a:solidFill>
              </a:rPr>
              <a:t>Alternance : contrats d ’apprentissage et de professionnalisation </a:t>
            </a:r>
          </a:p>
          <a:p>
            <a:r>
              <a:rPr lang="fr-FR" sz="1500" dirty="0">
                <a:solidFill>
                  <a:schemeClr val="bg1"/>
                </a:solidFill>
              </a:rPr>
              <a:t>Plateformes d’offres d’emplois</a:t>
            </a:r>
          </a:p>
          <a:p>
            <a:r>
              <a:rPr lang="fr-FR" sz="1500" dirty="0">
                <a:solidFill>
                  <a:schemeClr val="bg1"/>
                </a:solidFill>
              </a:rPr>
              <a:t>Recrutements diplômés</a:t>
            </a:r>
          </a:p>
          <a:p>
            <a:r>
              <a:rPr lang="fr-FR" sz="1500" dirty="0">
                <a:solidFill>
                  <a:schemeClr val="bg1"/>
                </a:solidFill>
              </a:rPr>
              <a:t>Journées étudiants/entreprises</a:t>
            </a:r>
          </a:p>
        </p:txBody>
      </p:sp>
      <p:sp>
        <p:nvSpPr>
          <p:cNvPr id="29" name="ZoneTexte 28">
            <a:extLst>
              <a:ext uri="{FF2B5EF4-FFF2-40B4-BE49-F238E27FC236}">
                <a16:creationId xmlns:a16="http://schemas.microsoft.com/office/drawing/2014/main" id="{A9A2092E-93B6-41C0-9F85-4C795DEF150F}"/>
              </a:ext>
            </a:extLst>
          </p:cNvPr>
          <p:cNvSpPr txBox="1"/>
          <p:nvPr/>
        </p:nvSpPr>
        <p:spPr>
          <a:xfrm>
            <a:off x="8272494" y="1851621"/>
            <a:ext cx="3213335" cy="784830"/>
          </a:xfrm>
          <a:prstGeom prst="rect">
            <a:avLst/>
          </a:prstGeom>
          <a:noFill/>
        </p:spPr>
        <p:txBody>
          <a:bodyPr wrap="square" rtlCol="0">
            <a:spAutoFit/>
          </a:bodyPr>
          <a:lstStyle/>
          <a:p>
            <a:r>
              <a:rPr lang="fr-FR" sz="1500" dirty="0">
                <a:solidFill>
                  <a:schemeClr val="bg1"/>
                </a:solidFill>
              </a:rPr>
              <a:t>Formations professionnelles « sur mesure » ou catalogue, qualifiantes ou certifiantes</a:t>
            </a:r>
          </a:p>
        </p:txBody>
      </p:sp>
      <p:sp>
        <p:nvSpPr>
          <p:cNvPr id="32" name="ZoneTexte 31">
            <a:extLst>
              <a:ext uri="{FF2B5EF4-FFF2-40B4-BE49-F238E27FC236}">
                <a16:creationId xmlns:a16="http://schemas.microsoft.com/office/drawing/2014/main" id="{092F17EF-25E8-41F5-8F07-42E5E2564E13}"/>
              </a:ext>
            </a:extLst>
          </p:cNvPr>
          <p:cNvSpPr txBox="1"/>
          <p:nvPr/>
        </p:nvSpPr>
        <p:spPr>
          <a:xfrm>
            <a:off x="8352232" y="5113176"/>
            <a:ext cx="3422231" cy="784830"/>
          </a:xfrm>
          <a:prstGeom prst="rect">
            <a:avLst/>
          </a:prstGeom>
          <a:noFill/>
        </p:spPr>
        <p:txBody>
          <a:bodyPr wrap="square" rtlCol="0">
            <a:spAutoFit/>
          </a:bodyPr>
          <a:lstStyle/>
          <a:p>
            <a:r>
              <a:rPr lang="fr-FR" sz="1500" dirty="0">
                <a:solidFill>
                  <a:schemeClr val="bg1"/>
                </a:solidFill>
              </a:rPr>
              <a:t>Veille réglementaire</a:t>
            </a:r>
          </a:p>
          <a:p>
            <a:r>
              <a:rPr lang="fr-FR" sz="1500" dirty="0">
                <a:solidFill>
                  <a:schemeClr val="bg1"/>
                </a:solidFill>
              </a:rPr>
              <a:t>Location / mise à disposition d’espaces</a:t>
            </a:r>
          </a:p>
          <a:p>
            <a:r>
              <a:rPr lang="fr-FR" sz="1500" dirty="0">
                <a:solidFill>
                  <a:schemeClr val="bg1"/>
                </a:solidFill>
              </a:rPr>
              <a:t>Location / mise à disposition de matériel</a:t>
            </a:r>
          </a:p>
        </p:txBody>
      </p:sp>
      <p:sp>
        <p:nvSpPr>
          <p:cNvPr id="33" name="ZoneTexte 32">
            <a:extLst>
              <a:ext uri="{FF2B5EF4-FFF2-40B4-BE49-F238E27FC236}">
                <a16:creationId xmlns:a16="http://schemas.microsoft.com/office/drawing/2014/main" id="{E364EB70-5CEA-41BF-88DB-ACEE783433B2}"/>
              </a:ext>
            </a:extLst>
          </p:cNvPr>
          <p:cNvSpPr txBox="1"/>
          <p:nvPr/>
        </p:nvSpPr>
        <p:spPr>
          <a:xfrm>
            <a:off x="8320694" y="3312178"/>
            <a:ext cx="3213335" cy="1246495"/>
          </a:xfrm>
          <a:prstGeom prst="rect">
            <a:avLst/>
          </a:prstGeom>
          <a:noFill/>
        </p:spPr>
        <p:txBody>
          <a:bodyPr wrap="square" rtlCol="0">
            <a:spAutoFit/>
          </a:bodyPr>
          <a:lstStyle/>
          <a:p>
            <a:r>
              <a:rPr lang="fr-FR" sz="1500" dirty="0">
                <a:solidFill>
                  <a:schemeClr val="bg1"/>
                </a:solidFill>
              </a:rPr>
              <a:t>Colloques</a:t>
            </a:r>
          </a:p>
          <a:p>
            <a:r>
              <a:rPr lang="fr-FR" sz="1500" dirty="0">
                <a:solidFill>
                  <a:schemeClr val="bg1"/>
                </a:solidFill>
              </a:rPr>
              <a:t>Journées d’étude</a:t>
            </a:r>
          </a:p>
          <a:p>
            <a:r>
              <a:rPr lang="fr-FR" sz="1500" dirty="0">
                <a:solidFill>
                  <a:schemeClr val="bg1"/>
                </a:solidFill>
              </a:rPr>
              <a:t>Chaires</a:t>
            </a:r>
          </a:p>
          <a:p>
            <a:r>
              <a:rPr lang="fr-FR" sz="1500" dirty="0">
                <a:solidFill>
                  <a:schemeClr val="bg1"/>
                </a:solidFill>
              </a:rPr>
              <a:t>Junior entreprises</a:t>
            </a:r>
          </a:p>
          <a:p>
            <a:r>
              <a:rPr lang="fr-FR" sz="1500" dirty="0">
                <a:solidFill>
                  <a:schemeClr val="bg1"/>
                </a:solidFill>
              </a:rPr>
              <a:t>Entrepreneuriat</a:t>
            </a:r>
          </a:p>
        </p:txBody>
      </p:sp>
    </p:spTree>
    <p:extLst>
      <p:ext uri="{BB962C8B-B14F-4D97-AF65-F5344CB8AC3E}">
        <p14:creationId xmlns:p14="http://schemas.microsoft.com/office/powerpoint/2010/main" val="100824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EF8950-3C24-4A3A-8F85-C2ED3EF07175}"/>
              </a:ext>
            </a:extLst>
          </p:cNvPr>
          <p:cNvSpPr/>
          <p:nvPr/>
        </p:nvSpPr>
        <p:spPr>
          <a:xfrm>
            <a:off x="-38237" y="463610"/>
            <a:ext cx="843777" cy="2415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1A7AB61-A6E2-4960-BFAB-33E9D9930C1A}"/>
              </a:ext>
            </a:extLst>
          </p:cNvPr>
          <p:cNvSpPr txBox="1"/>
          <p:nvPr/>
        </p:nvSpPr>
        <p:spPr>
          <a:xfrm>
            <a:off x="804242" y="750867"/>
            <a:ext cx="6586747" cy="1477328"/>
          </a:xfrm>
          <a:prstGeom prst="rect">
            <a:avLst/>
          </a:prstGeom>
          <a:noFill/>
        </p:spPr>
        <p:txBody>
          <a:bodyPr wrap="square" rtlCol="0">
            <a:spAutoFit/>
          </a:bodyPr>
          <a:lstStyle/>
          <a:p>
            <a:pPr algn="just"/>
            <a:r>
              <a:rPr lang="fr-FR" sz="1500" dirty="0"/>
              <a:t>Créée en 1988, l’ESAIP est une grande école d’ingénieurs </a:t>
            </a:r>
            <a:r>
              <a:rPr lang="fr-FR" sz="1500" dirty="0" err="1"/>
              <a:t>lasallienne</a:t>
            </a:r>
            <a:r>
              <a:rPr lang="fr-FR" sz="1500" dirty="0"/>
              <a:t> qui forme en 3 ou 5 ans des ingénieurs de haut niveau scientifique et technique, en Numérique et Gestion des Risques et Environnement, deux spécialités vers un avenir responsable. </a:t>
            </a:r>
          </a:p>
          <a:p>
            <a:pPr algn="just"/>
            <a:r>
              <a:rPr lang="fr-FR" sz="1500" dirty="0"/>
              <a:t>L’ESAIP forme également des cadres intermédiaires opérationnels dans le domaine du Numérique avec ses </a:t>
            </a:r>
            <a:r>
              <a:rPr lang="fr-FR" sz="1500" dirty="0" err="1"/>
              <a:t>Bachelors</a:t>
            </a:r>
            <a:r>
              <a:rPr lang="fr-FR" sz="1500" dirty="0"/>
              <a:t>.</a:t>
            </a:r>
          </a:p>
        </p:txBody>
      </p:sp>
      <p:sp>
        <p:nvSpPr>
          <p:cNvPr id="5" name="Rectangle 4">
            <a:extLst>
              <a:ext uri="{FF2B5EF4-FFF2-40B4-BE49-F238E27FC236}">
                <a16:creationId xmlns:a16="http://schemas.microsoft.com/office/drawing/2014/main" id="{9ED4B4A3-96F9-4FBE-A37D-216473BB4BC6}"/>
              </a:ext>
            </a:extLst>
          </p:cNvPr>
          <p:cNvSpPr/>
          <p:nvPr/>
        </p:nvSpPr>
        <p:spPr>
          <a:xfrm>
            <a:off x="0" y="2341086"/>
            <a:ext cx="1671745" cy="2415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BD7EBA0-0D74-4EA5-BC72-BA7C5DEDA277}"/>
              </a:ext>
            </a:extLst>
          </p:cNvPr>
          <p:cNvSpPr txBox="1"/>
          <p:nvPr/>
        </p:nvSpPr>
        <p:spPr>
          <a:xfrm>
            <a:off x="1671745" y="2249807"/>
            <a:ext cx="5847022" cy="1508105"/>
          </a:xfrm>
          <a:prstGeom prst="rect">
            <a:avLst/>
          </a:prstGeom>
          <a:noFill/>
        </p:spPr>
        <p:txBody>
          <a:bodyPr wrap="square" rtlCol="0">
            <a:spAutoFit/>
          </a:bodyPr>
          <a:lstStyle/>
          <a:p>
            <a:r>
              <a:rPr lang="fr-FR" sz="1700" b="1" dirty="0">
                <a:solidFill>
                  <a:schemeClr val="accent1"/>
                </a:solidFill>
              </a:rPr>
              <a:t>DIPL</a:t>
            </a:r>
            <a:r>
              <a:rPr lang="fr-FR" sz="1600" b="1" dirty="0">
                <a:solidFill>
                  <a:srgbClr val="0070C0"/>
                </a:solidFill>
              </a:rPr>
              <a:t>Ô</a:t>
            </a:r>
            <a:r>
              <a:rPr lang="fr-FR" sz="1700" b="1" dirty="0">
                <a:solidFill>
                  <a:schemeClr val="accent1"/>
                </a:solidFill>
              </a:rPr>
              <a:t>MES</a:t>
            </a:r>
            <a:r>
              <a:rPr lang="fr-FR" sz="1700" b="1" dirty="0">
                <a:solidFill>
                  <a:schemeClr val="accent1"/>
                </a:solidFill>
                <a:latin typeface="+mj-lt"/>
              </a:rPr>
              <a:t> (accessibles en initial ou en alternance)</a:t>
            </a:r>
          </a:p>
          <a:p>
            <a:r>
              <a:rPr lang="fr-FR" sz="1500" dirty="0">
                <a:solidFill>
                  <a:schemeClr val="accent1"/>
                </a:solidFill>
              </a:rPr>
              <a:t>Ingénieur Numérique - Bac +5 - RNCP I </a:t>
            </a:r>
          </a:p>
          <a:p>
            <a:r>
              <a:rPr lang="fr-FR" sz="1500" dirty="0">
                <a:solidFill>
                  <a:schemeClr val="accent1"/>
                </a:solidFill>
              </a:rPr>
              <a:t>Ingénieur Gestion des Risques et Environnement Bac +5 - RNCP I </a:t>
            </a:r>
          </a:p>
          <a:p>
            <a:r>
              <a:rPr lang="fr-FR" sz="1500" dirty="0">
                <a:solidFill>
                  <a:schemeClr val="accent1"/>
                </a:solidFill>
              </a:rPr>
              <a:t>Bachelor Bac +3 - RNCP II : Numérique</a:t>
            </a:r>
          </a:p>
          <a:p>
            <a:r>
              <a:rPr lang="fr-FR" sz="1500" dirty="0">
                <a:solidFill>
                  <a:schemeClr val="accent1"/>
                </a:solidFill>
              </a:rPr>
              <a:t>		      Cybersécurité</a:t>
            </a:r>
          </a:p>
          <a:p>
            <a:r>
              <a:rPr lang="fr-FR" sz="1500" dirty="0">
                <a:solidFill>
                  <a:schemeClr val="accent1"/>
                </a:solidFill>
              </a:rPr>
              <a:t>	                           Intelligence Artificielle - IA</a:t>
            </a:r>
          </a:p>
        </p:txBody>
      </p:sp>
      <p:pic>
        <p:nvPicPr>
          <p:cNvPr id="9" name="Image 8">
            <a:extLst>
              <a:ext uri="{FF2B5EF4-FFF2-40B4-BE49-F238E27FC236}">
                <a16:creationId xmlns:a16="http://schemas.microsoft.com/office/drawing/2014/main" id="{FE7BB21B-A22A-4728-BC65-5CBC235ED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554" y="2014602"/>
            <a:ext cx="1306286" cy="1306286"/>
          </a:xfrm>
          <a:prstGeom prst="rect">
            <a:avLst/>
          </a:prstGeom>
        </p:spPr>
      </p:pic>
      <p:sp>
        <p:nvSpPr>
          <p:cNvPr id="10" name="ZoneTexte 9">
            <a:extLst>
              <a:ext uri="{FF2B5EF4-FFF2-40B4-BE49-F238E27FC236}">
                <a16:creationId xmlns:a16="http://schemas.microsoft.com/office/drawing/2014/main" id="{68D30602-D7C3-4C94-9989-622EFA095CA1}"/>
              </a:ext>
            </a:extLst>
          </p:cNvPr>
          <p:cNvSpPr txBox="1"/>
          <p:nvPr/>
        </p:nvSpPr>
        <p:spPr>
          <a:xfrm>
            <a:off x="9043694" y="2280089"/>
            <a:ext cx="3296060" cy="1077218"/>
          </a:xfrm>
          <a:prstGeom prst="rect">
            <a:avLst/>
          </a:prstGeom>
          <a:noFill/>
        </p:spPr>
        <p:txBody>
          <a:bodyPr wrap="square" rtlCol="0">
            <a:spAutoFit/>
          </a:bodyPr>
          <a:lstStyle/>
          <a:p>
            <a:r>
              <a:rPr lang="fr-FR" sz="1600" dirty="0">
                <a:latin typeface="Calibri" panose="020F0502020204030204" pitchFamily="34" charset="0"/>
              </a:rPr>
              <a:t>Conférence des Grandes Écoles - CGE</a:t>
            </a:r>
          </a:p>
          <a:p>
            <a:r>
              <a:rPr lang="fr-FR" sz="1600" dirty="0">
                <a:latin typeface="Calibri" panose="020F0502020204030204" pitchFamily="34" charset="0"/>
              </a:rPr>
              <a:t>EESPIG </a:t>
            </a:r>
          </a:p>
          <a:p>
            <a:r>
              <a:rPr lang="fr-FR" sz="1600" dirty="0">
                <a:latin typeface="Calibri" panose="020F0502020204030204" pitchFamily="34" charset="0"/>
              </a:rPr>
              <a:t>Diplômes CTI</a:t>
            </a:r>
            <a:br>
              <a:rPr lang="fr-FR" sz="1600" dirty="0">
                <a:latin typeface="Calibri" panose="020F0502020204030204" pitchFamily="34" charset="0"/>
              </a:rPr>
            </a:br>
            <a:endParaRPr lang="fr-FR" sz="1600" dirty="0"/>
          </a:p>
        </p:txBody>
      </p:sp>
      <p:pic>
        <p:nvPicPr>
          <p:cNvPr id="12" name="Image 11">
            <a:extLst>
              <a:ext uri="{FF2B5EF4-FFF2-40B4-BE49-F238E27FC236}">
                <a16:creationId xmlns:a16="http://schemas.microsoft.com/office/drawing/2014/main" id="{F724FE88-DFB5-4F8B-8E64-F862051D2957}"/>
              </a:ext>
            </a:extLst>
          </p:cNvPr>
          <p:cNvPicPr>
            <a:picLocks noChangeAspect="1"/>
          </p:cNvPicPr>
          <p:nvPr/>
        </p:nvPicPr>
        <p:blipFill rotWithShape="1">
          <a:blip r:embed="rId3">
            <a:extLst>
              <a:ext uri="{28A0092B-C50C-407E-A947-70E740481C1C}">
                <a14:useLocalDpi xmlns:a14="http://schemas.microsoft.com/office/drawing/2010/main" val="0"/>
              </a:ext>
            </a:extLst>
          </a:blip>
          <a:srcRect l="54451" t="12859" r="29882" b="27329"/>
          <a:stretch/>
        </p:blipFill>
        <p:spPr>
          <a:xfrm>
            <a:off x="8247481" y="3204309"/>
            <a:ext cx="796213" cy="847451"/>
          </a:xfrm>
          <a:prstGeom prst="rect">
            <a:avLst/>
          </a:prstGeom>
        </p:spPr>
      </p:pic>
      <p:sp>
        <p:nvSpPr>
          <p:cNvPr id="13" name="ZoneTexte 12">
            <a:extLst>
              <a:ext uri="{FF2B5EF4-FFF2-40B4-BE49-F238E27FC236}">
                <a16:creationId xmlns:a16="http://schemas.microsoft.com/office/drawing/2014/main" id="{7C33683F-6E94-4D37-8E31-DBB034AE28CE}"/>
              </a:ext>
            </a:extLst>
          </p:cNvPr>
          <p:cNvSpPr txBox="1"/>
          <p:nvPr/>
        </p:nvSpPr>
        <p:spPr>
          <a:xfrm>
            <a:off x="9070909" y="3320888"/>
            <a:ext cx="2992016" cy="584775"/>
          </a:xfrm>
          <a:prstGeom prst="rect">
            <a:avLst/>
          </a:prstGeom>
          <a:noFill/>
        </p:spPr>
        <p:txBody>
          <a:bodyPr wrap="square" rtlCol="0">
            <a:spAutoFit/>
          </a:bodyPr>
          <a:lstStyle/>
          <a:p>
            <a:r>
              <a:rPr lang="fr-FR" sz="1600" dirty="0">
                <a:latin typeface="Calibri" panose="020F0502020204030204" pitchFamily="34" charset="0"/>
              </a:rPr>
              <a:t>Angers, Aix en Provence et</a:t>
            </a:r>
          </a:p>
          <a:p>
            <a:r>
              <a:rPr lang="fr-FR" sz="1600" dirty="0">
                <a:latin typeface="Calibri" panose="020F0502020204030204" pitchFamily="34" charset="0"/>
              </a:rPr>
              <a:t>Reims </a:t>
            </a:r>
            <a:endParaRPr lang="fr-FR" dirty="0"/>
          </a:p>
        </p:txBody>
      </p:sp>
      <p:pic>
        <p:nvPicPr>
          <p:cNvPr id="15" name="Image 14" descr="Une image contenant signe, assiette&#10;&#10;Description générée automatiquement">
            <a:extLst>
              <a:ext uri="{FF2B5EF4-FFF2-40B4-BE49-F238E27FC236}">
                <a16:creationId xmlns:a16="http://schemas.microsoft.com/office/drawing/2014/main" id="{8C8A0CCE-355C-4619-A755-AE3675C65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7351" y="4123895"/>
            <a:ext cx="618083" cy="746125"/>
          </a:xfrm>
          <a:prstGeom prst="rect">
            <a:avLst/>
          </a:prstGeom>
        </p:spPr>
      </p:pic>
      <p:sp>
        <p:nvSpPr>
          <p:cNvPr id="16" name="ZoneTexte 15">
            <a:extLst>
              <a:ext uri="{FF2B5EF4-FFF2-40B4-BE49-F238E27FC236}">
                <a16:creationId xmlns:a16="http://schemas.microsoft.com/office/drawing/2014/main" id="{AB0D1CF6-8E52-48E9-8976-45F8C92AB46F}"/>
              </a:ext>
            </a:extLst>
          </p:cNvPr>
          <p:cNvSpPr txBox="1"/>
          <p:nvPr/>
        </p:nvSpPr>
        <p:spPr>
          <a:xfrm>
            <a:off x="9095790" y="4098406"/>
            <a:ext cx="2936265" cy="1107996"/>
          </a:xfrm>
          <a:prstGeom prst="rect">
            <a:avLst/>
          </a:prstGeom>
          <a:noFill/>
        </p:spPr>
        <p:txBody>
          <a:bodyPr wrap="square" rtlCol="0">
            <a:spAutoFit/>
          </a:bodyPr>
          <a:lstStyle/>
          <a:p>
            <a:pPr fontAlgn="base"/>
            <a:r>
              <a:rPr lang="fr-FR" sz="1600" dirty="0">
                <a:latin typeface="Calibri" panose="020F0502020204030204" pitchFamily="34" charset="0"/>
              </a:rPr>
              <a:t>1100 élèves (12 % d’étrangers)</a:t>
            </a:r>
          </a:p>
          <a:p>
            <a:pPr fontAlgn="base"/>
            <a:r>
              <a:rPr lang="fr-FR" sz="1600" dirty="0">
                <a:latin typeface="Calibri" panose="020F0502020204030204" pitchFamily="34" charset="0"/>
              </a:rPr>
              <a:t>5 872 </a:t>
            </a:r>
            <a:r>
              <a:rPr lang="fr-FR" sz="1600" dirty="0" err="1">
                <a:latin typeface="Calibri" panose="020F0502020204030204" pitchFamily="34" charset="0"/>
              </a:rPr>
              <a:t>alumni</a:t>
            </a:r>
            <a:endParaRPr lang="fr-FR" sz="1600" dirty="0">
              <a:latin typeface="Calibri" panose="020F0502020204030204" pitchFamily="34" charset="0"/>
            </a:endParaRPr>
          </a:p>
          <a:p>
            <a:r>
              <a:rPr lang="fr-FR" sz="1600" dirty="0">
                <a:latin typeface="Calibri" panose="020F0502020204030204" pitchFamily="34" charset="0"/>
              </a:rPr>
              <a:t>100 établissements partenaires</a:t>
            </a:r>
          </a:p>
          <a:p>
            <a:endParaRPr lang="fr-FR" dirty="0"/>
          </a:p>
        </p:txBody>
      </p:sp>
      <p:sp>
        <p:nvSpPr>
          <p:cNvPr id="20" name="ZoneTexte 19">
            <a:extLst>
              <a:ext uri="{FF2B5EF4-FFF2-40B4-BE49-F238E27FC236}">
                <a16:creationId xmlns:a16="http://schemas.microsoft.com/office/drawing/2014/main" id="{2371964E-532C-49D1-B0F0-B2BF43DD2F03}"/>
              </a:ext>
            </a:extLst>
          </p:cNvPr>
          <p:cNvSpPr txBox="1"/>
          <p:nvPr/>
        </p:nvSpPr>
        <p:spPr>
          <a:xfrm>
            <a:off x="842863" y="378375"/>
            <a:ext cx="8503299" cy="630942"/>
          </a:xfrm>
          <a:prstGeom prst="rect">
            <a:avLst/>
          </a:prstGeom>
          <a:noFill/>
        </p:spPr>
        <p:txBody>
          <a:bodyPr wrap="square" rtlCol="0">
            <a:spAutoFit/>
          </a:bodyPr>
          <a:lstStyle/>
          <a:p>
            <a:r>
              <a:rPr lang="fr-FR" sz="1700" b="1" dirty="0">
                <a:solidFill>
                  <a:schemeClr val="accent1"/>
                </a:solidFill>
                <a:latin typeface="Calibri" panose="020F0502020204030204" pitchFamily="34" charset="0"/>
              </a:rPr>
              <a:t>EN BREF</a:t>
            </a:r>
            <a:endParaRPr lang="fr-FR" sz="1700" dirty="0"/>
          </a:p>
          <a:p>
            <a:endParaRPr lang="fr-FR" dirty="0"/>
          </a:p>
        </p:txBody>
      </p:sp>
      <p:pic>
        <p:nvPicPr>
          <p:cNvPr id="14" name="Image 13" descr="Une image contenant objet, horloge, signe&#10;&#10;Description générée automatiquement">
            <a:extLst>
              <a:ext uri="{FF2B5EF4-FFF2-40B4-BE49-F238E27FC236}">
                <a16:creationId xmlns:a16="http://schemas.microsoft.com/office/drawing/2014/main" id="{BD47067A-97AD-4136-92E7-8746BE7CE9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676" y="5875851"/>
            <a:ext cx="697163" cy="716627"/>
          </a:xfrm>
          <a:prstGeom prst="rect">
            <a:avLst/>
          </a:prstGeom>
        </p:spPr>
      </p:pic>
      <p:sp>
        <p:nvSpPr>
          <p:cNvPr id="18" name="Rectangle 17">
            <a:extLst>
              <a:ext uri="{FF2B5EF4-FFF2-40B4-BE49-F238E27FC236}">
                <a16:creationId xmlns:a16="http://schemas.microsoft.com/office/drawing/2014/main" id="{7BFBAB70-AE68-4D23-A748-02F9EB71A978}"/>
              </a:ext>
            </a:extLst>
          </p:cNvPr>
          <p:cNvSpPr/>
          <p:nvPr/>
        </p:nvSpPr>
        <p:spPr>
          <a:xfrm>
            <a:off x="1068918" y="6014489"/>
            <a:ext cx="6175307" cy="784830"/>
          </a:xfrm>
          <a:prstGeom prst="rect">
            <a:avLst/>
          </a:prstGeom>
        </p:spPr>
        <p:txBody>
          <a:bodyPr wrap="square">
            <a:spAutoFit/>
          </a:bodyPr>
          <a:lstStyle/>
          <a:p>
            <a:pPr fontAlgn="base"/>
            <a:r>
              <a:rPr lang="fr-FR" sz="1500" b="1" dirty="0">
                <a:solidFill>
                  <a:srgbClr val="FFC000"/>
                </a:solidFill>
                <a:latin typeface="Calibri" panose="020F0502020204030204" pitchFamily="34" charset="0"/>
              </a:rPr>
              <a:t>5 000 offres de stages, d’alternances et d’emplois diffusées par an, </a:t>
            </a:r>
          </a:p>
          <a:p>
            <a:pPr fontAlgn="base"/>
            <a:r>
              <a:rPr lang="fr-FR" sz="1500" b="1" dirty="0">
                <a:solidFill>
                  <a:srgbClr val="FFC000"/>
                </a:solidFill>
                <a:latin typeface="Calibri" panose="020F0502020204030204" pitchFamily="34" charset="0"/>
              </a:rPr>
              <a:t>100% d’insertion en 3 semaines, avec un salaire annuel au recrutement de  37k€ (moyennes)</a:t>
            </a:r>
          </a:p>
        </p:txBody>
      </p:sp>
      <p:pic>
        <p:nvPicPr>
          <p:cNvPr id="21" name="Image 20" descr="Une image contenant signe, dessin, rue&#10;&#10;Description générée automatiquement">
            <a:extLst>
              <a:ext uri="{FF2B5EF4-FFF2-40B4-BE49-F238E27FC236}">
                <a16:creationId xmlns:a16="http://schemas.microsoft.com/office/drawing/2014/main" id="{C25E10FB-F66A-4242-8A9D-0F4F24F3AC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3461" y="5821622"/>
            <a:ext cx="742913" cy="742913"/>
          </a:xfrm>
          <a:prstGeom prst="rect">
            <a:avLst/>
          </a:prstGeom>
        </p:spPr>
      </p:pic>
      <p:sp>
        <p:nvSpPr>
          <p:cNvPr id="22" name="Rectangle 21">
            <a:extLst>
              <a:ext uri="{FF2B5EF4-FFF2-40B4-BE49-F238E27FC236}">
                <a16:creationId xmlns:a16="http://schemas.microsoft.com/office/drawing/2014/main" id="{0A89501E-B3CD-44F3-962C-C9E897F023DF}"/>
              </a:ext>
            </a:extLst>
          </p:cNvPr>
          <p:cNvSpPr/>
          <p:nvPr/>
        </p:nvSpPr>
        <p:spPr>
          <a:xfrm>
            <a:off x="9114392" y="5991248"/>
            <a:ext cx="2790932" cy="323165"/>
          </a:xfrm>
          <a:prstGeom prst="rect">
            <a:avLst/>
          </a:prstGeom>
        </p:spPr>
        <p:txBody>
          <a:bodyPr wrap="square">
            <a:spAutoFit/>
          </a:bodyPr>
          <a:lstStyle/>
          <a:p>
            <a:r>
              <a:rPr lang="fr-FR" sz="1500" dirty="0">
                <a:hlinkClick r:id="rId7"/>
              </a:rPr>
              <a:t>entreprise@</a:t>
            </a:r>
            <a:r>
              <a:rPr lang="fr-FR" sz="1500" dirty="0">
                <a:latin typeface="Calibri" panose="020F0502020204030204" pitchFamily="34" charset="0"/>
                <a:hlinkClick r:id="rId7"/>
              </a:rPr>
              <a:t>esaip.org</a:t>
            </a:r>
            <a:endParaRPr lang="fr-FR" sz="1500" dirty="0">
              <a:latin typeface="Calibri" panose="020F0502020204030204" pitchFamily="34" charset="0"/>
            </a:endParaRPr>
          </a:p>
        </p:txBody>
      </p:sp>
      <p:sp>
        <p:nvSpPr>
          <p:cNvPr id="23" name="ZoneTexte 22">
            <a:extLst>
              <a:ext uri="{FF2B5EF4-FFF2-40B4-BE49-F238E27FC236}">
                <a16:creationId xmlns:a16="http://schemas.microsoft.com/office/drawing/2014/main" id="{E54D1C00-3E59-4F3C-873B-6758186D6744}"/>
              </a:ext>
            </a:extLst>
          </p:cNvPr>
          <p:cNvSpPr txBox="1"/>
          <p:nvPr/>
        </p:nvSpPr>
        <p:spPr>
          <a:xfrm>
            <a:off x="8307351" y="5288435"/>
            <a:ext cx="3755574" cy="369332"/>
          </a:xfrm>
          <a:prstGeom prst="rect">
            <a:avLst/>
          </a:prstGeom>
          <a:solidFill>
            <a:srgbClr val="FFC000"/>
          </a:solidFill>
        </p:spPr>
        <p:txBody>
          <a:bodyPr wrap="square" rtlCol="0">
            <a:spAutoFit/>
          </a:bodyPr>
          <a:lstStyle/>
          <a:p>
            <a:pPr algn="ctr"/>
            <a:r>
              <a:rPr lang="fr-FR" dirty="0">
                <a:latin typeface="Calibri" panose="020F0502020204030204" pitchFamily="34" charset="0"/>
              </a:rPr>
              <a:t>Code UAI : </a:t>
            </a:r>
            <a:r>
              <a:rPr lang="fr-FR" dirty="0"/>
              <a:t>049 224 6A </a:t>
            </a:r>
          </a:p>
        </p:txBody>
      </p:sp>
      <p:sp>
        <p:nvSpPr>
          <p:cNvPr id="24" name="Rectangle 23">
            <a:extLst>
              <a:ext uri="{FF2B5EF4-FFF2-40B4-BE49-F238E27FC236}">
                <a16:creationId xmlns:a16="http://schemas.microsoft.com/office/drawing/2014/main" id="{DAA7CF90-48EB-402D-B5D5-80ABA1948EB5}"/>
              </a:ext>
            </a:extLst>
          </p:cNvPr>
          <p:cNvSpPr/>
          <p:nvPr/>
        </p:nvSpPr>
        <p:spPr>
          <a:xfrm rot="5400000">
            <a:off x="1204423" y="211397"/>
            <a:ext cx="13118840" cy="1743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97481B7C-BD69-419D-85DB-6599315EFBD8}"/>
              </a:ext>
            </a:extLst>
          </p:cNvPr>
          <p:cNvSpPr/>
          <p:nvPr/>
        </p:nvSpPr>
        <p:spPr>
          <a:xfrm>
            <a:off x="804242" y="3721396"/>
            <a:ext cx="6702062" cy="2154436"/>
          </a:xfrm>
          <a:prstGeom prst="rect">
            <a:avLst/>
          </a:prstGeom>
        </p:spPr>
        <p:txBody>
          <a:bodyPr wrap="square">
            <a:spAutoFit/>
          </a:bodyPr>
          <a:lstStyle/>
          <a:p>
            <a:pPr algn="just"/>
            <a:r>
              <a:rPr lang="fr-FR" sz="1700" b="1" dirty="0">
                <a:solidFill>
                  <a:schemeClr val="accent1"/>
                </a:solidFill>
                <a:latin typeface="Calibri" panose="020F0502020204030204" pitchFamily="34" charset="0"/>
              </a:rPr>
              <a:t>Main dans la main avec les entreprises</a:t>
            </a:r>
            <a:r>
              <a:rPr lang="fr-FR" b="1" baseline="30000" dirty="0">
                <a:solidFill>
                  <a:srgbClr val="000000"/>
                </a:solidFill>
                <a:latin typeface="+mj-lt"/>
              </a:rPr>
              <a:t> </a:t>
            </a:r>
          </a:p>
          <a:p>
            <a:pPr algn="just"/>
            <a:endParaRPr lang="fr-FR" b="1" baseline="30000" dirty="0">
              <a:solidFill>
                <a:srgbClr val="000000"/>
              </a:solidFill>
              <a:latin typeface="+mj-lt"/>
            </a:endParaRPr>
          </a:p>
          <a:p>
            <a:pPr algn="just"/>
            <a:r>
              <a:rPr lang="fr-FR" sz="1500" dirty="0">
                <a:solidFill>
                  <a:srgbClr val="0070C0"/>
                </a:solidFill>
              </a:rPr>
              <a:t>Les entreprises au cœur de la Gouvernance et de la pédagogie</a:t>
            </a:r>
          </a:p>
          <a:p>
            <a:pPr algn="just"/>
            <a:r>
              <a:rPr lang="fr-FR" sz="1500" dirty="0"/>
              <a:t>La confiance et la proximité établies entre l’école et les entreprises se traduisent par leur présence dans nos conseils. Les entreprises prennent activement part à la définition des cursus académiques. Trois cents collaborateurs professionnels participent à la formation, à nos conférences métiers et à nos forums.</a:t>
            </a:r>
          </a:p>
          <a:p>
            <a:pPr algn="just"/>
            <a:r>
              <a:rPr lang="fr-FR" sz="1500" dirty="0"/>
              <a:t>Et bien entendu, les entreprises recrutent nos stagiaires, nos alternants et nos diplômés. </a:t>
            </a:r>
          </a:p>
        </p:txBody>
      </p:sp>
      <p:sp>
        <p:nvSpPr>
          <p:cNvPr id="26" name="Rectangle 25">
            <a:extLst>
              <a:ext uri="{FF2B5EF4-FFF2-40B4-BE49-F238E27FC236}">
                <a16:creationId xmlns:a16="http://schemas.microsoft.com/office/drawing/2014/main" id="{818EF244-1DCB-4D7C-92AC-2E112F53A18E}"/>
              </a:ext>
            </a:extLst>
          </p:cNvPr>
          <p:cNvSpPr/>
          <p:nvPr/>
        </p:nvSpPr>
        <p:spPr>
          <a:xfrm>
            <a:off x="0" y="3824010"/>
            <a:ext cx="804242" cy="227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316A6F54-0C52-4C54-990F-59B5B3FB9264}"/>
              </a:ext>
            </a:extLst>
          </p:cNvPr>
          <p:cNvSpPr txBox="1"/>
          <p:nvPr/>
        </p:nvSpPr>
        <p:spPr>
          <a:xfrm>
            <a:off x="10129208" y="1516884"/>
            <a:ext cx="2062792" cy="369332"/>
          </a:xfrm>
          <a:prstGeom prst="rect">
            <a:avLst/>
          </a:prstGeom>
          <a:solidFill>
            <a:srgbClr val="FFC000"/>
          </a:solidFill>
        </p:spPr>
        <p:txBody>
          <a:bodyPr wrap="square" rtlCol="0">
            <a:spAutoFit/>
          </a:bodyPr>
          <a:lstStyle/>
          <a:p>
            <a:r>
              <a:rPr lang="fr-FR" dirty="0">
                <a:solidFill>
                  <a:schemeClr val="bg1"/>
                </a:solidFill>
                <a:latin typeface="Calibri" panose="020F0502020204030204" pitchFamily="34" charset="0"/>
              </a:rPr>
              <a:t>www.esaip.org</a:t>
            </a:r>
            <a:endParaRPr lang="fr-FR" dirty="0">
              <a:solidFill>
                <a:schemeClr val="bg1"/>
              </a:solidFill>
            </a:endParaRPr>
          </a:p>
        </p:txBody>
      </p:sp>
      <p:pic>
        <p:nvPicPr>
          <p:cNvPr id="4" name="Image 3">
            <a:extLst>
              <a:ext uri="{FF2B5EF4-FFF2-40B4-BE49-F238E27FC236}">
                <a16:creationId xmlns:a16="http://schemas.microsoft.com/office/drawing/2014/main" id="{5DA521DC-6448-13C1-A8DE-B27D604221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71611" y="92855"/>
            <a:ext cx="2122400" cy="1424029"/>
          </a:xfrm>
          <a:prstGeom prst="rect">
            <a:avLst/>
          </a:prstGeom>
        </p:spPr>
      </p:pic>
    </p:spTree>
    <p:extLst>
      <p:ext uri="{BB962C8B-B14F-4D97-AF65-F5344CB8AC3E}">
        <p14:creationId xmlns:p14="http://schemas.microsoft.com/office/powerpoint/2010/main" val="351655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EF8950-3C24-4A3A-8F85-C2ED3EF07175}"/>
              </a:ext>
            </a:extLst>
          </p:cNvPr>
          <p:cNvSpPr/>
          <p:nvPr/>
        </p:nvSpPr>
        <p:spPr>
          <a:xfrm>
            <a:off x="-1" y="459685"/>
            <a:ext cx="635257" cy="2248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1A7AB61-A6E2-4960-BFAB-33E9D9930C1A}"/>
              </a:ext>
            </a:extLst>
          </p:cNvPr>
          <p:cNvSpPr txBox="1"/>
          <p:nvPr/>
        </p:nvSpPr>
        <p:spPr>
          <a:xfrm>
            <a:off x="643627" y="684515"/>
            <a:ext cx="6670611" cy="1708160"/>
          </a:xfrm>
          <a:prstGeom prst="rect">
            <a:avLst/>
          </a:prstGeom>
          <a:noFill/>
        </p:spPr>
        <p:txBody>
          <a:bodyPr wrap="square" rtlCol="0">
            <a:spAutoFit/>
          </a:bodyPr>
          <a:lstStyle/>
          <a:p>
            <a:pPr algn="just"/>
            <a:r>
              <a:rPr lang="fr-FR" sz="1500" dirty="0">
                <a:latin typeface="Calibri" panose="020F0502020204030204" pitchFamily="34" charset="0"/>
              </a:rPr>
              <a:t>Créée en 1950, l’ETSCO est un établissement d’enseignement supérieur qui forme des techniciens supérieurs en chimie et traitements des eaux. L’ETSCO est dotée d’équipements performants, à la pointe des techniques de laboratoire et industrielles.</a:t>
            </a:r>
          </a:p>
          <a:p>
            <a:pPr algn="just"/>
            <a:r>
              <a:rPr lang="fr-FR" sz="1500" dirty="0">
                <a:latin typeface="Calibri" panose="020F0502020204030204" pitchFamily="34" charset="0"/>
              </a:rPr>
              <a:t>Les formations qu’elle propose sont pour certaines uniques en Pays de la Loire et  Bretagne. Le CFP et le CFA permettent de proposer des formations adaptées aux besoins des entreprises.</a:t>
            </a:r>
            <a:endParaRPr lang="fr-FR" sz="1500" dirty="0"/>
          </a:p>
        </p:txBody>
      </p:sp>
      <p:sp>
        <p:nvSpPr>
          <p:cNvPr id="5" name="Rectangle 4">
            <a:extLst>
              <a:ext uri="{FF2B5EF4-FFF2-40B4-BE49-F238E27FC236}">
                <a16:creationId xmlns:a16="http://schemas.microsoft.com/office/drawing/2014/main" id="{9ED4B4A3-96F9-4FBE-A37D-216473BB4BC6}"/>
              </a:ext>
            </a:extLst>
          </p:cNvPr>
          <p:cNvSpPr/>
          <p:nvPr/>
        </p:nvSpPr>
        <p:spPr>
          <a:xfrm>
            <a:off x="0" y="2414085"/>
            <a:ext cx="1739184" cy="2248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BD7EBA0-0D74-4EA5-BC72-BA7C5DEDA277}"/>
              </a:ext>
            </a:extLst>
          </p:cNvPr>
          <p:cNvSpPr txBox="1"/>
          <p:nvPr/>
        </p:nvSpPr>
        <p:spPr>
          <a:xfrm>
            <a:off x="1834580" y="2352935"/>
            <a:ext cx="5921050" cy="1323439"/>
          </a:xfrm>
          <a:prstGeom prst="rect">
            <a:avLst/>
          </a:prstGeom>
          <a:noFill/>
        </p:spPr>
        <p:txBody>
          <a:bodyPr wrap="square" rtlCol="0">
            <a:spAutoFit/>
          </a:bodyPr>
          <a:lstStyle/>
          <a:p>
            <a:r>
              <a:rPr lang="fr-FR" sz="1700" b="1" dirty="0">
                <a:solidFill>
                  <a:schemeClr val="accent1"/>
                </a:solidFill>
              </a:rPr>
              <a:t>DIPL</a:t>
            </a:r>
            <a:r>
              <a:rPr lang="fr-FR" sz="1700" b="1" dirty="0">
                <a:solidFill>
                  <a:srgbClr val="0070C0"/>
                </a:solidFill>
              </a:rPr>
              <a:t>Ô</a:t>
            </a:r>
            <a:r>
              <a:rPr lang="fr-FR" sz="1700" b="1" dirty="0">
                <a:solidFill>
                  <a:schemeClr val="accent1"/>
                </a:solidFill>
              </a:rPr>
              <a:t>MES </a:t>
            </a:r>
          </a:p>
          <a:p>
            <a:r>
              <a:rPr lang="fr-FR" sz="1500" dirty="0">
                <a:solidFill>
                  <a:schemeClr val="accent1"/>
                </a:solidFill>
              </a:rPr>
              <a:t>BTS Métiers de la Chimie - scolaire</a:t>
            </a:r>
          </a:p>
          <a:p>
            <a:r>
              <a:rPr lang="fr-FR" sz="1500" dirty="0">
                <a:solidFill>
                  <a:schemeClr val="accent1"/>
                </a:solidFill>
              </a:rPr>
              <a:t>BTS Métiers de l’Eau – scolaire et apprentissage</a:t>
            </a:r>
          </a:p>
          <a:p>
            <a:r>
              <a:rPr lang="fr-FR" sz="1500" dirty="0">
                <a:solidFill>
                  <a:schemeClr val="accent1"/>
                </a:solidFill>
              </a:rPr>
              <a:t>BTS Pilotage de Procédés - apprentissage</a:t>
            </a:r>
            <a:r>
              <a:rPr lang="fr-FR" sz="1500" dirty="0"/>
              <a:t> </a:t>
            </a:r>
          </a:p>
          <a:p>
            <a:endParaRPr lang="fr-FR" dirty="0"/>
          </a:p>
        </p:txBody>
      </p:sp>
      <p:pic>
        <p:nvPicPr>
          <p:cNvPr id="9" name="Image 8">
            <a:extLst>
              <a:ext uri="{FF2B5EF4-FFF2-40B4-BE49-F238E27FC236}">
                <a16:creationId xmlns:a16="http://schemas.microsoft.com/office/drawing/2014/main" id="{FE7BB21B-A22A-4728-BC65-5CBC235ED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4600" y="1754535"/>
            <a:ext cx="1306286" cy="1306286"/>
          </a:xfrm>
          <a:prstGeom prst="rect">
            <a:avLst/>
          </a:prstGeom>
        </p:spPr>
      </p:pic>
      <p:sp>
        <p:nvSpPr>
          <p:cNvPr id="10" name="ZoneTexte 9">
            <a:extLst>
              <a:ext uri="{FF2B5EF4-FFF2-40B4-BE49-F238E27FC236}">
                <a16:creationId xmlns:a16="http://schemas.microsoft.com/office/drawing/2014/main" id="{68D30602-D7C3-4C94-9989-622EFA095CA1}"/>
              </a:ext>
            </a:extLst>
          </p:cNvPr>
          <p:cNvSpPr txBox="1"/>
          <p:nvPr/>
        </p:nvSpPr>
        <p:spPr>
          <a:xfrm>
            <a:off x="8902955" y="2126785"/>
            <a:ext cx="3265714" cy="584775"/>
          </a:xfrm>
          <a:prstGeom prst="rect">
            <a:avLst/>
          </a:prstGeom>
          <a:noFill/>
        </p:spPr>
        <p:txBody>
          <a:bodyPr wrap="square" rtlCol="0">
            <a:spAutoFit/>
          </a:bodyPr>
          <a:lstStyle/>
          <a:p>
            <a:r>
              <a:rPr lang="fr-FR" sz="1600" dirty="0">
                <a:latin typeface="Calibri" panose="020F0502020204030204" pitchFamily="34" charset="0"/>
              </a:rPr>
              <a:t>Labellisé “Lycée des Métiers de la Chimie, de l’Eau et des Procédés</a:t>
            </a:r>
            <a:r>
              <a:rPr lang="fr-FR" sz="1500" dirty="0">
                <a:latin typeface="Calibri" panose="020F0502020204030204" pitchFamily="34" charset="0"/>
              </a:rPr>
              <a:t>”</a:t>
            </a:r>
          </a:p>
        </p:txBody>
      </p:sp>
      <p:pic>
        <p:nvPicPr>
          <p:cNvPr id="12" name="Image 11">
            <a:extLst>
              <a:ext uri="{FF2B5EF4-FFF2-40B4-BE49-F238E27FC236}">
                <a16:creationId xmlns:a16="http://schemas.microsoft.com/office/drawing/2014/main" id="{F724FE88-DFB5-4F8B-8E64-F862051D2957}"/>
              </a:ext>
            </a:extLst>
          </p:cNvPr>
          <p:cNvPicPr>
            <a:picLocks noChangeAspect="1"/>
          </p:cNvPicPr>
          <p:nvPr/>
        </p:nvPicPr>
        <p:blipFill rotWithShape="1">
          <a:blip r:embed="rId3">
            <a:extLst>
              <a:ext uri="{28A0092B-C50C-407E-A947-70E740481C1C}">
                <a14:useLocalDpi xmlns:a14="http://schemas.microsoft.com/office/drawing/2010/main" val="0"/>
              </a:ext>
            </a:extLst>
          </a:blip>
          <a:srcRect l="54451" t="12859" r="29882" b="27329"/>
          <a:stretch/>
        </p:blipFill>
        <p:spPr>
          <a:xfrm>
            <a:off x="8088858" y="2878925"/>
            <a:ext cx="796213" cy="847451"/>
          </a:xfrm>
          <a:prstGeom prst="rect">
            <a:avLst/>
          </a:prstGeom>
        </p:spPr>
      </p:pic>
      <p:sp>
        <p:nvSpPr>
          <p:cNvPr id="13" name="ZoneTexte 12">
            <a:extLst>
              <a:ext uri="{FF2B5EF4-FFF2-40B4-BE49-F238E27FC236}">
                <a16:creationId xmlns:a16="http://schemas.microsoft.com/office/drawing/2014/main" id="{7C33683F-6E94-4D37-8E31-DBB034AE28CE}"/>
              </a:ext>
            </a:extLst>
          </p:cNvPr>
          <p:cNvSpPr txBox="1"/>
          <p:nvPr/>
        </p:nvSpPr>
        <p:spPr>
          <a:xfrm>
            <a:off x="8902955" y="3105834"/>
            <a:ext cx="6096000" cy="646331"/>
          </a:xfrm>
          <a:prstGeom prst="rect">
            <a:avLst/>
          </a:prstGeom>
          <a:noFill/>
        </p:spPr>
        <p:txBody>
          <a:bodyPr wrap="square" rtlCol="0">
            <a:spAutoFit/>
          </a:bodyPr>
          <a:lstStyle/>
          <a:p>
            <a:r>
              <a:rPr lang="fr-FR" sz="1600" dirty="0">
                <a:solidFill>
                  <a:srgbClr val="FFC000"/>
                </a:solidFill>
                <a:latin typeface="Calibri" panose="020F0502020204030204" pitchFamily="34" charset="0"/>
              </a:rPr>
              <a:t>Angers</a:t>
            </a:r>
            <a:r>
              <a:rPr lang="fr-FR" dirty="0">
                <a:latin typeface="Calibri" panose="020F0502020204030204" pitchFamily="34" charset="0"/>
              </a:rPr>
              <a:t> </a:t>
            </a:r>
            <a:br>
              <a:rPr lang="fr-FR" dirty="0">
                <a:latin typeface="Calibri" panose="020F0502020204030204" pitchFamily="34" charset="0"/>
              </a:rPr>
            </a:br>
            <a:endParaRPr lang="fr-FR" dirty="0"/>
          </a:p>
        </p:txBody>
      </p:sp>
      <p:pic>
        <p:nvPicPr>
          <p:cNvPr id="15" name="Image 14" descr="Une image contenant signe, assiette&#10;&#10;Description générée automatiquement">
            <a:extLst>
              <a:ext uri="{FF2B5EF4-FFF2-40B4-BE49-F238E27FC236}">
                <a16:creationId xmlns:a16="http://schemas.microsoft.com/office/drawing/2014/main" id="{8C8A0CCE-355C-4619-A755-AE3675C65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397" y="3807842"/>
            <a:ext cx="618083" cy="746125"/>
          </a:xfrm>
          <a:prstGeom prst="rect">
            <a:avLst/>
          </a:prstGeom>
        </p:spPr>
      </p:pic>
      <p:sp>
        <p:nvSpPr>
          <p:cNvPr id="16" name="ZoneTexte 15">
            <a:extLst>
              <a:ext uri="{FF2B5EF4-FFF2-40B4-BE49-F238E27FC236}">
                <a16:creationId xmlns:a16="http://schemas.microsoft.com/office/drawing/2014/main" id="{AB0D1CF6-8E52-48E9-8976-45F8C92AB46F}"/>
              </a:ext>
            </a:extLst>
          </p:cNvPr>
          <p:cNvSpPr txBox="1"/>
          <p:nvPr/>
        </p:nvSpPr>
        <p:spPr>
          <a:xfrm>
            <a:off x="8902955" y="3815370"/>
            <a:ext cx="2537927" cy="1354217"/>
          </a:xfrm>
          <a:prstGeom prst="rect">
            <a:avLst/>
          </a:prstGeom>
          <a:noFill/>
        </p:spPr>
        <p:txBody>
          <a:bodyPr wrap="square" rtlCol="0">
            <a:spAutoFit/>
          </a:bodyPr>
          <a:lstStyle/>
          <a:p>
            <a:pPr fontAlgn="base"/>
            <a:r>
              <a:rPr lang="fr-FR" sz="1600" dirty="0">
                <a:latin typeface="Calibri" panose="020F0502020204030204" pitchFamily="34" charset="0"/>
              </a:rPr>
              <a:t>250 apprenants</a:t>
            </a:r>
          </a:p>
          <a:p>
            <a:pPr fontAlgn="base"/>
            <a:r>
              <a:rPr lang="fr-FR" sz="1600" dirty="0">
                <a:latin typeface="Calibri" panose="020F0502020204030204" pitchFamily="34" charset="0"/>
              </a:rPr>
              <a:t>12  permanents</a:t>
            </a:r>
          </a:p>
          <a:p>
            <a:pPr fontAlgn="base"/>
            <a:r>
              <a:rPr lang="fr-FR" sz="1600" dirty="0">
                <a:latin typeface="Calibri" panose="020F0502020204030204" pitchFamily="34" charset="0"/>
              </a:rPr>
              <a:t>22 enseignants</a:t>
            </a:r>
          </a:p>
          <a:p>
            <a:pPr fontAlgn="base"/>
            <a:r>
              <a:rPr lang="fr-FR" sz="1600" dirty="0">
                <a:latin typeface="Calibri" panose="020F0502020204030204" pitchFamily="34" charset="0"/>
              </a:rPr>
              <a:t>3 000 anciens élèves</a:t>
            </a:r>
          </a:p>
          <a:p>
            <a:endParaRPr lang="fr-FR" dirty="0"/>
          </a:p>
        </p:txBody>
      </p:sp>
      <p:sp>
        <p:nvSpPr>
          <p:cNvPr id="17" name="ZoneTexte 16">
            <a:extLst>
              <a:ext uri="{FF2B5EF4-FFF2-40B4-BE49-F238E27FC236}">
                <a16:creationId xmlns:a16="http://schemas.microsoft.com/office/drawing/2014/main" id="{7FDD97AA-6D5D-4870-9412-3E845C3B0CE9}"/>
              </a:ext>
            </a:extLst>
          </p:cNvPr>
          <p:cNvSpPr txBox="1"/>
          <p:nvPr/>
        </p:nvSpPr>
        <p:spPr>
          <a:xfrm>
            <a:off x="8168164" y="4900626"/>
            <a:ext cx="2367648" cy="369332"/>
          </a:xfrm>
          <a:prstGeom prst="rect">
            <a:avLst/>
          </a:prstGeom>
          <a:solidFill>
            <a:srgbClr val="FFC000"/>
          </a:solidFill>
        </p:spPr>
        <p:txBody>
          <a:bodyPr wrap="square" rtlCol="0">
            <a:spAutoFit/>
          </a:bodyPr>
          <a:lstStyle/>
          <a:p>
            <a:r>
              <a:rPr lang="fr-FR" dirty="0">
                <a:latin typeface="Calibri" panose="020F0502020204030204" pitchFamily="34" charset="0"/>
              </a:rPr>
              <a:t>Code UAI : 0492298G</a:t>
            </a:r>
            <a:endParaRPr lang="fr-FR" dirty="0"/>
          </a:p>
        </p:txBody>
      </p:sp>
      <p:sp>
        <p:nvSpPr>
          <p:cNvPr id="20" name="ZoneTexte 19">
            <a:extLst>
              <a:ext uri="{FF2B5EF4-FFF2-40B4-BE49-F238E27FC236}">
                <a16:creationId xmlns:a16="http://schemas.microsoft.com/office/drawing/2014/main" id="{2371964E-532C-49D1-B0F0-B2BF43DD2F03}"/>
              </a:ext>
            </a:extLst>
          </p:cNvPr>
          <p:cNvSpPr txBox="1"/>
          <p:nvPr/>
        </p:nvSpPr>
        <p:spPr>
          <a:xfrm>
            <a:off x="637587" y="369044"/>
            <a:ext cx="8503299" cy="630942"/>
          </a:xfrm>
          <a:prstGeom prst="rect">
            <a:avLst/>
          </a:prstGeom>
          <a:noFill/>
        </p:spPr>
        <p:txBody>
          <a:bodyPr wrap="square" rtlCol="0">
            <a:spAutoFit/>
          </a:bodyPr>
          <a:lstStyle/>
          <a:p>
            <a:r>
              <a:rPr lang="fr-FR" sz="1700" b="1" dirty="0">
                <a:solidFill>
                  <a:schemeClr val="accent1"/>
                </a:solidFill>
                <a:latin typeface="Calibri" panose="020F0502020204030204" pitchFamily="34" charset="0"/>
              </a:rPr>
              <a:t>EN BREF</a:t>
            </a:r>
            <a:endParaRPr lang="fr-FR" sz="1700" dirty="0"/>
          </a:p>
          <a:p>
            <a:endParaRPr lang="fr-FR" dirty="0"/>
          </a:p>
        </p:txBody>
      </p:sp>
      <p:pic>
        <p:nvPicPr>
          <p:cNvPr id="21" name="Image 20" descr="Une image contenant objet, horloge, signe&#10;&#10;Description générée automatiquement">
            <a:extLst>
              <a:ext uri="{FF2B5EF4-FFF2-40B4-BE49-F238E27FC236}">
                <a16:creationId xmlns:a16="http://schemas.microsoft.com/office/drawing/2014/main" id="{B593AFEB-F491-4864-BB8A-F34F511749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676" y="5875851"/>
            <a:ext cx="697163" cy="716627"/>
          </a:xfrm>
          <a:prstGeom prst="rect">
            <a:avLst/>
          </a:prstGeom>
        </p:spPr>
      </p:pic>
      <p:pic>
        <p:nvPicPr>
          <p:cNvPr id="23" name="Image 22" descr="Une image contenant signe, dessin, rue&#10;&#10;Description générée automatiquement">
            <a:extLst>
              <a:ext uri="{FF2B5EF4-FFF2-40B4-BE49-F238E27FC236}">
                <a16:creationId xmlns:a16="http://schemas.microsoft.com/office/drawing/2014/main" id="{CAD9869E-54D4-4E67-A985-B7D60174C4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5507" y="5486955"/>
            <a:ext cx="742913" cy="742913"/>
          </a:xfrm>
          <a:prstGeom prst="rect">
            <a:avLst/>
          </a:prstGeom>
        </p:spPr>
      </p:pic>
      <p:sp>
        <p:nvSpPr>
          <p:cNvPr id="24" name="Rectangle 23">
            <a:extLst>
              <a:ext uri="{FF2B5EF4-FFF2-40B4-BE49-F238E27FC236}">
                <a16:creationId xmlns:a16="http://schemas.microsoft.com/office/drawing/2014/main" id="{8DB12F4D-B6F8-4198-BE54-C632B16DBD9B}"/>
              </a:ext>
            </a:extLst>
          </p:cNvPr>
          <p:cNvSpPr/>
          <p:nvPr/>
        </p:nvSpPr>
        <p:spPr>
          <a:xfrm>
            <a:off x="8902955" y="5557991"/>
            <a:ext cx="3755574" cy="784830"/>
          </a:xfrm>
          <a:prstGeom prst="rect">
            <a:avLst/>
          </a:prstGeom>
        </p:spPr>
        <p:txBody>
          <a:bodyPr wrap="square">
            <a:spAutoFit/>
          </a:bodyPr>
          <a:lstStyle/>
          <a:p>
            <a:r>
              <a:rPr lang="fr-FR" sz="1500" dirty="0"/>
              <a:t>Stages : </a:t>
            </a:r>
            <a:r>
              <a:rPr lang="fr-FR" sz="1500" dirty="0">
                <a:latin typeface="Calibri" panose="020F0502020204030204" pitchFamily="34" charset="0"/>
                <a:hlinkClick r:id="rId7"/>
              </a:rPr>
              <a:t>frederic.launay@etsco.fr</a:t>
            </a:r>
            <a:endParaRPr lang="fr-FR" sz="1500" dirty="0">
              <a:latin typeface="Calibri" panose="020F0502020204030204" pitchFamily="34" charset="0"/>
            </a:endParaRPr>
          </a:p>
          <a:p>
            <a:r>
              <a:rPr lang="fr-FR" sz="1500" dirty="0">
                <a:latin typeface="Calibri" panose="020F0502020204030204" pitchFamily="34" charset="0"/>
              </a:rPr>
              <a:t>Alternance et FC : </a:t>
            </a:r>
            <a:r>
              <a:rPr lang="fr-FR" sz="1500" dirty="0">
                <a:latin typeface="Calibri" panose="020F0502020204030204" pitchFamily="34" charset="0"/>
                <a:hlinkClick r:id="rId8"/>
              </a:rPr>
              <a:t>pierre.lucas@etsco.fr</a:t>
            </a:r>
            <a:endParaRPr lang="fr-FR" sz="1500" dirty="0">
              <a:latin typeface="Calibri" panose="020F0502020204030204" pitchFamily="34" charset="0"/>
            </a:endParaRPr>
          </a:p>
          <a:p>
            <a:r>
              <a:rPr lang="fr-FR" sz="1500" dirty="0">
                <a:latin typeface="Calibri" panose="020F0502020204030204" pitchFamily="34" charset="0"/>
              </a:rPr>
              <a:t>TA : </a:t>
            </a:r>
            <a:r>
              <a:rPr lang="fr-FR" sz="1500" dirty="0">
                <a:latin typeface="Calibri" panose="020F0502020204030204" pitchFamily="34" charset="0"/>
                <a:hlinkClick r:id="rId9"/>
              </a:rPr>
              <a:t>laurence.fournier@supouestavenir.fr</a:t>
            </a:r>
            <a:r>
              <a:rPr lang="fr-FR" sz="1500" dirty="0">
                <a:latin typeface="Calibri" panose="020F0502020204030204" pitchFamily="34" charset="0"/>
              </a:rPr>
              <a:t> </a:t>
            </a:r>
          </a:p>
        </p:txBody>
      </p:sp>
      <p:sp>
        <p:nvSpPr>
          <p:cNvPr id="22" name="Rectangle 21">
            <a:extLst>
              <a:ext uri="{FF2B5EF4-FFF2-40B4-BE49-F238E27FC236}">
                <a16:creationId xmlns:a16="http://schemas.microsoft.com/office/drawing/2014/main" id="{AC69BBE9-FF79-4790-861A-91D04A600503}"/>
              </a:ext>
            </a:extLst>
          </p:cNvPr>
          <p:cNvSpPr/>
          <p:nvPr/>
        </p:nvSpPr>
        <p:spPr>
          <a:xfrm rot="5400000">
            <a:off x="1204423" y="211397"/>
            <a:ext cx="13118840" cy="1743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4EBC5E50-6ECC-C940-843D-C1418A6CE392}"/>
              </a:ext>
            </a:extLst>
          </p:cNvPr>
          <p:cNvSpPr/>
          <p:nvPr/>
        </p:nvSpPr>
        <p:spPr>
          <a:xfrm>
            <a:off x="0" y="3570225"/>
            <a:ext cx="643627" cy="270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7DDBCA5F-9D0E-7340-B73D-0415746EA060}"/>
              </a:ext>
            </a:extLst>
          </p:cNvPr>
          <p:cNvSpPr/>
          <p:nvPr/>
        </p:nvSpPr>
        <p:spPr>
          <a:xfrm>
            <a:off x="739023" y="3513613"/>
            <a:ext cx="6702062" cy="815608"/>
          </a:xfrm>
          <a:prstGeom prst="rect">
            <a:avLst/>
          </a:prstGeom>
        </p:spPr>
        <p:txBody>
          <a:bodyPr wrap="square">
            <a:spAutoFit/>
          </a:bodyPr>
          <a:lstStyle/>
          <a:p>
            <a:pPr algn="just"/>
            <a:r>
              <a:rPr lang="fr-FR" sz="1700" b="1" dirty="0">
                <a:solidFill>
                  <a:schemeClr val="accent1"/>
                </a:solidFill>
                <a:latin typeface="Calibri" panose="020F0502020204030204" pitchFamily="34" charset="0"/>
              </a:rPr>
              <a:t>Main dans la main avec les entreprises</a:t>
            </a:r>
            <a:r>
              <a:rPr lang="fr-FR" b="1" baseline="30000" dirty="0">
                <a:solidFill>
                  <a:srgbClr val="000000"/>
                </a:solidFill>
                <a:latin typeface="+mj-lt"/>
              </a:rPr>
              <a:t> </a:t>
            </a:r>
          </a:p>
          <a:p>
            <a:pPr algn="just"/>
            <a:endParaRPr lang="fr-FR" b="1" baseline="30000" dirty="0">
              <a:solidFill>
                <a:srgbClr val="000000"/>
              </a:solidFill>
              <a:latin typeface="+mj-lt"/>
            </a:endParaRPr>
          </a:p>
          <a:p>
            <a:pPr algn="just"/>
            <a:endParaRPr lang="fr-FR" dirty="0">
              <a:latin typeface="+mj-lt"/>
            </a:endParaRPr>
          </a:p>
        </p:txBody>
      </p:sp>
      <p:sp>
        <p:nvSpPr>
          <p:cNvPr id="27" name="Rectangle 26">
            <a:extLst>
              <a:ext uri="{FF2B5EF4-FFF2-40B4-BE49-F238E27FC236}">
                <a16:creationId xmlns:a16="http://schemas.microsoft.com/office/drawing/2014/main" id="{57295828-235D-2E4E-8D01-1676F9BBAD69}"/>
              </a:ext>
            </a:extLst>
          </p:cNvPr>
          <p:cNvSpPr/>
          <p:nvPr/>
        </p:nvSpPr>
        <p:spPr>
          <a:xfrm>
            <a:off x="1028374" y="5950406"/>
            <a:ext cx="6420235" cy="784830"/>
          </a:xfrm>
          <a:prstGeom prst="rect">
            <a:avLst/>
          </a:prstGeom>
        </p:spPr>
        <p:txBody>
          <a:bodyPr wrap="square">
            <a:spAutoFit/>
          </a:bodyPr>
          <a:lstStyle/>
          <a:p>
            <a:pPr algn="just" fontAlgn="base"/>
            <a:r>
              <a:rPr lang="fr-FR" sz="1500" b="1" dirty="0">
                <a:solidFill>
                  <a:srgbClr val="FFC000"/>
                </a:solidFill>
                <a:latin typeface="Calibri" panose="020F0502020204030204" pitchFamily="34" charset="0"/>
              </a:rPr>
              <a:t>L’ETSCO dispose de laboratoires complémentaires et variés : Analyse, Synthèse, Formulation, Traitement des Eaux, Automatique et Régulation, Hydraulique, Génie Chimique, DAO.</a:t>
            </a:r>
          </a:p>
        </p:txBody>
      </p:sp>
      <p:sp>
        <p:nvSpPr>
          <p:cNvPr id="28" name="ZoneTexte 27">
            <a:extLst>
              <a:ext uri="{FF2B5EF4-FFF2-40B4-BE49-F238E27FC236}">
                <a16:creationId xmlns:a16="http://schemas.microsoft.com/office/drawing/2014/main" id="{3DF66519-D5B3-B441-9A32-6C1924BD5E7D}"/>
              </a:ext>
            </a:extLst>
          </p:cNvPr>
          <p:cNvSpPr txBox="1"/>
          <p:nvPr/>
        </p:nvSpPr>
        <p:spPr>
          <a:xfrm>
            <a:off x="735545" y="3840725"/>
            <a:ext cx="6516666" cy="1938992"/>
          </a:xfrm>
          <a:prstGeom prst="rect">
            <a:avLst/>
          </a:prstGeom>
          <a:noFill/>
        </p:spPr>
        <p:txBody>
          <a:bodyPr wrap="square" rtlCol="0">
            <a:spAutoFit/>
          </a:bodyPr>
          <a:lstStyle/>
          <a:p>
            <a:pPr algn="just"/>
            <a:r>
              <a:rPr lang="fr-FR" sz="1500" dirty="0"/>
              <a:t>Les échanges et les partenariats entre l’ETSCO et les entreprises permettent à ses étudiants de travailler avec des outils et techniques issus du monde professionnel.</a:t>
            </a:r>
          </a:p>
          <a:p>
            <a:pPr algn="just"/>
            <a:r>
              <a:rPr lang="fr-FR" sz="1500" dirty="0"/>
              <a:t>C’est pourquoi l’école est attentive à maintenir à jour ses équipements pour proposer des formations pertinentes dans les secteurs suivants : </a:t>
            </a:r>
          </a:p>
          <a:p>
            <a:pPr marL="285750" indent="-285750" algn="just">
              <a:buFont typeface="Arial" panose="020B0604020202020204" pitchFamily="34" charset="0"/>
              <a:buChar char="•"/>
            </a:pPr>
            <a:r>
              <a:rPr lang="fr-FR" sz="1500" dirty="0"/>
              <a:t>Chimie (Analyse, Synthèse, Formulation) ;</a:t>
            </a:r>
          </a:p>
          <a:p>
            <a:pPr marL="285750" indent="-285750" algn="just">
              <a:buFont typeface="Arial" panose="020B0604020202020204" pitchFamily="34" charset="0"/>
              <a:buChar char="•"/>
            </a:pPr>
            <a:r>
              <a:rPr lang="fr-FR" sz="1500" dirty="0"/>
              <a:t>Eau (Eaux potables, Eaux usées, Réseaux, Conception, QSE) ;</a:t>
            </a:r>
          </a:p>
          <a:p>
            <a:pPr marL="285750" indent="-285750" algn="just">
              <a:buFont typeface="Arial" panose="020B0604020202020204" pitchFamily="34" charset="0"/>
              <a:buChar char="•"/>
            </a:pPr>
            <a:r>
              <a:rPr lang="fr-FR" sz="1500" dirty="0"/>
              <a:t>Procédés (Qualité, Organisation, QSE, Génie Chimique).</a:t>
            </a:r>
          </a:p>
        </p:txBody>
      </p:sp>
      <p:pic>
        <p:nvPicPr>
          <p:cNvPr id="7" name="Image 6" descr="Une image contenant dessin&#10;&#10;Description générée automatiquement">
            <a:extLst>
              <a:ext uri="{FF2B5EF4-FFF2-40B4-BE49-F238E27FC236}">
                <a16:creationId xmlns:a16="http://schemas.microsoft.com/office/drawing/2014/main" id="{D3935FB6-08F9-A34D-A944-AC7C9E5356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10281" y="114500"/>
            <a:ext cx="3106969" cy="1770972"/>
          </a:xfrm>
          <a:prstGeom prst="rect">
            <a:avLst/>
          </a:prstGeom>
        </p:spPr>
      </p:pic>
      <p:sp>
        <p:nvSpPr>
          <p:cNvPr id="29" name="ZoneTexte 28">
            <a:extLst>
              <a:ext uri="{FF2B5EF4-FFF2-40B4-BE49-F238E27FC236}">
                <a16:creationId xmlns:a16="http://schemas.microsoft.com/office/drawing/2014/main" id="{DB358A32-DB1A-43A7-ADB2-EE6D703AA9C9}"/>
              </a:ext>
            </a:extLst>
          </p:cNvPr>
          <p:cNvSpPr txBox="1"/>
          <p:nvPr/>
        </p:nvSpPr>
        <p:spPr>
          <a:xfrm>
            <a:off x="8902955" y="1607236"/>
            <a:ext cx="3434520" cy="323165"/>
          </a:xfrm>
          <a:prstGeom prst="rect">
            <a:avLst/>
          </a:prstGeom>
          <a:solidFill>
            <a:srgbClr val="FFC000"/>
          </a:solidFill>
        </p:spPr>
        <p:txBody>
          <a:bodyPr wrap="square" rtlCol="0">
            <a:spAutoFit/>
          </a:bodyPr>
          <a:lstStyle/>
          <a:p>
            <a:r>
              <a:rPr lang="fr-FR" sz="1500" dirty="0">
                <a:solidFill>
                  <a:schemeClr val="bg1"/>
                </a:solidFill>
                <a:latin typeface="Calibri" panose="020F0502020204030204" pitchFamily="34" charset="0"/>
              </a:rPr>
              <a:t>https://etsco.paysdelaloire.e-lyco.fr/</a:t>
            </a:r>
            <a:endParaRPr lang="fr-FR" sz="1500" dirty="0">
              <a:solidFill>
                <a:schemeClr val="bg1"/>
              </a:solidFill>
            </a:endParaRPr>
          </a:p>
        </p:txBody>
      </p:sp>
    </p:spTree>
    <p:extLst>
      <p:ext uri="{BB962C8B-B14F-4D97-AF65-F5344CB8AC3E}">
        <p14:creationId xmlns:p14="http://schemas.microsoft.com/office/powerpoint/2010/main" val="1466080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EF8950-3C24-4A3A-8F85-C2ED3EF07175}"/>
              </a:ext>
            </a:extLst>
          </p:cNvPr>
          <p:cNvSpPr/>
          <p:nvPr/>
        </p:nvSpPr>
        <p:spPr>
          <a:xfrm>
            <a:off x="-1" y="463610"/>
            <a:ext cx="805541" cy="2302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ED4B4A3-96F9-4FBE-A37D-216473BB4BC6}"/>
              </a:ext>
            </a:extLst>
          </p:cNvPr>
          <p:cNvSpPr/>
          <p:nvPr/>
        </p:nvSpPr>
        <p:spPr>
          <a:xfrm>
            <a:off x="-1" y="1833545"/>
            <a:ext cx="1011040" cy="2302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FE7BB21B-A22A-4728-BC65-5CBC235ED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554" y="1754535"/>
            <a:ext cx="1306286" cy="1306286"/>
          </a:xfrm>
          <a:prstGeom prst="rect">
            <a:avLst/>
          </a:prstGeom>
        </p:spPr>
      </p:pic>
      <p:sp>
        <p:nvSpPr>
          <p:cNvPr id="10" name="ZoneTexte 9">
            <a:extLst>
              <a:ext uri="{FF2B5EF4-FFF2-40B4-BE49-F238E27FC236}">
                <a16:creationId xmlns:a16="http://schemas.microsoft.com/office/drawing/2014/main" id="{68D30602-D7C3-4C94-9989-622EFA095CA1}"/>
              </a:ext>
            </a:extLst>
          </p:cNvPr>
          <p:cNvSpPr txBox="1"/>
          <p:nvPr/>
        </p:nvSpPr>
        <p:spPr>
          <a:xfrm>
            <a:off x="9095790" y="1861437"/>
            <a:ext cx="3265714" cy="1477328"/>
          </a:xfrm>
          <a:prstGeom prst="rect">
            <a:avLst/>
          </a:prstGeom>
          <a:noFill/>
        </p:spPr>
        <p:txBody>
          <a:bodyPr wrap="square" rtlCol="0">
            <a:spAutoFit/>
          </a:bodyPr>
          <a:lstStyle/>
          <a:p>
            <a:endParaRPr lang="fr-FR" dirty="0">
              <a:latin typeface="Calibri" panose="020F0502020204030204" pitchFamily="34" charset="0"/>
            </a:endParaRPr>
          </a:p>
          <a:p>
            <a:r>
              <a:rPr lang="fr-FR" sz="1600" dirty="0">
                <a:latin typeface="Calibri" panose="020F0502020204030204" pitchFamily="34" charset="0"/>
              </a:rPr>
              <a:t>EESPIG</a:t>
            </a:r>
            <a:endParaRPr lang="fr-FR" sz="1600" dirty="0">
              <a:latin typeface="Calibri" panose="020F0502020204030204" pitchFamily="34" charset="0"/>
              <a:ea typeface="Calibri" panose="020F0502020204030204" pitchFamily="34" charset="0"/>
            </a:endParaRPr>
          </a:p>
          <a:p>
            <a:endParaRPr lang="fr-FR" dirty="0">
              <a:latin typeface="Calibri" panose="020F0502020204030204" pitchFamily="34" charset="0"/>
            </a:endParaRPr>
          </a:p>
          <a:p>
            <a:br>
              <a:rPr lang="fr-FR" dirty="0">
                <a:latin typeface="Calibri" panose="020F0502020204030204" pitchFamily="34" charset="0"/>
              </a:rPr>
            </a:br>
            <a:endParaRPr lang="fr-FR" dirty="0"/>
          </a:p>
        </p:txBody>
      </p:sp>
      <p:pic>
        <p:nvPicPr>
          <p:cNvPr id="12" name="Image 11">
            <a:extLst>
              <a:ext uri="{FF2B5EF4-FFF2-40B4-BE49-F238E27FC236}">
                <a16:creationId xmlns:a16="http://schemas.microsoft.com/office/drawing/2014/main" id="{F724FE88-DFB5-4F8B-8E64-F862051D2957}"/>
              </a:ext>
            </a:extLst>
          </p:cNvPr>
          <p:cNvPicPr>
            <a:picLocks noChangeAspect="1"/>
          </p:cNvPicPr>
          <p:nvPr/>
        </p:nvPicPr>
        <p:blipFill rotWithShape="1">
          <a:blip r:embed="rId3">
            <a:extLst>
              <a:ext uri="{28A0092B-C50C-407E-A947-70E740481C1C}">
                <a14:useLocalDpi xmlns:a14="http://schemas.microsoft.com/office/drawing/2010/main" val="0"/>
              </a:ext>
            </a:extLst>
          </a:blip>
          <a:srcRect l="54451" t="12859" r="29882" b="27329"/>
          <a:stretch/>
        </p:blipFill>
        <p:spPr>
          <a:xfrm>
            <a:off x="8247481" y="2944242"/>
            <a:ext cx="796213" cy="847451"/>
          </a:xfrm>
          <a:prstGeom prst="rect">
            <a:avLst/>
          </a:prstGeom>
        </p:spPr>
      </p:pic>
      <p:sp>
        <p:nvSpPr>
          <p:cNvPr id="13" name="ZoneTexte 12">
            <a:extLst>
              <a:ext uri="{FF2B5EF4-FFF2-40B4-BE49-F238E27FC236}">
                <a16:creationId xmlns:a16="http://schemas.microsoft.com/office/drawing/2014/main" id="{7C33683F-6E94-4D37-8E31-DBB034AE28CE}"/>
              </a:ext>
            </a:extLst>
          </p:cNvPr>
          <p:cNvSpPr txBox="1"/>
          <p:nvPr/>
        </p:nvSpPr>
        <p:spPr>
          <a:xfrm>
            <a:off x="9043694" y="2971561"/>
            <a:ext cx="2843506" cy="830997"/>
          </a:xfrm>
          <a:prstGeom prst="rect">
            <a:avLst/>
          </a:prstGeom>
          <a:noFill/>
        </p:spPr>
        <p:txBody>
          <a:bodyPr wrap="square" rtlCol="0">
            <a:spAutoFit/>
          </a:bodyPr>
          <a:lstStyle/>
          <a:p>
            <a:r>
              <a:rPr lang="fr-FR" sz="1600" dirty="0">
                <a:solidFill>
                  <a:srgbClr val="FFC000"/>
                </a:solidFill>
              </a:rPr>
              <a:t>Angers</a:t>
            </a:r>
            <a:r>
              <a:rPr lang="fr-FR" sz="1600" dirty="0"/>
              <a:t> – Guingamp - Laval – Nantes – Niort - Vannes -Papeete – La Réunion</a:t>
            </a:r>
          </a:p>
        </p:txBody>
      </p:sp>
      <p:pic>
        <p:nvPicPr>
          <p:cNvPr id="15" name="Image 14" descr="Une image contenant signe, assiette&#10;&#10;Description générée automatiquement">
            <a:extLst>
              <a:ext uri="{FF2B5EF4-FFF2-40B4-BE49-F238E27FC236}">
                <a16:creationId xmlns:a16="http://schemas.microsoft.com/office/drawing/2014/main" id="{8C8A0CCE-355C-4619-A755-AE3675C65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9907" y="4095664"/>
            <a:ext cx="618083" cy="746125"/>
          </a:xfrm>
          <a:prstGeom prst="rect">
            <a:avLst/>
          </a:prstGeom>
        </p:spPr>
      </p:pic>
      <p:sp>
        <p:nvSpPr>
          <p:cNvPr id="16" name="ZoneTexte 15">
            <a:extLst>
              <a:ext uri="{FF2B5EF4-FFF2-40B4-BE49-F238E27FC236}">
                <a16:creationId xmlns:a16="http://schemas.microsoft.com/office/drawing/2014/main" id="{AB0D1CF6-8E52-48E9-8976-45F8C92AB46F}"/>
              </a:ext>
            </a:extLst>
          </p:cNvPr>
          <p:cNvSpPr txBox="1"/>
          <p:nvPr/>
        </p:nvSpPr>
        <p:spPr>
          <a:xfrm>
            <a:off x="9072898" y="4095664"/>
            <a:ext cx="3062248" cy="830997"/>
          </a:xfrm>
          <a:prstGeom prst="rect">
            <a:avLst/>
          </a:prstGeom>
          <a:noFill/>
        </p:spPr>
        <p:txBody>
          <a:bodyPr wrap="square" rtlCol="0">
            <a:spAutoFit/>
          </a:bodyPr>
          <a:lstStyle/>
          <a:p>
            <a:pPr algn="just" fontAlgn="base"/>
            <a:r>
              <a:rPr lang="fr-FR" sz="1600" dirty="0"/>
              <a:t>11 400 étudiants (1700 étrangers)</a:t>
            </a:r>
          </a:p>
          <a:p>
            <a:pPr algn="just"/>
            <a:r>
              <a:rPr lang="fr-FR" sz="1600" dirty="0"/>
              <a:t>180 universités partenaires</a:t>
            </a:r>
          </a:p>
          <a:p>
            <a:pPr algn="just"/>
            <a:r>
              <a:rPr lang="fr-FR" sz="1600" dirty="0"/>
              <a:t>Obtention Licence en 3  ans : 68%</a:t>
            </a:r>
          </a:p>
        </p:txBody>
      </p:sp>
      <p:sp>
        <p:nvSpPr>
          <p:cNvPr id="20" name="ZoneTexte 19">
            <a:extLst>
              <a:ext uri="{FF2B5EF4-FFF2-40B4-BE49-F238E27FC236}">
                <a16:creationId xmlns:a16="http://schemas.microsoft.com/office/drawing/2014/main" id="{2371964E-532C-49D1-B0F0-B2BF43DD2F03}"/>
              </a:ext>
            </a:extLst>
          </p:cNvPr>
          <p:cNvSpPr txBox="1"/>
          <p:nvPr/>
        </p:nvSpPr>
        <p:spPr>
          <a:xfrm>
            <a:off x="842863" y="378375"/>
            <a:ext cx="8503299" cy="630942"/>
          </a:xfrm>
          <a:prstGeom prst="rect">
            <a:avLst/>
          </a:prstGeom>
          <a:noFill/>
        </p:spPr>
        <p:txBody>
          <a:bodyPr wrap="square" rtlCol="0">
            <a:spAutoFit/>
          </a:bodyPr>
          <a:lstStyle/>
          <a:p>
            <a:r>
              <a:rPr lang="fr-FR" sz="1700" b="1" dirty="0">
                <a:solidFill>
                  <a:schemeClr val="accent1"/>
                </a:solidFill>
                <a:latin typeface="Calibri" panose="020F0502020204030204" pitchFamily="34" charset="0"/>
              </a:rPr>
              <a:t>EN BREF</a:t>
            </a:r>
            <a:endParaRPr lang="fr-FR" sz="1700" dirty="0"/>
          </a:p>
          <a:p>
            <a:endParaRPr lang="fr-FR" dirty="0"/>
          </a:p>
        </p:txBody>
      </p:sp>
      <p:pic>
        <p:nvPicPr>
          <p:cNvPr id="14" name="Image 13" descr="Une image contenant objet, horloge, signe&#10;&#10;Description générée automatiquement">
            <a:extLst>
              <a:ext uri="{FF2B5EF4-FFF2-40B4-BE49-F238E27FC236}">
                <a16:creationId xmlns:a16="http://schemas.microsoft.com/office/drawing/2014/main" id="{BD47067A-97AD-4136-92E7-8746BE7CE9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676" y="5875851"/>
            <a:ext cx="697163" cy="716627"/>
          </a:xfrm>
          <a:prstGeom prst="rect">
            <a:avLst/>
          </a:prstGeom>
        </p:spPr>
      </p:pic>
      <p:sp>
        <p:nvSpPr>
          <p:cNvPr id="21" name="Rectangle 20">
            <a:extLst>
              <a:ext uri="{FF2B5EF4-FFF2-40B4-BE49-F238E27FC236}">
                <a16:creationId xmlns:a16="http://schemas.microsoft.com/office/drawing/2014/main" id="{24142876-62F9-4C40-8872-063BD919F78B}"/>
              </a:ext>
            </a:extLst>
          </p:cNvPr>
          <p:cNvSpPr/>
          <p:nvPr/>
        </p:nvSpPr>
        <p:spPr>
          <a:xfrm rot="5400000">
            <a:off x="3976182" y="2949040"/>
            <a:ext cx="7609437" cy="2084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descr="Une image contenant signe, dessin, rue&#10;&#10;Description générée automatiquement">
            <a:extLst>
              <a:ext uri="{FF2B5EF4-FFF2-40B4-BE49-F238E27FC236}">
                <a16:creationId xmlns:a16="http://schemas.microsoft.com/office/drawing/2014/main" id="{A4610120-5CBE-42CD-BB0F-B9AF896ED8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0781" y="5895655"/>
            <a:ext cx="742913" cy="703514"/>
          </a:xfrm>
          <a:prstGeom prst="rect">
            <a:avLst/>
          </a:prstGeom>
        </p:spPr>
      </p:pic>
      <p:sp>
        <p:nvSpPr>
          <p:cNvPr id="23" name="Rectangle 22">
            <a:extLst>
              <a:ext uri="{FF2B5EF4-FFF2-40B4-BE49-F238E27FC236}">
                <a16:creationId xmlns:a16="http://schemas.microsoft.com/office/drawing/2014/main" id="{70DD8957-E170-4349-B27B-A572F5179B26}"/>
              </a:ext>
            </a:extLst>
          </p:cNvPr>
          <p:cNvSpPr/>
          <p:nvPr/>
        </p:nvSpPr>
        <p:spPr>
          <a:xfrm>
            <a:off x="9188112" y="6050765"/>
            <a:ext cx="3755574" cy="323165"/>
          </a:xfrm>
          <a:prstGeom prst="rect">
            <a:avLst/>
          </a:prstGeom>
        </p:spPr>
        <p:txBody>
          <a:bodyPr wrap="square">
            <a:spAutoFit/>
          </a:bodyPr>
          <a:lstStyle/>
          <a:p>
            <a:r>
              <a:rPr lang="fr-FR" sz="1500" dirty="0"/>
              <a:t>mecenat@uco.fr</a:t>
            </a:r>
            <a:endParaRPr lang="fr-FR" sz="1500" dirty="0">
              <a:latin typeface="Calibri" panose="020F0502020204030204" pitchFamily="34" charset="0"/>
            </a:endParaRPr>
          </a:p>
        </p:txBody>
      </p:sp>
      <p:sp>
        <p:nvSpPr>
          <p:cNvPr id="26" name="ZoneTexte 25">
            <a:extLst>
              <a:ext uri="{FF2B5EF4-FFF2-40B4-BE49-F238E27FC236}">
                <a16:creationId xmlns:a16="http://schemas.microsoft.com/office/drawing/2014/main" id="{0055B54A-8B8A-4187-BF0A-4B8607031BE3}"/>
              </a:ext>
            </a:extLst>
          </p:cNvPr>
          <p:cNvSpPr txBox="1"/>
          <p:nvPr/>
        </p:nvSpPr>
        <p:spPr>
          <a:xfrm>
            <a:off x="8346693" y="5246935"/>
            <a:ext cx="2367648" cy="369332"/>
          </a:xfrm>
          <a:prstGeom prst="rect">
            <a:avLst/>
          </a:prstGeom>
          <a:solidFill>
            <a:srgbClr val="FFC000"/>
          </a:solidFill>
        </p:spPr>
        <p:txBody>
          <a:bodyPr wrap="square" rtlCol="0">
            <a:spAutoFit/>
          </a:bodyPr>
          <a:lstStyle/>
          <a:p>
            <a:r>
              <a:rPr lang="fr-FR" dirty="0">
                <a:latin typeface="Calibri" panose="020F0502020204030204" pitchFamily="34" charset="0"/>
              </a:rPr>
              <a:t>Code UAI : 0490811R</a:t>
            </a:r>
            <a:endParaRPr lang="fr-FR" dirty="0"/>
          </a:p>
        </p:txBody>
      </p:sp>
      <p:pic>
        <p:nvPicPr>
          <p:cNvPr id="7" name="Image 6" descr="Une image contenant dessin, signe, lumière&#10;&#10;Description générée automatiquement">
            <a:extLst>
              <a:ext uri="{FF2B5EF4-FFF2-40B4-BE49-F238E27FC236}">
                <a16:creationId xmlns:a16="http://schemas.microsoft.com/office/drawing/2014/main" id="{699524FA-2D00-4031-AAC9-04AA9E798F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6693" y="296330"/>
            <a:ext cx="3352800" cy="1381506"/>
          </a:xfrm>
          <a:prstGeom prst="rect">
            <a:avLst/>
          </a:prstGeom>
        </p:spPr>
      </p:pic>
      <p:sp>
        <p:nvSpPr>
          <p:cNvPr id="2" name="Rectangle 1">
            <a:extLst>
              <a:ext uri="{FF2B5EF4-FFF2-40B4-BE49-F238E27FC236}">
                <a16:creationId xmlns:a16="http://schemas.microsoft.com/office/drawing/2014/main" id="{049D4E41-5CB7-40E7-A7B3-829DE073AEF2}"/>
              </a:ext>
            </a:extLst>
          </p:cNvPr>
          <p:cNvSpPr/>
          <p:nvPr/>
        </p:nvSpPr>
        <p:spPr>
          <a:xfrm>
            <a:off x="387992" y="693846"/>
            <a:ext cx="6853902" cy="1015663"/>
          </a:xfrm>
          <a:prstGeom prst="rect">
            <a:avLst/>
          </a:prstGeom>
        </p:spPr>
        <p:txBody>
          <a:bodyPr wrap="square">
            <a:spAutoFit/>
          </a:bodyPr>
          <a:lstStyle/>
          <a:p>
            <a:pPr algn="just">
              <a:spcAft>
                <a:spcPts val="0"/>
              </a:spcAft>
            </a:pPr>
            <a:r>
              <a:rPr lang="fr-FR" sz="1500" dirty="0">
                <a:latin typeface="Calibri" panose="020F0502020204030204" pitchFamily="34" charset="0"/>
                <a:ea typeface="Times New Roman" panose="02020603050405020304" pitchFamily="18" charset="0"/>
                <a:cs typeface="Times New Roman" panose="02020603050405020304" pitchFamily="18" charset="0"/>
              </a:rPr>
              <a:t>Créée en 1875, l’Université catholique de l’Ouest est l’une des plus anciennes universités du Grand Ouest et un acteur de référence de l’enseignement supérieur et de la recherche d’aujourd’hui.</a:t>
            </a:r>
            <a:r>
              <a:rPr lang="fr-FR" sz="1500" dirty="0">
                <a:solidFill>
                  <a:srgbClr val="000000"/>
                </a:solidFill>
                <a:latin typeface="Arial Unicode MS"/>
                <a:ea typeface="Times New Roman" panose="02020603050405020304" pitchFamily="18" charset="0"/>
                <a:cs typeface="Source Sans Pro" panose="020B0503030403020204" pitchFamily="34" charset="0"/>
              </a:rPr>
              <a:t> </a:t>
            </a:r>
            <a:r>
              <a:rPr lang="fr-FR" sz="1500" dirty="0">
                <a:latin typeface="Calibri" panose="020F0502020204030204" pitchFamily="34" charset="0"/>
                <a:ea typeface="Calibri" panose="020F0502020204030204" pitchFamily="34" charset="0"/>
                <a:cs typeface="Times New Roman" panose="02020603050405020304" pitchFamily="18" charset="0"/>
              </a:rPr>
              <a:t>Pluridisciplinaire, l’UCO offre à ses étudiants et auditeurs plus de 100 parcours de formation, de la Licence au Doctorat. </a:t>
            </a:r>
            <a:endParaRPr lang="fr-FR" sz="1400" dirty="0">
              <a:effectLst/>
              <a:latin typeface="Arial Unicode MS"/>
              <a:ea typeface="Times New Roman" panose="02020603050405020304" pitchFamily="18" charset="0"/>
            </a:endParaRPr>
          </a:p>
        </p:txBody>
      </p:sp>
      <p:sp>
        <p:nvSpPr>
          <p:cNvPr id="4" name="Rectangle 3">
            <a:extLst>
              <a:ext uri="{FF2B5EF4-FFF2-40B4-BE49-F238E27FC236}">
                <a16:creationId xmlns:a16="http://schemas.microsoft.com/office/drawing/2014/main" id="{863DF5DA-44A6-4255-B23D-A32827EBB7C1}"/>
              </a:ext>
            </a:extLst>
          </p:cNvPr>
          <p:cNvSpPr/>
          <p:nvPr/>
        </p:nvSpPr>
        <p:spPr>
          <a:xfrm>
            <a:off x="1063135" y="1754535"/>
            <a:ext cx="6377670" cy="2495555"/>
          </a:xfrm>
          <a:prstGeom prst="rect">
            <a:avLst/>
          </a:prstGeom>
        </p:spPr>
        <p:txBody>
          <a:bodyPr wrap="square">
            <a:spAutoFit/>
          </a:bodyPr>
          <a:lstStyle/>
          <a:p>
            <a:r>
              <a:rPr lang="fr-FR" sz="1700" b="1" dirty="0">
                <a:solidFill>
                  <a:schemeClr val="accent1"/>
                </a:solidFill>
              </a:rPr>
              <a:t>DIPL</a:t>
            </a:r>
            <a:r>
              <a:rPr lang="fr-FR" sz="1700" b="1" dirty="0">
                <a:solidFill>
                  <a:srgbClr val="0070C0"/>
                </a:solidFill>
              </a:rPr>
              <a:t>Ô</a:t>
            </a:r>
            <a:r>
              <a:rPr lang="fr-FR" sz="1700" b="1" dirty="0">
                <a:solidFill>
                  <a:schemeClr val="accent1"/>
                </a:solidFill>
              </a:rPr>
              <a:t>MES </a:t>
            </a:r>
          </a:p>
          <a:p>
            <a:pPr algn="just">
              <a:spcAft>
                <a:spcPts val="0"/>
              </a:spcAft>
            </a:pPr>
            <a:r>
              <a:rPr lang="fr-FR" sz="1500" dirty="0">
                <a:solidFill>
                  <a:srgbClr val="0070C0"/>
                </a:solidFill>
                <a:ea typeface="Times New Roman" panose="02020603050405020304" pitchFamily="18" charset="0"/>
                <a:cs typeface="Arial Unicode MS"/>
              </a:rPr>
              <a:t>Pluridisciplinaire, l’UCO </a:t>
            </a:r>
            <a:r>
              <a:rPr lang="fr-FR" sz="1500" dirty="0">
                <a:solidFill>
                  <a:srgbClr val="0070C0"/>
                </a:solidFill>
                <a:ea typeface="Times New Roman" panose="02020603050405020304" pitchFamily="18" charset="0"/>
                <a:cs typeface="Times New Roman" panose="02020603050405020304" pitchFamily="18" charset="0"/>
              </a:rPr>
              <a:t>propose plus de 100 parcours de formation au sein de 6 facultés : Droit, économie, gestion / Éducation / Humanités / Sciences humaines et sociales / Sciences / Théologie et sciences religieuses.</a:t>
            </a:r>
            <a:endParaRPr lang="fr-FR" sz="1500" dirty="0">
              <a:solidFill>
                <a:srgbClr val="0070C0"/>
              </a:solidFill>
              <a:ea typeface="Times New Roman" panose="02020603050405020304" pitchFamily="18" charset="0"/>
            </a:endParaRPr>
          </a:p>
          <a:p>
            <a:pPr marL="342900" lvl="0" indent="-342900" algn="just">
              <a:spcBef>
                <a:spcPts val="500"/>
              </a:spcBef>
              <a:spcAft>
                <a:spcPts val="0"/>
              </a:spcAft>
              <a:buFont typeface="Calibri" panose="020F0502020204030204" pitchFamily="34" charset="0"/>
              <a:buChar char="-"/>
            </a:pPr>
            <a:r>
              <a:rPr lang="fr-FR" sz="1500" dirty="0">
                <a:solidFill>
                  <a:srgbClr val="0070C0"/>
                </a:solidFill>
                <a:ea typeface="Times New Roman" panose="02020603050405020304" pitchFamily="18" charset="0"/>
                <a:cs typeface="Times New Roman" panose="02020603050405020304" pitchFamily="18" charset="0"/>
              </a:rPr>
              <a:t>diplômes nationaux (licences, licences professionnelles, masters, doctorats) </a:t>
            </a:r>
            <a:endParaRPr lang="fr-FR" sz="1500" dirty="0">
              <a:solidFill>
                <a:srgbClr val="0070C0"/>
              </a:solidFill>
              <a:ea typeface="Times New Roman" panose="02020603050405020304" pitchFamily="18" charset="0"/>
              <a:cs typeface="Source Sans Pro" panose="020B0503030403020204" pitchFamily="34" charset="0"/>
            </a:endParaRPr>
          </a:p>
          <a:p>
            <a:pPr marL="342900" lvl="0" indent="-342900" algn="just">
              <a:spcAft>
                <a:spcPts val="0"/>
              </a:spcAft>
              <a:buFont typeface="Calibri" panose="020F0502020204030204" pitchFamily="34" charset="0"/>
              <a:buChar char="-"/>
            </a:pPr>
            <a:r>
              <a:rPr lang="fr-FR" sz="1500" dirty="0">
                <a:solidFill>
                  <a:srgbClr val="0070C0"/>
                </a:solidFill>
                <a:ea typeface="Times New Roman" panose="02020603050405020304" pitchFamily="18" charset="0"/>
                <a:cs typeface="Times New Roman" panose="02020603050405020304" pitchFamily="18" charset="0"/>
              </a:rPr>
              <a:t>diplômes canoniques </a:t>
            </a:r>
          </a:p>
          <a:p>
            <a:pPr marL="342900" lvl="0" indent="-342900" algn="just">
              <a:spcAft>
                <a:spcPts val="0"/>
              </a:spcAft>
              <a:buFont typeface="Calibri" panose="020F0502020204030204" pitchFamily="34" charset="0"/>
              <a:buChar char="-"/>
            </a:pPr>
            <a:r>
              <a:rPr lang="fr-FR" sz="1500" dirty="0">
                <a:solidFill>
                  <a:srgbClr val="0070C0"/>
                </a:solidFill>
                <a:ea typeface="Times New Roman" panose="02020603050405020304" pitchFamily="18" charset="0"/>
                <a:cs typeface="Times New Roman" panose="02020603050405020304" pitchFamily="18" charset="0"/>
              </a:rPr>
              <a:t>diplômes propres (diplômes d’université / DU) </a:t>
            </a:r>
          </a:p>
          <a:p>
            <a:pPr marL="342900" lvl="0" indent="-342900" algn="just">
              <a:spcAft>
                <a:spcPts val="0"/>
              </a:spcAft>
              <a:buFont typeface="Calibri" panose="020F0502020204030204" pitchFamily="34" charset="0"/>
              <a:buChar char="-"/>
            </a:pPr>
            <a:r>
              <a:rPr lang="fr-FR" sz="1500" dirty="0">
                <a:solidFill>
                  <a:srgbClr val="0070C0"/>
                </a:solidFill>
                <a:ea typeface="Times New Roman" panose="02020603050405020304" pitchFamily="18" charset="0"/>
                <a:cs typeface="Times New Roman" panose="02020603050405020304" pitchFamily="18" charset="0"/>
              </a:rPr>
              <a:t>titres certifiés par l’État (RNCP) </a:t>
            </a:r>
          </a:p>
          <a:p>
            <a:pPr marL="342900" lvl="0" indent="-342900">
              <a:spcAft>
                <a:spcPts val="0"/>
              </a:spcAft>
              <a:buFont typeface="Calibri" panose="020F0502020204030204" pitchFamily="34" charset="0"/>
              <a:buChar char="-"/>
            </a:pPr>
            <a:r>
              <a:rPr lang="fr-FR" sz="1500" dirty="0">
                <a:solidFill>
                  <a:srgbClr val="0070C0"/>
                </a:solidFill>
                <a:ea typeface="Times New Roman" panose="02020603050405020304" pitchFamily="18" charset="0"/>
                <a:cs typeface="Times New Roman" panose="02020603050405020304" pitchFamily="18" charset="0"/>
              </a:rPr>
              <a:t>dispositifs d’accompagnement (année préparatoire, année de remise à niveau, prépa concours...)</a:t>
            </a:r>
            <a:endParaRPr lang="fr-FR" sz="1500" dirty="0">
              <a:solidFill>
                <a:srgbClr val="0070C0"/>
              </a:solidFill>
              <a:effectLst/>
              <a:ea typeface="Times New Roman" panose="02020603050405020304" pitchFamily="18" charset="0"/>
            </a:endParaRPr>
          </a:p>
        </p:txBody>
      </p:sp>
      <p:sp>
        <p:nvSpPr>
          <p:cNvPr id="19" name="Rectangle 18">
            <a:extLst>
              <a:ext uri="{FF2B5EF4-FFF2-40B4-BE49-F238E27FC236}">
                <a16:creationId xmlns:a16="http://schemas.microsoft.com/office/drawing/2014/main" id="{CAAEE782-B442-4D65-A50B-6F4E9F43EAEB}"/>
              </a:ext>
            </a:extLst>
          </p:cNvPr>
          <p:cNvSpPr/>
          <p:nvPr/>
        </p:nvSpPr>
        <p:spPr>
          <a:xfrm>
            <a:off x="823070" y="4190885"/>
            <a:ext cx="6702062" cy="1785104"/>
          </a:xfrm>
          <a:prstGeom prst="rect">
            <a:avLst/>
          </a:prstGeom>
        </p:spPr>
        <p:txBody>
          <a:bodyPr wrap="square">
            <a:spAutoFit/>
          </a:bodyPr>
          <a:lstStyle/>
          <a:p>
            <a:pPr algn="just"/>
            <a:r>
              <a:rPr lang="fr-FR" sz="1700" b="1" dirty="0">
                <a:solidFill>
                  <a:schemeClr val="accent1"/>
                </a:solidFill>
                <a:latin typeface="Calibri" panose="020F0502020204030204" pitchFamily="34" charset="0"/>
              </a:rPr>
              <a:t>Main dans la main avec les entreprises</a:t>
            </a:r>
            <a:r>
              <a:rPr lang="fr-FR" b="1" baseline="30000" dirty="0">
                <a:solidFill>
                  <a:srgbClr val="000000"/>
                </a:solidFill>
                <a:latin typeface="+mj-lt"/>
              </a:rPr>
              <a:t> </a:t>
            </a:r>
          </a:p>
          <a:p>
            <a:pPr algn="just"/>
            <a:r>
              <a:rPr lang="fr-FR" sz="1500" dirty="0"/>
              <a:t>Depuis plus de 50 ans, l’entreprise est au cœur de notre projet pédagogique. Les étudiants reçoivent une double formation, universitaire et professionnalisante, qui leur donne de solides connaissances, une ouverture intellectuelle et les clés pour leur insertion professionnelle. Reconnus pour leurs compétences, leur adaptabilité et leur agilité, 80 % des diplômés Master trouvent un emploi en moins de 6 mois.</a:t>
            </a:r>
          </a:p>
          <a:p>
            <a:pPr algn="just"/>
            <a:endParaRPr lang="fr-FR" dirty="0">
              <a:latin typeface="+mj-lt"/>
            </a:endParaRPr>
          </a:p>
        </p:txBody>
      </p:sp>
      <p:sp>
        <p:nvSpPr>
          <p:cNvPr id="24" name="Rectangle 23">
            <a:extLst>
              <a:ext uri="{FF2B5EF4-FFF2-40B4-BE49-F238E27FC236}">
                <a16:creationId xmlns:a16="http://schemas.microsoft.com/office/drawing/2014/main" id="{FBF4C68B-E751-40D8-BD0F-0CC4F0F44857}"/>
              </a:ext>
            </a:extLst>
          </p:cNvPr>
          <p:cNvSpPr/>
          <p:nvPr/>
        </p:nvSpPr>
        <p:spPr>
          <a:xfrm>
            <a:off x="-1" y="4238492"/>
            <a:ext cx="911610" cy="3066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6EA77715-ADDF-4444-906F-F790097B4678}"/>
              </a:ext>
            </a:extLst>
          </p:cNvPr>
          <p:cNvSpPr/>
          <p:nvPr/>
        </p:nvSpPr>
        <p:spPr>
          <a:xfrm>
            <a:off x="1111609" y="5946636"/>
            <a:ext cx="6314704" cy="784830"/>
          </a:xfrm>
          <a:prstGeom prst="rect">
            <a:avLst/>
          </a:prstGeom>
        </p:spPr>
        <p:txBody>
          <a:bodyPr wrap="square">
            <a:spAutoFit/>
          </a:bodyPr>
          <a:lstStyle/>
          <a:p>
            <a:pPr algn="just">
              <a:spcAft>
                <a:spcPts val="0"/>
              </a:spcAft>
            </a:pPr>
            <a:r>
              <a:rPr lang="fr-FR" sz="1500" b="1" dirty="0">
                <a:solidFill>
                  <a:srgbClr val="FFC000"/>
                </a:solidFill>
                <a:ea typeface="Calibri" panose="020F0502020204030204" pitchFamily="34" charset="0"/>
                <a:cs typeface="Times New Roman" panose="02020603050405020304" pitchFamily="18" charset="0"/>
              </a:rPr>
              <a:t>Parcours 100 % tournés vers la professionnalisation : </a:t>
            </a:r>
            <a:r>
              <a:rPr lang="fr-FR" sz="1500" b="1" dirty="0">
                <a:solidFill>
                  <a:srgbClr val="FFC000"/>
                </a:solidFill>
                <a:ea typeface="Times New Roman" panose="02020603050405020304" pitchFamily="18" charset="0"/>
              </a:rPr>
              <a:t>stages dès la Licence 1, formations en alternance, Jours Pros entreprises-étudiants, programme entrepreneurial, espaces de </a:t>
            </a:r>
            <a:r>
              <a:rPr lang="fr-FR" sz="1500" b="1" dirty="0" err="1">
                <a:solidFill>
                  <a:srgbClr val="FFC000"/>
                </a:solidFill>
                <a:ea typeface="Times New Roman" panose="02020603050405020304" pitchFamily="18" charset="0"/>
              </a:rPr>
              <a:t>co-working</a:t>
            </a:r>
            <a:r>
              <a:rPr lang="fr-FR" sz="1500" b="1" dirty="0">
                <a:solidFill>
                  <a:srgbClr val="FFC000"/>
                </a:solidFill>
                <a:ea typeface="Times New Roman" panose="02020603050405020304" pitchFamily="18" charset="0"/>
              </a:rPr>
              <a:t>, plateforme stage-emploi (</a:t>
            </a:r>
            <a:r>
              <a:rPr lang="fr-FR" sz="1500" b="1" dirty="0" err="1">
                <a:solidFill>
                  <a:srgbClr val="FFC000"/>
                </a:solidFill>
                <a:ea typeface="Times New Roman" panose="02020603050405020304" pitchFamily="18" charset="0"/>
              </a:rPr>
              <a:t>Jobteaser</a:t>
            </a:r>
            <a:r>
              <a:rPr lang="fr-FR" sz="1500" b="1" dirty="0">
                <a:solidFill>
                  <a:srgbClr val="FFC000"/>
                </a:solidFill>
                <a:ea typeface="Times New Roman" panose="02020603050405020304" pitchFamily="18" charset="0"/>
              </a:rPr>
              <a:t>)</a:t>
            </a:r>
          </a:p>
        </p:txBody>
      </p:sp>
      <p:sp>
        <p:nvSpPr>
          <p:cNvPr id="25" name="ZoneTexte 24">
            <a:extLst>
              <a:ext uri="{FF2B5EF4-FFF2-40B4-BE49-F238E27FC236}">
                <a16:creationId xmlns:a16="http://schemas.microsoft.com/office/drawing/2014/main" id="{BA1F2DAA-DF73-420D-9564-B8652A57DB47}"/>
              </a:ext>
            </a:extLst>
          </p:cNvPr>
          <p:cNvSpPr txBox="1"/>
          <p:nvPr/>
        </p:nvSpPr>
        <p:spPr>
          <a:xfrm>
            <a:off x="10121774" y="1534851"/>
            <a:ext cx="2062792" cy="369332"/>
          </a:xfrm>
          <a:prstGeom prst="rect">
            <a:avLst/>
          </a:prstGeom>
          <a:solidFill>
            <a:srgbClr val="FFC000"/>
          </a:solidFill>
        </p:spPr>
        <p:txBody>
          <a:bodyPr wrap="square" rtlCol="0">
            <a:spAutoFit/>
          </a:bodyPr>
          <a:lstStyle/>
          <a:p>
            <a:r>
              <a:rPr lang="fr-FR" dirty="0">
                <a:solidFill>
                  <a:schemeClr val="bg1"/>
                </a:solidFill>
                <a:latin typeface="Calibri" panose="020F0502020204030204" pitchFamily="34" charset="0"/>
              </a:rPr>
              <a:t>www.uco.fr</a:t>
            </a:r>
            <a:endParaRPr lang="fr-FR" dirty="0">
              <a:solidFill>
                <a:schemeClr val="bg1"/>
              </a:solidFill>
            </a:endParaRPr>
          </a:p>
        </p:txBody>
      </p:sp>
    </p:spTree>
    <p:extLst>
      <p:ext uri="{BB962C8B-B14F-4D97-AF65-F5344CB8AC3E}">
        <p14:creationId xmlns:p14="http://schemas.microsoft.com/office/powerpoint/2010/main" val="301140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necteur droit avec flèche 29">
            <a:extLst>
              <a:ext uri="{FF2B5EF4-FFF2-40B4-BE49-F238E27FC236}">
                <a16:creationId xmlns:a16="http://schemas.microsoft.com/office/drawing/2014/main" id="{4D406547-F5B9-4AF3-863F-20274A73EA70}"/>
              </a:ext>
            </a:extLst>
          </p:cNvPr>
          <p:cNvCxnSpPr/>
          <p:nvPr/>
        </p:nvCxnSpPr>
        <p:spPr>
          <a:xfrm>
            <a:off x="1824990" y="12771755"/>
            <a:ext cx="0" cy="390525"/>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1" name="Connecteur droit avec flèche 30">
            <a:extLst>
              <a:ext uri="{FF2B5EF4-FFF2-40B4-BE49-F238E27FC236}">
                <a16:creationId xmlns:a16="http://schemas.microsoft.com/office/drawing/2014/main" id="{D8128566-99F4-49AE-9E95-D0AC026384F5}"/>
              </a:ext>
            </a:extLst>
          </p:cNvPr>
          <p:cNvCxnSpPr/>
          <p:nvPr/>
        </p:nvCxnSpPr>
        <p:spPr>
          <a:xfrm>
            <a:off x="4956810" y="12856210"/>
            <a:ext cx="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50" name="Rectangle 11">
            <a:extLst>
              <a:ext uri="{FF2B5EF4-FFF2-40B4-BE49-F238E27FC236}">
                <a16:creationId xmlns:a16="http://schemas.microsoft.com/office/drawing/2014/main" id="{C2B9DF4C-1C52-4E3C-89CC-833B9CE22EC9}"/>
              </a:ext>
            </a:extLst>
          </p:cNvPr>
          <p:cNvSpPr>
            <a:spLocks noChangeArrowheads="1"/>
          </p:cNvSpPr>
          <p:nvPr/>
        </p:nvSpPr>
        <p:spPr bwMode="auto">
          <a:xfrm>
            <a:off x="0" y="13403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Arial" panose="020B0604020202020204" pitchFamily="34" charset="0"/>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51" name="Rectangle 12">
            <a:extLst>
              <a:ext uri="{FF2B5EF4-FFF2-40B4-BE49-F238E27FC236}">
                <a16:creationId xmlns:a16="http://schemas.microsoft.com/office/drawing/2014/main" id="{F8869C1D-BB48-45B2-923B-7B5609A4C062}"/>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2" name="Rectangle 13">
            <a:extLst>
              <a:ext uri="{FF2B5EF4-FFF2-40B4-BE49-F238E27FC236}">
                <a16:creationId xmlns:a16="http://schemas.microsoft.com/office/drawing/2014/main" id="{2CED1B62-2808-40EF-A84C-62C0FD29C3CC}"/>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Calibri" panose="020F0502020204030204" pitchFamily="34" charset="0"/>
                <a:cs typeface="Calibri" panose="020F0502020204030204" pitchFamily="34"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3" name="Rectangle 14">
            <a:extLst>
              <a:ext uri="{FF2B5EF4-FFF2-40B4-BE49-F238E27FC236}">
                <a16:creationId xmlns:a16="http://schemas.microsoft.com/office/drawing/2014/main" id="{25A3F806-A738-414D-A414-AEB98320E848}"/>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4" name="Rectangle 15">
            <a:extLst>
              <a:ext uri="{FF2B5EF4-FFF2-40B4-BE49-F238E27FC236}">
                <a16:creationId xmlns:a16="http://schemas.microsoft.com/office/drawing/2014/main" id="{B78DB35F-64F8-4EA2-B0E6-C262A10B3C56}"/>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45" name="Rectangle 44">
            <a:extLst>
              <a:ext uri="{FF2B5EF4-FFF2-40B4-BE49-F238E27FC236}">
                <a16:creationId xmlns:a16="http://schemas.microsoft.com/office/drawing/2014/main" id="{0EE25057-C26A-4E81-B936-B4F61260F790}"/>
              </a:ext>
            </a:extLst>
          </p:cNvPr>
          <p:cNvSpPr/>
          <p:nvPr/>
        </p:nvSpPr>
        <p:spPr>
          <a:xfrm>
            <a:off x="184731" y="4719386"/>
            <a:ext cx="4047553" cy="4520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          COMMENT PROCÉDER AU VERSEMENT ?</a:t>
            </a:r>
          </a:p>
        </p:txBody>
      </p:sp>
      <p:sp>
        <p:nvSpPr>
          <p:cNvPr id="2059" name="ZoneTexte 2058">
            <a:extLst>
              <a:ext uri="{FF2B5EF4-FFF2-40B4-BE49-F238E27FC236}">
                <a16:creationId xmlns:a16="http://schemas.microsoft.com/office/drawing/2014/main" id="{B4D569D9-AA36-49FE-BA9A-EAEE35072E07}"/>
              </a:ext>
            </a:extLst>
          </p:cNvPr>
          <p:cNvSpPr txBox="1"/>
          <p:nvPr/>
        </p:nvSpPr>
        <p:spPr>
          <a:xfrm>
            <a:off x="208987" y="1992155"/>
            <a:ext cx="4023297" cy="2616101"/>
          </a:xfrm>
          <a:prstGeom prst="rect">
            <a:avLst/>
          </a:prstGeom>
          <a:noFill/>
          <a:ln>
            <a:solidFill>
              <a:srgbClr val="FFC000"/>
            </a:solidFill>
          </a:ln>
        </p:spPr>
        <p:txBody>
          <a:bodyPr wrap="square" rtlCol="0">
            <a:spAutoFit/>
          </a:bodyPr>
          <a:lstStyle/>
          <a:p>
            <a:pPr algn="just"/>
            <a:r>
              <a:rPr lang="fr-FR" sz="1400" dirty="0"/>
              <a:t>La Loi pour « la liberté de choisir son avenir professionnel » modifie les modalités de collecte de la taxe d’apprentissage. </a:t>
            </a:r>
          </a:p>
          <a:p>
            <a:pPr algn="just"/>
            <a:endParaRPr lang="fr-FR" sz="800" dirty="0"/>
          </a:p>
          <a:p>
            <a:pPr algn="just"/>
            <a:r>
              <a:rPr lang="fr-FR" sz="1400" dirty="0"/>
              <a:t>La taxe d’apprentissage correspond toujours à 0,68% de la masse salariale brute.</a:t>
            </a:r>
          </a:p>
          <a:p>
            <a:pPr algn="just"/>
            <a:endParaRPr lang="fr-FR" sz="800" dirty="0"/>
          </a:p>
          <a:p>
            <a:pPr algn="just"/>
            <a:r>
              <a:rPr lang="fr-FR" sz="1400" b="1" dirty="0"/>
              <a:t>2022</a:t>
            </a:r>
            <a:r>
              <a:rPr lang="fr-FR" sz="1400" dirty="0"/>
              <a:t> : Dernière année de versement </a:t>
            </a:r>
            <a:r>
              <a:rPr lang="fr-FR" sz="1400" b="1" dirty="0"/>
              <a:t>direct</a:t>
            </a:r>
            <a:r>
              <a:rPr lang="fr-FR" sz="1400" dirty="0"/>
              <a:t> des Dépenses Libératoires (0,09%) </a:t>
            </a:r>
            <a:r>
              <a:rPr lang="fr-FR" sz="1400" b="1" dirty="0"/>
              <a:t>vers les écoles</a:t>
            </a:r>
            <a:r>
              <a:rPr lang="fr-FR" sz="1400" dirty="0"/>
              <a:t>. </a:t>
            </a:r>
          </a:p>
          <a:p>
            <a:pPr algn="just"/>
            <a:endParaRPr lang="fr-FR" sz="800" b="1" dirty="0"/>
          </a:p>
          <a:p>
            <a:pPr algn="just"/>
            <a:r>
              <a:rPr lang="fr-FR" sz="1400" b="1" dirty="0"/>
              <a:t>2023</a:t>
            </a:r>
            <a:r>
              <a:rPr lang="fr-FR" sz="1400" dirty="0"/>
              <a:t> : - </a:t>
            </a:r>
            <a:r>
              <a:rPr lang="fr-FR" sz="1400" dirty="0">
                <a:effectLst/>
                <a:ea typeface="Calibri" panose="020F0502020204030204" pitchFamily="34" charset="0"/>
                <a:cs typeface="Times New Roman" panose="02020603050405020304" pitchFamily="18" charset="0"/>
              </a:rPr>
              <a:t>1</a:t>
            </a:r>
            <a:r>
              <a:rPr lang="fr-FR" sz="1400" baseline="30000" dirty="0">
                <a:effectLst/>
                <a:ea typeface="Calibri" panose="020F0502020204030204" pitchFamily="34" charset="0"/>
                <a:cs typeface="Times New Roman" panose="02020603050405020304" pitchFamily="18" charset="0"/>
              </a:rPr>
              <a:t>ère</a:t>
            </a:r>
            <a:r>
              <a:rPr lang="fr-FR" sz="1400" dirty="0">
                <a:effectLst/>
                <a:ea typeface="Calibri" panose="020F0502020204030204" pitchFamily="34" charset="0"/>
                <a:cs typeface="Times New Roman" panose="02020603050405020304" pitchFamily="18" charset="0"/>
              </a:rPr>
              <a:t> collecte par l’URSSAF ou MSA, </a:t>
            </a:r>
            <a:r>
              <a:rPr lang="fr-FR" sz="1400" u="sng" dirty="0">
                <a:effectLst/>
                <a:ea typeface="Calibri" panose="020F0502020204030204" pitchFamily="34" charset="0"/>
                <a:cs typeface="Times New Roman" panose="02020603050405020304" pitchFamily="18" charset="0"/>
              </a:rPr>
              <a:t>du solde </a:t>
            </a:r>
            <a:r>
              <a:rPr lang="fr-FR" sz="1400" dirty="0">
                <a:effectLst/>
                <a:ea typeface="Calibri" panose="020F0502020204030204" pitchFamily="34" charset="0"/>
                <a:cs typeface="Times New Roman" panose="02020603050405020304" pitchFamily="18" charset="0"/>
              </a:rPr>
              <a:t>de la TA, au titre de 2022, exigible le 05 ou 15 Mai 2023, en fonction de la taille de l’entreprise.</a:t>
            </a:r>
          </a:p>
        </p:txBody>
      </p:sp>
      <p:sp>
        <p:nvSpPr>
          <p:cNvPr id="49" name="ZoneTexte 48">
            <a:extLst>
              <a:ext uri="{FF2B5EF4-FFF2-40B4-BE49-F238E27FC236}">
                <a16:creationId xmlns:a16="http://schemas.microsoft.com/office/drawing/2014/main" id="{863E95FC-5EA4-4455-843B-12499D5785E3}"/>
              </a:ext>
            </a:extLst>
          </p:cNvPr>
          <p:cNvSpPr txBox="1"/>
          <p:nvPr/>
        </p:nvSpPr>
        <p:spPr>
          <a:xfrm>
            <a:off x="184731" y="5260170"/>
            <a:ext cx="4118371" cy="954107"/>
          </a:xfrm>
          <a:prstGeom prst="rect">
            <a:avLst/>
          </a:prstGeom>
          <a:noFill/>
        </p:spPr>
        <p:txBody>
          <a:bodyPr wrap="square" rtlCol="0">
            <a:spAutoFit/>
          </a:bodyPr>
          <a:lstStyle/>
          <a:p>
            <a:r>
              <a:rPr lang="fr-FR" sz="1400" dirty="0"/>
              <a:t>En 2023, la fraction du 0,09 % est à affecter en %, à un ou plusieurs établissements habilités à la percevoir, via la plateforme </a:t>
            </a:r>
            <a:r>
              <a:rPr lang="fr-FR" sz="1400" b="1" dirty="0"/>
              <a:t>SOLTEA de la Caisse des Dépôts et Consignations, à partir du 24 Mai 2023.</a:t>
            </a:r>
          </a:p>
        </p:txBody>
      </p:sp>
      <p:sp>
        <p:nvSpPr>
          <p:cNvPr id="18" name="Rectangle 17">
            <a:extLst>
              <a:ext uri="{FF2B5EF4-FFF2-40B4-BE49-F238E27FC236}">
                <a16:creationId xmlns:a16="http://schemas.microsoft.com/office/drawing/2014/main" id="{483C4820-AA4A-4F95-AE15-ED44A6A9A4B4}"/>
              </a:ext>
            </a:extLst>
          </p:cNvPr>
          <p:cNvSpPr/>
          <p:nvPr/>
        </p:nvSpPr>
        <p:spPr>
          <a:xfrm>
            <a:off x="558298" y="-1"/>
            <a:ext cx="3673987" cy="17438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a:p>
            <a:pPr algn="ctr"/>
            <a:endParaRPr lang="fr-FR" sz="2000" dirty="0"/>
          </a:p>
        </p:txBody>
      </p:sp>
      <p:sp>
        <p:nvSpPr>
          <p:cNvPr id="19" name="ZoneTexte 18">
            <a:extLst>
              <a:ext uri="{FF2B5EF4-FFF2-40B4-BE49-F238E27FC236}">
                <a16:creationId xmlns:a16="http://schemas.microsoft.com/office/drawing/2014/main" id="{1A7D8722-3DA2-436E-952A-1FA371F6D1A9}"/>
              </a:ext>
            </a:extLst>
          </p:cNvPr>
          <p:cNvSpPr txBox="1"/>
          <p:nvPr/>
        </p:nvSpPr>
        <p:spPr>
          <a:xfrm>
            <a:off x="895429" y="705525"/>
            <a:ext cx="3213335" cy="861774"/>
          </a:xfrm>
          <a:prstGeom prst="rect">
            <a:avLst/>
          </a:prstGeom>
          <a:noFill/>
        </p:spPr>
        <p:txBody>
          <a:bodyPr wrap="square" rtlCol="0">
            <a:spAutoFit/>
          </a:bodyPr>
          <a:lstStyle/>
          <a:p>
            <a:r>
              <a:rPr lang="fr-FR" sz="2500" dirty="0">
                <a:solidFill>
                  <a:schemeClr val="bg1"/>
                </a:solidFill>
              </a:rPr>
              <a:t>Taxe d’apprentissage</a:t>
            </a:r>
          </a:p>
          <a:p>
            <a:r>
              <a:rPr lang="fr-FR" sz="2500" b="1" i="1" dirty="0">
                <a:solidFill>
                  <a:schemeClr val="bg1"/>
                </a:solidFill>
              </a:rPr>
              <a:t>Comment ca marche ?</a:t>
            </a:r>
            <a:endParaRPr lang="fr-FR" dirty="0"/>
          </a:p>
        </p:txBody>
      </p:sp>
      <p:sp>
        <p:nvSpPr>
          <p:cNvPr id="21" name="ZoneTexte 20">
            <a:extLst>
              <a:ext uri="{FF2B5EF4-FFF2-40B4-BE49-F238E27FC236}">
                <a16:creationId xmlns:a16="http://schemas.microsoft.com/office/drawing/2014/main" id="{E7D1DD70-1CED-4DC7-BA24-36974A9FAF57}"/>
              </a:ext>
            </a:extLst>
          </p:cNvPr>
          <p:cNvSpPr txBox="1"/>
          <p:nvPr/>
        </p:nvSpPr>
        <p:spPr>
          <a:xfrm>
            <a:off x="4303105" y="2304979"/>
            <a:ext cx="2755948" cy="1585049"/>
          </a:xfrm>
          <a:prstGeom prst="rect">
            <a:avLst/>
          </a:prstGeom>
          <a:noFill/>
        </p:spPr>
        <p:txBody>
          <a:bodyPr wrap="square" rtlCol="0">
            <a:spAutoFit/>
          </a:bodyPr>
          <a:lstStyle/>
          <a:p>
            <a:pPr algn="ctr"/>
            <a:r>
              <a:rPr lang="fr-FR" sz="1500" b="1" dirty="0"/>
              <a:t>Contribution à l’apprentissage</a:t>
            </a:r>
          </a:p>
          <a:p>
            <a:pPr algn="ctr"/>
            <a:r>
              <a:rPr lang="fr-FR" sz="2500" b="1">
                <a:solidFill>
                  <a:srgbClr val="FFC000"/>
                </a:solidFill>
              </a:rPr>
              <a:t>0,59 </a:t>
            </a:r>
            <a:r>
              <a:rPr lang="fr-FR" sz="2500" b="1" dirty="0">
                <a:solidFill>
                  <a:srgbClr val="FFC000"/>
                </a:solidFill>
              </a:rPr>
              <a:t>%</a:t>
            </a:r>
          </a:p>
          <a:p>
            <a:pPr algn="ctr"/>
            <a:endParaRPr lang="fr-FR" sz="1400" dirty="0"/>
          </a:p>
          <a:p>
            <a:pPr algn="ctr"/>
            <a:r>
              <a:rPr lang="fr-FR" sz="1400" dirty="0"/>
              <a:t>Versée mensuellement à</a:t>
            </a:r>
          </a:p>
          <a:p>
            <a:pPr algn="ctr"/>
            <a:r>
              <a:rPr lang="fr-FR" sz="1400" dirty="0"/>
              <a:t> l’</a:t>
            </a:r>
            <a:r>
              <a:rPr lang="fr-FR" sz="1400" b="1" dirty="0">
                <a:solidFill>
                  <a:srgbClr val="FFC000"/>
                </a:solidFill>
              </a:rPr>
              <a:t>URSSAF </a:t>
            </a:r>
            <a:r>
              <a:rPr lang="fr-FR" sz="1400" dirty="0"/>
              <a:t>via la DSN</a:t>
            </a:r>
          </a:p>
          <a:p>
            <a:pPr algn="ctr"/>
            <a:r>
              <a:rPr lang="fr-FR" sz="1500" dirty="0"/>
              <a:t> </a:t>
            </a:r>
          </a:p>
        </p:txBody>
      </p:sp>
      <p:sp>
        <p:nvSpPr>
          <p:cNvPr id="22" name="ZoneTexte 21">
            <a:extLst>
              <a:ext uri="{FF2B5EF4-FFF2-40B4-BE49-F238E27FC236}">
                <a16:creationId xmlns:a16="http://schemas.microsoft.com/office/drawing/2014/main" id="{1517A907-2C57-4BD4-AF03-4E4E4440FEF3}"/>
              </a:ext>
            </a:extLst>
          </p:cNvPr>
          <p:cNvSpPr txBox="1"/>
          <p:nvPr/>
        </p:nvSpPr>
        <p:spPr>
          <a:xfrm>
            <a:off x="9768211" y="2304979"/>
            <a:ext cx="2352730" cy="1585049"/>
          </a:xfrm>
          <a:prstGeom prst="rect">
            <a:avLst/>
          </a:prstGeom>
          <a:noFill/>
        </p:spPr>
        <p:txBody>
          <a:bodyPr wrap="square" rtlCol="0">
            <a:spAutoFit/>
          </a:bodyPr>
          <a:lstStyle/>
          <a:p>
            <a:pPr algn="ctr"/>
            <a:r>
              <a:rPr lang="fr-FR" sz="1500" b="1" dirty="0"/>
              <a:t>Dépenses libératoires</a:t>
            </a:r>
          </a:p>
          <a:p>
            <a:pPr algn="ctr"/>
            <a:r>
              <a:rPr lang="fr-FR" sz="2500" b="1" dirty="0">
                <a:solidFill>
                  <a:srgbClr val="FFC000"/>
                </a:solidFill>
              </a:rPr>
              <a:t>0,09 %</a:t>
            </a:r>
          </a:p>
          <a:p>
            <a:pPr algn="ctr"/>
            <a:endParaRPr lang="fr-FR" sz="1500" dirty="0"/>
          </a:p>
          <a:p>
            <a:pPr algn="ctr"/>
            <a:r>
              <a:rPr lang="fr-FR" sz="1400" dirty="0"/>
              <a:t>Versées directement à l’établissement de votre choix </a:t>
            </a:r>
          </a:p>
          <a:p>
            <a:pPr algn="ctr"/>
            <a:r>
              <a:rPr lang="fr-FR" sz="1400" dirty="0"/>
              <a:t>parmi les </a:t>
            </a:r>
            <a:r>
              <a:rPr lang="fr-FR" sz="1400" b="1" dirty="0">
                <a:solidFill>
                  <a:srgbClr val="FFC000"/>
                </a:solidFill>
              </a:rPr>
              <a:t>écoles habilitées</a:t>
            </a:r>
            <a:endParaRPr lang="fr-FR" sz="1400" dirty="0"/>
          </a:p>
        </p:txBody>
      </p:sp>
      <p:graphicFrame>
        <p:nvGraphicFramePr>
          <p:cNvPr id="4" name="Graphique 3">
            <a:extLst>
              <a:ext uri="{FF2B5EF4-FFF2-40B4-BE49-F238E27FC236}">
                <a16:creationId xmlns:a16="http://schemas.microsoft.com/office/drawing/2014/main" id="{95512532-724F-4FD9-99E7-FE9E793F3EDE}"/>
              </a:ext>
            </a:extLst>
          </p:cNvPr>
          <p:cNvGraphicFramePr/>
          <p:nvPr>
            <p:extLst>
              <p:ext uri="{D42A27DB-BD31-4B8C-83A1-F6EECF244321}">
                <p14:modId xmlns:p14="http://schemas.microsoft.com/office/powerpoint/2010/main" val="36519882"/>
              </p:ext>
            </p:extLst>
          </p:nvPr>
        </p:nvGraphicFramePr>
        <p:xfrm>
          <a:off x="6096000" y="1579982"/>
          <a:ext cx="4202277" cy="280151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E3F7CB30-6767-486D-802E-E2ED4DC4532A}"/>
              </a:ext>
            </a:extLst>
          </p:cNvPr>
          <p:cNvSpPr/>
          <p:nvPr/>
        </p:nvSpPr>
        <p:spPr>
          <a:xfrm>
            <a:off x="5368705" y="4035540"/>
            <a:ext cx="226337" cy="2739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07148482-0AEB-47F4-803A-6C57712265B3}"/>
              </a:ext>
            </a:extLst>
          </p:cNvPr>
          <p:cNvSpPr txBox="1"/>
          <p:nvPr/>
        </p:nvSpPr>
        <p:spPr>
          <a:xfrm>
            <a:off x="6819164" y="2688273"/>
            <a:ext cx="2755948" cy="692497"/>
          </a:xfrm>
          <a:prstGeom prst="rect">
            <a:avLst/>
          </a:prstGeom>
          <a:noFill/>
        </p:spPr>
        <p:txBody>
          <a:bodyPr wrap="square" rtlCol="0">
            <a:spAutoFit/>
          </a:bodyPr>
          <a:lstStyle/>
          <a:p>
            <a:pPr algn="ctr"/>
            <a:r>
              <a:rPr lang="fr-FR" sz="2500" b="1" dirty="0">
                <a:solidFill>
                  <a:srgbClr val="FFC000"/>
                </a:solidFill>
              </a:rPr>
              <a:t>0,68%</a:t>
            </a:r>
          </a:p>
          <a:p>
            <a:pPr algn="ctr"/>
            <a:r>
              <a:rPr lang="fr-FR" sz="1400" dirty="0"/>
              <a:t>De la MSB</a:t>
            </a:r>
            <a:endParaRPr lang="fr-FR" sz="1500" dirty="0"/>
          </a:p>
        </p:txBody>
      </p:sp>
    </p:spTree>
    <p:extLst>
      <p:ext uri="{BB962C8B-B14F-4D97-AF65-F5344CB8AC3E}">
        <p14:creationId xmlns:p14="http://schemas.microsoft.com/office/powerpoint/2010/main" val="4075264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necteur droit avec flèche 29">
            <a:extLst>
              <a:ext uri="{FF2B5EF4-FFF2-40B4-BE49-F238E27FC236}">
                <a16:creationId xmlns:a16="http://schemas.microsoft.com/office/drawing/2014/main" id="{4D406547-F5B9-4AF3-863F-20274A73EA70}"/>
              </a:ext>
            </a:extLst>
          </p:cNvPr>
          <p:cNvCxnSpPr/>
          <p:nvPr/>
        </p:nvCxnSpPr>
        <p:spPr>
          <a:xfrm>
            <a:off x="1824990" y="12771755"/>
            <a:ext cx="0" cy="390525"/>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1" name="Connecteur droit avec flèche 30">
            <a:extLst>
              <a:ext uri="{FF2B5EF4-FFF2-40B4-BE49-F238E27FC236}">
                <a16:creationId xmlns:a16="http://schemas.microsoft.com/office/drawing/2014/main" id="{D8128566-99F4-49AE-9E95-D0AC026384F5}"/>
              </a:ext>
            </a:extLst>
          </p:cNvPr>
          <p:cNvCxnSpPr/>
          <p:nvPr/>
        </p:nvCxnSpPr>
        <p:spPr>
          <a:xfrm>
            <a:off x="4956810" y="12856210"/>
            <a:ext cx="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50" name="Rectangle 11">
            <a:extLst>
              <a:ext uri="{FF2B5EF4-FFF2-40B4-BE49-F238E27FC236}">
                <a16:creationId xmlns:a16="http://schemas.microsoft.com/office/drawing/2014/main" id="{C2B9DF4C-1C52-4E3C-89CC-833B9CE22EC9}"/>
              </a:ext>
            </a:extLst>
          </p:cNvPr>
          <p:cNvSpPr>
            <a:spLocks noChangeArrowheads="1"/>
          </p:cNvSpPr>
          <p:nvPr/>
        </p:nvSpPr>
        <p:spPr bwMode="auto">
          <a:xfrm>
            <a:off x="0" y="13403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Arial" panose="020B0604020202020204" pitchFamily="34" charset="0"/>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51" name="Rectangle 12">
            <a:extLst>
              <a:ext uri="{FF2B5EF4-FFF2-40B4-BE49-F238E27FC236}">
                <a16:creationId xmlns:a16="http://schemas.microsoft.com/office/drawing/2014/main" id="{F8869C1D-BB48-45B2-923B-7B5609A4C062}"/>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2" name="Rectangle 13">
            <a:extLst>
              <a:ext uri="{FF2B5EF4-FFF2-40B4-BE49-F238E27FC236}">
                <a16:creationId xmlns:a16="http://schemas.microsoft.com/office/drawing/2014/main" id="{2CED1B62-2808-40EF-A84C-62C0FD29C3CC}"/>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Calibri" panose="020F0502020204030204" pitchFamily="34" charset="0"/>
                <a:cs typeface="Calibri" panose="020F0502020204030204" pitchFamily="34"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3" name="Rectangle 14">
            <a:extLst>
              <a:ext uri="{FF2B5EF4-FFF2-40B4-BE49-F238E27FC236}">
                <a16:creationId xmlns:a16="http://schemas.microsoft.com/office/drawing/2014/main" id="{25A3F806-A738-414D-A414-AEB98320E848}"/>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4" name="Rectangle 15">
            <a:extLst>
              <a:ext uri="{FF2B5EF4-FFF2-40B4-BE49-F238E27FC236}">
                <a16:creationId xmlns:a16="http://schemas.microsoft.com/office/drawing/2014/main" id="{B78DB35F-64F8-4EA2-B0E6-C262A10B3C56}"/>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57" name="Rectangle 2056">
            <a:extLst>
              <a:ext uri="{FF2B5EF4-FFF2-40B4-BE49-F238E27FC236}">
                <a16:creationId xmlns:a16="http://schemas.microsoft.com/office/drawing/2014/main" id="{A343F884-3039-4352-8733-197132B9439E}"/>
              </a:ext>
            </a:extLst>
          </p:cNvPr>
          <p:cNvSpPr/>
          <p:nvPr/>
        </p:nvSpPr>
        <p:spPr>
          <a:xfrm>
            <a:off x="184731" y="-31988388"/>
            <a:ext cx="8959269" cy="27607558"/>
          </a:xfrm>
          <a:prstGeom prst="rect">
            <a:avLst/>
          </a:prstGeom>
        </p:spPr>
        <p:txBody>
          <a:bodyPr wrap="square">
            <a:spAutoFit/>
          </a:bodyPr>
          <a:lstStyle/>
          <a:p>
            <a:r>
              <a:rPr lang="fr-FR" sz="2400" dirty="0">
                <a:solidFill>
                  <a:srgbClr val="000000"/>
                </a:solidFill>
                <a:latin typeface="CIDFont+F1"/>
              </a:rPr>
              <a:t>La réforme de la </a:t>
            </a:r>
            <a:r>
              <a:rPr lang="fr-FR" sz="2400" dirty="0">
                <a:solidFill>
                  <a:srgbClr val="000000"/>
                </a:solidFill>
                <a:latin typeface="CIDFont+F4"/>
              </a:rPr>
              <a:t>taxe d’apprentissage</a:t>
            </a:r>
            <a:r>
              <a:rPr lang="fr-FR" sz="2400" dirty="0">
                <a:solidFill>
                  <a:srgbClr val="000000"/>
                </a:solidFill>
                <a:latin typeface="CIDFont+F1"/>
              </a:rPr>
              <a:t>, mise en application de la « Loi Avenir professionnel », modifie les</a:t>
            </a:r>
          </a:p>
          <a:p>
            <a:r>
              <a:rPr lang="fr-FR" sz="2400" dirty="0">
                <a:solidFill>
                  <a:srgbClr val="000000"/>
                </a:solidFill>
                <a:latin typeface="CIDFont+F1"/>
              </a:rPr>
              <a:t>modalités de collecte de la taxe d’apprentissage 2020. Un nouveau barème a été attribué aux différentes</a:t>
            </a:r>
          </a:p>
          <a:p>
            <a:r>
              <a:rPr lang="fr-FR" sz="2400" dirty="0">
                <a:solidFill>
                  <a:srgbClr val="000000"/>
                </a:solidFill>
                <a:latin typeface="CIDFont+F1"/>
              </a:rPr>
              <a:t>fractions de la taxe d’apprentissage.</a:t>
            </a:r>
          </a:p>
          <a:p>
            <a:r>
              <a:rPr lang="fr-FR" sz="3200" dirty="0">
                <a:solidFill>
                  <a:srgbClr val="000000"/>
                </a:solidFill>
                <a:latin typeface="CIDFont+F4"/>
              </a:rPr>
              <a:t>La taxe d’apprentissage 2020 correspond toujours à</a:t>
            </a:r>
          </a:p>
          <a:p>
            <a:r>
              <a:rPr lang="fr-FR" sz="2400" dirty="0">
                <a:solidFill>
                  <a:srgbClr val="000000"/>
                </a:solidFill>
                <a:latin typeface="CIDFont+F7"/>
              </a:rPr>
              <a:t>de la masse salariale brute 2020 (hors Alsace-Moselle)*</a:t>
            </a:r>
          </a:p>
          <a:p>
            <a:r>
              <a:rPr lang="fr-FR" dirty="0">
                <a:solidFill>
                  <a:srgbClr val="000000"/>
                </a:solidFill>
                <a:latin typeface="CIDFont+F7"/>
              </a:rPr>
              <a:t>*La masse salariale brute de 2020 n’étant pas connue, le calcul est à réaliser sur la masse salariale brute de</a:t>
            </a:r>
          </a:p>
          <a:p>
            <a:r>
              <a:rPr lang="fr-FR" dirty="0">
                <a:solidFill>
                  <a:srgbClr val="000000"/>
                </a:solidFill>
                <a:latin typeface="CIDFont+F7"/>
              </a:rPr>
              <a:t>2019. Un ajustement sera à prévoir en fonction de la MSB 2020 </a:t>
            </a:r>
            <a:r>
              <a:rPr lang="fr-FR" sz="2400" dirty="0">
                <a:solidFill>
                  <a:srgbClr val="000000"/>
                </a:solidFill>
                <a:latin typeface="CIDFont+F7"/>
              </a:rPr>
              <a:t>en 2021.</a:t>
            </a:r>
          </a:p>
          <a:p>
            <a:r>
              <a:rPr lang="fr-FR" sz="2800" dirty="0">
                <a:solidFill>
                  <a:srgbClr val="000000"/>
                </a:solidFill>
                <a:latin typeface="CIDFont+F1"/>
              </a:rPr>
              <a:t>Le versement du solde de la taxe d’apprentissage est à réaliser entre le</a:t>
            </a:r>
          </a:p>
          <a:p>
            <a:r>
              <a:rPr lang="fr-FR" sz="3200" dirty="0">
                <a:solidFill>
                  <a:srgbClr val="000000"/>
                </a:solidFill>
                <a:latin typeface="CIDFont+F4"/>
              </a:rPr>
              <a:t>1</a:t>
            </a:r>
            <a:r>
              <a:rPr lang="fr-FR" sz="1600" dirty="0">
                <a:solidFill>
                  <a:srgbClr val="000000"/>
                </a:solidFill>
                <a:latin typeface="CIDFont+F4"/>
              </a:rPr>
              <a:t>er </a:t>
            </a:r>
            <a:r>
              <a:rPr lang="fr-FR" sz="3200" dirty="0">
                <a:solidFill>
                  <a:srgbClr val="000000"/>
                </a:solidFill>
                <a:latin typeface="CIDFont+F4"/>
              </a:rPr>
              <a:t>janvier 2020 </a:t>
            </a:r>
            <a:r>
              <a:rPr lang="fr-FR" sz="3200" dirty="0">
                <a:solidFill>
                  <a:srgbClr val="000000"/>
                </a:solidFill>
                <a:latin typeface="CIDFont+F1"/>
              </a:rPr>
              <a:t>et </a:t>
            </a:r>
            <a:r>
              <a:rPr lang="fr-FR" sz="3200" dirty="0">
                <a:solidFill>
                  <a:srgbClr val="000000"/>
                </a:solidFill>
                <a:latin typeface="CIDFont+F4"/>
              </a:rPr>
              <a:t>31 mai 2020.</a:t>
            </a:r>
          </a:p>
          <a:p>
            <a:r>
              <a:rPr lang="fr-FR" sz="2400" dirty="0">
                <a:solidFill>
                  <a:srgbClr val="000000"/>
                </a:solidFill>
                <a:latin typeface="CIDFont+F1"/>
              </a:rPr>
              <a:t>Labellisée Établissement d’Enseignement Supérieur Privé d’Intérêt Général (EESPIG), l’ESAIP est habilitée à</a:t>
            </a:r>
          </a:p>
          <a:p>
            <a:r>
              <a:rPr lang="fr-FR" sz="2400" dirty="0">
                <a:solidFill>
                  <a:srgbClr val="000000"/>
                </a:solidFill>
                <a:latin typeface="CIDFont+F1"/>
              </a:rPr>
              <a:t>recevoir ce versement puisqu’elle appartient aux organismes inscrits sur les listes préfectorales éditées au 1</a:t>
            </a:r>
            <a:r>
              <a:rPr lang="fr-FR" sz="800" dirty="0">
                <a:solidFill>
                  <a:srgbClr val="000000"/>
                </a:solidFill>
                <a:latin typeface="CIDFont+F1"/>
              </a:rPr>
              <a:t>er</a:t>
            </a:r>
          </a:p>
          <a:p>
            <a:r>
              <a:rPr lang="fr-FR" sz="2400" dirty="0">
                <a:solidFill>
                  <a:srgbClr val="000000"/>
                </a:solidFill>
                <a:latin typeface="CIDFont+F1"/>
              </a:rPr>
              <a:t>janvier 2020. Codes UAI ESAIP : 049 224 6A ET 049 208 3Y.</a:t>
            </a:r>
          </a:p>
          <a:p>
            <a:r>
              <a:rPr lang="fr-FR" sz="2400" dirty="0">
                <a:solidFill>
                  <a:srgbClr val="000000"/>
                </a:solidFill>
                <a:latin typeface="CIDFont+F1"/>
              </a:rPr>
              <a:t>À réception, nous vous adresserons un reçu libératoire indiquant le montant et la date de versement.</a:t>
            </a:r>
          </a:p>
          <a:p>
            <a:r>
              <a:rPr lang="fr-FR" sz="2400" dirty="0">
                <a:solidFill>
                  <a:srgbClr val="000000"/>
                </a:solidFill>
                <a:latin typeface="CIDFont+F1"/>
              </a:rPr>
              <a:t>La fraction de 13% de la taxe d’apprentissage est à verser </a:t>
            </a:r>
            <a:r>
              <a:rPr lang="fr-FR" sz="2400" dirty="0">
                <a:solidFill>
                  <a:srgbClr val="000000"/>
                </a:solidFill>
                <a:latin typeface="CIDFont+F4"/>
              </a:rPr>
              <a:t>en direct </a:t>
            </a:r>
            <a:r>
              <a:rPr lang="fr-FR" sz="2400" dirty="0">
                <a:solidFill>
                  <a:srgbClr val="000000"/>
                </a:solidFill>
                <a:latin typeface="CIDFont+F1"/>
              </a:rPr>
              <a:t>à un ou plusieurs établissements que vous</a:t>
            </a:r>
          </a:p>
          <a:p>
            <a:r>
              <a:rPr lang="fr-FR" sz="2400" dirty="0">
                <a:solidFill>
                  <a:srgbClr val="000000"/>
                </a:solidFill>
                <a:latin typeface="CIDFont+F1"/>
              </a:rPr>
              <a:t>avez décidé de soutenir. Les catégories A et B ont été supprimés.</a:t>
            </a:r>
          </a:p>
          <a:p>
            <a:r>
              <a:rPr lang="fr-FR" sz="2800" dirty="0">
                <a:solidFill>
                  <a:srgbClr val="000000"/>
                </a:solidFill>
                <a:latin typeface="CIDFont+F1"/>
              </a:rPr>
              <a:t>Versé à l’OPCO</a:t>
            </a:r>
          </a:p>
          <a:p>
            <a:r>
              <a:rPr lang="fr-FR" sz="2800" dirty="0">
                <a:solidFill>
                  <a:srgbClr val="000000"/>
                </a:solidFill>
                <a:latin typeface="CIDFont+F1"/>
              </a:rPr>
              <a:t>de branche</a:t>
            </a:r>
          </a:p>
          <a:p>
            <a:r>
              <a:rPr lang="fr-FR" sz="2800" dirty="0">
                <a:solidFill>
                  <a:srgbClr val="000000"/>
                </a:solidFill>
                <a:latin typeface="CIDFont+F1"/>
              </a:rPr>
              <a:t>Versé </a:t>
            </a:r>
            <a:r>
              <a:rPr lang="fr-FR" sz="2800" dirty="0">
                <a:solidFill>
                  <a:srgbClr val="000000"/>
                </a:solidFill>
                <a:latin typeface="CIDFont+F4"/>
              </a:rPr>
              <a:t>directement </a:t>
            </a:r>
            <a:r>
              <a:rPr lang="fr-FR" sz="2800" dirty="0">
                <a:solidFill>
                  <a:srgbClr val="000000"/>
                </a:solidFill>
                <a:latin typeface="CIDFont+F1"/>
              </a:rPr>
              <a:t>à l’établissement</a:t>
            </a:r>
          </a:p>
          <a:p>
            <a:r>
              <a:rPr lang="fr-FR" sz="2800" dirty="0">
                <a:solidFill>
                  <a:srgbClr val="000000"/>
                </a:solidFill>
                <a:latin typeface="CIDFont+F1"/>
              </a:rPr>
              <a:t>de votre choix parmi les écoles et</a:t>
            </a:r>
          </a:p>
          <a:p>
            <a:r>
              <a:rPr lang="fr-FR" sz="2800" dirty="0">
                <a:solidFill>
                  <a:srgbClr val="000000"/>
                </a:solidFill>
                <a:latin typeface="CIDFont+F1"/>
              </a:rPr>
              <a:t>CFA (dons en nature uniquement)</a:t>
            </a:r>
          </a:p>
          <a:p>
            <a:r>
              <a:rPr lang="fr-FR" sz="3200" dirty="0">
                <a:solidFill>
                  <a:srgbClr val="000000"/>
                </a:solidFill>
                <a:latin typeface="CIDFont+F4"/>
              </a:rPr>
              <a:t>« BARÈME » OU SOLDE</a:t>
            </a:r>
          </a:p>
          <a:p>
            <a:r>
              <a:rPr lang="fr-FR" sz="3200" dirty="0">
                <a:solidFill>
                  <a:srgbClr val="000000"/>
                </a:solidFill>
                <a:latin typeface="CIDFont+F4"/>
              </a:rPr>
              <a:t>DE LA TAXE</a:t>
            </a:r>
          </a:p>
          <a:p>
            <a:r>
              <a:rPr lang="fr-FR" sz="3600" dirty="0">
                <a:solidFill>
                  <a:srgbClr val="FF0000"/>
                </a:solidFill>
                <a:latin typeface="CIDFont+F4"/>
              </a:rPr>
              <a:t>13%</a:t>
            </a:r>
          </a:p>
          <a:p>
            <a:r>
              <a:rPr lang="fr-FR" sz="3200" dirty="0">
                <a:solidFill>
                  <a:srgbClr val="000000"/>
                </a:solidFill>
                <a:latin typeface="CIDFont+F4"/>
              </a:rPr>
              <a:t>QUOTA</a:t>
            </a:r>
          </a:p>
          <a:p>
            <a:r>
              <a:rPr lang="fr-FR" sz="3600" dirty="0">
                <a:solidFill>
                  <a:srgbClr val="FF0000"/>
                </a:solidFill>
                <a:latin typeface="CIDFont+F4"/>
              </a:rPr>
              <a:t>87%</a:t>
            </a:r>
          </a:p>
          <a:p>
            <a:r>
              <a:rPr lang="fr-FR" sz="4000" dirty="0">
                <a:solidFill>
                  <a:srgbClr val="FFFFFF"/>
                </a:solidFill>
                <a:latin typeface="CIDFont+F2"/>
              </a:rPr>
              <a:t>LA RÉFORME : COMMENT ÇA MARCHE ?</a:t>
            </a:r>
          </a:p>
          <a:p>
            <a:r>
              <a:rPr lang="fr-FR" sz="4000" dirty="0">
                <a:solidFill>
                  <a:srgbClr val="FFFFFF"/>
                </a:solidFill>
                <a:latin typeface="CIDFont+F2"/>
              </a:rPr>
              <a:t>COMMENT PROCÉDER AU VERSEMENT ?</a:t>
            </a:r>
          </a:p>
          <a:p>
            <a:r>
              <a:rPr lang="fr-FR" sz="4000" dirty="0">
                <a:solidFill>
                  <a:srgbClr val="FFFFFF"/>
                </a:solidFill>
                <a:latin typeface="CIDFont+F2"/>
              </a:rPr>
              <a:t>QUAND FAUT-IL EFFECTUER LE VERSEMENT ?</a:t>
            </a:r>
          </a:p>
          <a:p>
            <a:r>
              <a:rPr lang="fr-FR" sz="3600" dirty="0">
                <a:solidFill>
                  <a:srgbClr val="FF0000"/>
                </a:solidFill>
                <a:latin typeface="CIDFont+F4"/>
              </a:rPr>
              <a:t>0,68%</a:t>
            </a:r>
          </a:p>
          <a:p>
            <a:r>
              <a:rPr lang="fr-FR" sz="4800" dirty="0">
                <a:solidFill>
                  <a:srgbClr val="009CC4"/>
                </a:solidFill>
                <a:latin typeface="CIDFont+F2"/>
              </a:rPr>
              <a:t>LA TAXE D’APPRENTISSAGE 2020 :</a:t>
            </a:r>
          </a:p>
          <a:p>
            <a:r>
              <a:rPr lang="fr-FR" sz="4800" dirty="0">
                <a:solidFill>
                  <a:srgbClr val="009CC4"/>
                </a:solidFill>
                <a:latin typeface="CIDFont+F2"/>
              </a:rPr>
              <a:t>Mode d’emploi</a:t>
            </a:r>
          </a:p>
          <a:p>
            <a:r>
              <a:rPr lang="fr-FR" sz="4400" dirty="0">
                <a:solidFill>
                  <a:srgbClr val="009CC4"/>
                </a:solidFill>
                <a:latin typeface="CIDFont+F2"/>
              </a:rPr>
              <a:t>BULLETIN DE VERSEMENT</a:t>
            </a:r>
          </a:p>
          <a:p>
            <a:r>
              <a:rPr lang="fr-FR" sz="4400" dirty="0">
                <a:solidFill>
                  <a:srgbClr val="009CC4"/>
                </a:solidFill>
                <a:latin typeface="CIDFont+F2"/>
              </a:rPr>
              <a:t>Taxe d’apprentissage 2020</a:t>
            </a:r>
          </a:p>
          <a:p>
            <a:r>
              <a:rPr lang="fr-FR" sz="4000" dirty="0">
                <a:solidFill>
                  <a:srgbClr val="009CC4"/>
                </a:solidFill>
                <a:latin typeface="CIDFont+F2"/>
              </a:rPr>
              <a:t>ENTREPRISE</a:t>
            </a:r>
          </a:p>
          <a:p>
            <a:r>
              <a:rPr lang="fr-FR" sz="2400" dirty="0">
                <a:solidFill>
                  <a:srgbClr val="000000"/>
                </a:solidFill>
                <a:latin typeface="CIDFont+F1"/>
              </a:rPr>
              <a:t>Raison sociale</a:t>
            </a:r>
          </a:p>
          <a:p>
            <a:r>
              <a:rPr lang="fr-FR" sz="2400" dirty="0">
                <a:solidFill>
                  <a:srgbClr val="000000"/>
                </a:solidFill>
                <a:latin typeface="CIDFont+F1"/>
              </a:rPr>
              <a:t>Groupe Établissement</a:t>
            </a:r>
          </a:p>
          <a:p>
            <a:r>
              <a:rPr lang="fr-FR" sz="2400" dirty="0">
                <a:solidFill>
                  <a:srgbClr val="000000"/>
                </a:solidFill>
                <a:latin typeface="CIDFont+F1"/>
              </a:rPr>
              <a:t>Adresse</a:t>
            </a:r>
          </a:p>
          <a:p>
            <a:r>
              <a:rPr lang="fr-FR" sz="2400" dirty="0">
                <a:solidFill>
                  <a:srgbClr val="000000"/>
                </a:solidFill>
                <a:latin typeface="CIDFont+F1"/>
              </a:rPr>
              <a:t>Code postale Ville</a:t>
            </a:r>
          </a:p>
          <a:p>
            <a:r>
              <a:rPr lang="fr-FR" sz="2400" dirty="0">
                <a:solidFill>
                  <a:srgbClr val="000000"/>
                </a:solidFill>
                <a:latin typeface="CIDFont+F1"/>
              </a:rPr>
              <a:t>N° Siret Code APE-NAF</a:t>
            </a:r>
          </a:p>
          <a:p>
            <a:r>
              <a:rPr lang="fr-FR" sz="2400" dirty="0">
                <a:solidFill>
                  <a:srgbClr val="000000"/>
                </a:solidFill>
                <a:latin typeface="CIDFont+F1"/>
              </a:rPr>
              <a:t>Téléphone Effectif</a:t>
            </a:r>
          </a:p>
          <a:p>
            <a:r>
              <a:rPr lang="fr-FR" sz="2400" dirty="0">
                <a:solidFill>
                  <a:srgbClr val="000000"/>
                </a:solidFill>
                <a:latin typeface="CIDFont+F1"/>
              </a:rPr>
              <a:t>Secteur d’activité Chiffre d’affaires</a:t>
            </a:r>
          </a:p>
          <a:p>
            <a:r>
              <a:rPr lang="fr-FR" sz="4000" dirty="0">
                <a:solidFill>
                  <a:srgbClr val="009CC4"/>
                </a:solidFill>
                <a:latin typeface="CIDFont+F2"/>
              </a:rPr>
              <a:t>INTERLOCUTEUR</a:t>
            </a:r>
          </a:p>
          <a:p>
            <a:r>
              <a:rPr lang="fr-FR" sz="3600" dirty="0">
                <a:solidFill>
                  <a:srgbClr val="000000"/>
                </a:solidFill>
                <a:latin typeface="CIDFont+F2"/>
              </a:rPr>
              <a:t>□ </a:t>
            </a:r>
            <a:r>
              <a:rPr lang="fr-FR" sz="2400" dirty="0">
                <a:solidFill>
                  <a:srgbClr val="000000"/>
                </a:solidFill>
                <a:latin typeface="CIDFont+F1"/>
              </a:rPr>
              <a:t>Mme </a:t>
            </a:r>
            <a:r>
              <a:rPr lang="fr-FR" sz="3600" dirty="0">
                <a:solidFill>
                  <a:srgbClr val="000000"/>
                </a:solidFill>
                <a:latin typeface="CIDFont+F2"/>
              </a:rPr>
              <a:t>□</a:t>
            </a:r>
            <a:r>
              <a:rPr lang="fr-FR" sz="2400" dirty="0">
                <a:solidFill>
                  <a:srgbClr val="000000"/>
                </a:solidFill>
                <a:latin typeface="CIDFont+F1"/>
              </a:rPr>
              <a:t>M.</a:t>
            </a:r>
          </a:p>
          <a:p>
            <a:r>
              <a:rPr lang="fr-FR" sz="2400" dirty="0">
                <a:solidFill>
                  <a:srgbClr val="000000"/>
                </a:solidFill>
                <a:latin typeface="CIDFont+F1"/>
              </a:rPr>
              <a:t>Nom Prénom</a:t>
            </a:r>
          </a:p>
          <a:p>
            <a:r>
              <a:rPr lang="fr-FR" sz="2400" dirty="0">
                <a:solidFill>
                  <a:srgbClr val="000000"/>
                </a:solidFill>
                <a:latin typeface="CIDFont+F1"/>
              </a:rPr>
              <a:t>Fonction Département/ Service</a:t>
            </a:r>
          </a:p>
          <a:p>
            <a:r>
              <a:rPr lang="fr-FR" sz="2400" dirty="0">
                <a:solidFill>
                  <a:srgbClr val="000000"/>
                </a:solidFill>
                <a:latin typeface="CIDFont+F1"/>
              </a:rPr>
              <a:t>Téléphone direct</a:t>
            </a:r>
          </a:p>
          <a:p>
            <a:r>
              <a:rPr lang="fr-FR" sz="2400" dirty="0">
                <a:solidFill>
                  <a:srgbClr val="000000"/>
                </a:solidFill>
                <a:latin typeface="CIDFont+F1"/>
              </a:rPr>
              <a:t>E-mail</a:t>
            </a:r>
          </a:p>
          <a:p>
            <a:r>
              <a:rPr lang="fr-FR" sz="2400" dirty="0">
                <a:solidFill>
                  <a:srgbClr val="000000"/>
                </a:solidFill>
                <a:latin typeface="CIDFont+F1"/>
              </a:rPr>
              <a:t>Votre versement du solde de la taxe d’apprentissage 2020 est de €</a:t>
            </a:r>
          </a:p>
          <a:p>
            <a:r>
              <a:rPr lang="fr-FR" sz="1600" dirty="0">
                <a:solidFill>
                  <a:srgbClr val="000000"/>
                </a:solidFill>
                <a:latin typeface="CIDFont+F4"/>
              </a:rPr>
              <a:t>Conformément </a:t>
            </a:r>
            <a:r>
              <a:rPr lang="fr-FR" sz="1600" dirty="0">
                <a:solidFill>
                  <a:srgbClr val="000000"/>
                </a:solidFill>
                <a:latin typeface="CIDFont+F1"/>
              </a:rPr>
              <a:t>à la </a:t>
            </a:r>
            <a:r>
              <a:rPr lang="fr-FR" sz="1600" dirty="0">
                <a:solidFill>
                  <a:srgbClr val="000000"/>
                </a:solidFill>
                <a:latin typeface="CIDFont+F4"/>
              </a:rPr>
              <a:t>loi </a:t>
            </a:r>
            <a:r>
              <a:rPr lang="fr-FR" sz="1600" dirty="0">
                <a:solidFill>
                  <a:srgbClr val="000000"/>
                </a:solidFill>
                <a:latin typeface="CIDFont+F1"/>
              </a:rPr>
              <a:t>« </a:t>
            </a:r>
            <a:r>
              <a:rPr lang="fr-FR" sz="1600" dirty="0">
                <a:solidFill>
                  <a:srgbClr val="000000"/>
                </a:solidFill>
                <a:latin typeface="CIDFont+F4"/>
              </a:rPr>
              <a:t>Informatique et Libertés </a:t>
            </a:r>
            <a:r>
              <a:rPr lang="fr-FR" sz="1600" dirty="0">
                <a:solidFill>
                  <a:srgbClr val="000000"/>
                </a:solidFill>
                <a:latin typeface="CIDFont+F1"/>
              </a:rPr>
              <a:t>», vous disposez d’un droit d’accès, de rectification et d’opposition aux</a:t>
            </a:r>
          </a:p>
          <a:p>
            <a:r>
              <a:rPr lang="fr-FR" sz="1600" dirty="0">
                <a:solidFill>
                  <a:srgbClr val="000000"/>
                </a:solidFill>
                <a:latin typeface="CIDFont+F1"/>
              </a:rPr>
              <a:t>informations qui vous concernent.</a:t>
            </a:r>
          </a:p>
          <a:p>
            <a:r>
              <a:rPr lang="fr-FR" sz="2400" dirty="0">
                <a:solidFill>
                  <a:srgbClr val="FFFFFF"/>
                </a:solidFill>
                <a:latin typeface="CIDFont+F4"/>
              </a:rPr>
              <a:t>HABILITATIONS</a:t>
            </a:r>
          </a:p>
          <a:p>
            <a:r>
              <a:rPr lang="fr-FR" sz="2400" dirty="0">
                <a:solidFill>
                  <a:srgbClr val="FFFFFF"/>
                </a:solidFill>
                <a:latin typeface="CIDFont+F1"/>
              </a:rPr>
              <a:t>Codes UAI: 049 224 6A ET 049 208 3Y</a:t>
            </a:r>
          </a:p>
          <a:p>
            <a:r>
              <a:rPr lang="fr-FR" dirty="0">
                <a:solidFill>
                  <a:srgbClr val="000000"/>
                </a:solidFill>
                <a:latin typeface="CIDFont+F1"/>
              </a:rPr>
              <a:t>ESAIP École d’Ingénieurs - 18, rue du 8 mai 1945 - 49180 St Barthélémy d’Anjou Cedex</a:t>
            </a:r>
          </a:p>
          <a:p>
            <a:r>
              <a:rPr lang="fr-FR" dirty="0">
                <a:solidFill>
                  <a:srgbClr val="000000"/>
                </a:solidFill>
                <a:latin typeface="CIDFont+F1"/>
              </a:rPr>
              <a:t>34-36-38, route de Galice – 13090 Aix en Provence</a:t>
            </a:r>
            <a:endParaRPr lang="fr-FR" dirty="0"/>
          </a:p>
        </p:txBody>
      </p:sp>
      <p:sp>
        <p:nvSpPr>
          <p:cNvPr id="2059" name="ZoneTexte 2058">
            <a:extLst>
              <a:ext uri="{FF2B5EF4-FFF2-40B4-BE49-F238E27FC236}">
                <a16:creationId xmlns:a16="http://schemas.microsoft.com/office/drawing/2014/main" id="{B4D569D9-AA36-49FE-BA9A-EAEE35072E07}"/>
              </a:ext>
            </a:extLst>
          </p:cNvPr>
          <p:cNvSpPr txBox="1"/>
          <p:nvPr/>
        </p:nvSpPr>
        <p:spPr>
          <a:xfrm>
            <a:off x="492951" y="599556"/>
            <a:ext cx="3707857" cy="2557623"/>
          </a:xfrm>
          <a:prstGeom prst="rect">
            <a:avLst/>
          </a:prstGeom>
          <a:noFill/>
          <a:ln>
            <a:solidFill>
              <a:srgbClr val="FFC000"/>
            </a:solidFill>
          </a:ln>
        </p:spPr>
        <p:txBody>
          <a:bodyPr wrap="square" rtlCol="0">
            <a:spAutoFit/>
          </a:bodyPr>
          <a:lstStyle/>
          <a:p>
            <a:pPr>
              <a:lnSpc>
                <a:spcPct val="107000"/>
              </a:lnSpc>
              <a:spcAft>
                <a:spcPts val="800"/>
              </a:spcAft>
            </a:pPr>
            <a:r>
              <a:rPr lang="fr-FR" sz="1200" dirty="0">
                <a:latin typeface="Calibri" panose="020F0502020204030204" pitchFamily="34" charset="0"/>
                <a:ea typeface="Calibri" panose="020F0502020204030204" pitchFamily="34" charset="0"/>
                <a:cs typeface="Times New Roman" panose="02020603050405020304" pitchFamily="18" charset="0"/>
              </a:rPr>
              <a:t>18 Rue du 8 Mai 1945 -  49124 ST BARTHELEMY d’ANJOU</a:t>
            </a:r>
            <a:br>
              <a:rPr lang="fr-FR" sz="1200" dirty="0">
                <a:latin typeface="Calibri" panose="020F0502020204030204" pitchFamily="34" charset="0"/>
                <a:ea typeface="Calibri" panose="020F0502020204030204" pitchFamily="34" charset="0"/>
                <a:cs typeface="Times New Roman" panose="02020603050405020304" pitchFamily="18" charset="0"/>
              </a:rPr>
            </a:br>
            <a:r>
              <a:rPr lang="fr-FR" sz="1200" dirty="0">
                <a:latin typeface="Calibri" panose="020F0502020204030204" pitchFamily="34" charset="0"/>
                <a:ea typeface="Calibri" panose="020F0502020204030204" pitchFamily="34" charset="0"/>
                <a:cs typeface="Times New Roman" panose="02020603050405020304" pitchFamily="18" charset="0"/>
              </a:rPr>
              <a:t>UAI : </a:t>
            </a:r>
            <a:r>
              <a:rPr lang="fr-FR" sz="1200">
                <a:latin typeface="Calibri" panose="020F0502020204030204" pitchFamily="34" charset="0"/>
                <a:ea typeface="Calibri" panose="020F0502020204030204" pitchFamily="34" charset="0"/>
                <a:cs typeface="Times New Roman" panose="02020603050405020304" pitchFamily="18" charset="0"/>
              </a:rPr>
              <a:t>0492246A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Paiement en ligne via notre site internet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Paiement par chèque : Montant :……………………………………………………………€</a:t>
            </a:r>
          </a:p>
          <a:p>
            <a:pPr marL="742950" lvl="1" indent="-285750">
              <a:lnSpc>
                <a:spcPct val="107000"/>
              </a:lnSpc>
              <a:spcAft>
                <a:spcPts val="0"/>
              </a:spcAft>
              <a:buFont typeface="Courier New" panose="02070309020205020404" pitchFamily="49" charset="0"/>
              <a:buChar char="o"/>
            </a:pPr>
            <a:r>
              <a:rPr lang="fr-FR" sz="1200" dirty="0">
                <a:latin typeface="Calibri" panose="020F0502020204030204" pitchFamily="34" charset="0"/>
                <a:ea typeface="Calibri" panose="020F0502020204030204" pitchFamily="34" charset="0"/>
                <a:cs typeface="Times New Roman" panose="02020603050405020304" pitchFamily="18" charset="0"/>
              </a:rPr>
              <a:t>Virement :</a:t>
            </a:r>
          </a:p>
          <a:p>
            <a:pPr lvl="1">
              <a:lnSpc>
                <a:spcPct val="107000"/>
              </a:lnSpc>
              <a:spcAft>
                <a:spcPts val="0"/>
              </a:spcAft>
            </a:pPr>
            <a:r>
              <a:rPr lang="fr-FR" sz="1200" dirty="0">
                <a:latin typeface="Calibri" panose="020F0502020204030204" pitchFamily="34" charset="0"/>
                <a:ea typeface="Calibri" panose="020F0502020204030204" pitchFamily="34" charset="0"/>
                <a:cs typeface="Times New Roman" panose="02020603050405020304" pitchFamily="18" charset="0"/>
              </a:rPr>
              <a:t>IBAN : FR76 1027 8394 3000 0210 3580 145 – BIC : CMCIFR2A</a:t>
            </a:r>
          </a:p>
          <a:p>
            <a:pPr marL="742950" lvl="1" indent="-285750">
              <a:lnSpc>
                <a:spcPct val="107000"/>
              </a:lnSpc>
              <a:spcAft>
                <a:spcPts val="0"/>
              </a:spcAft>
              <a:buFont typeface="Courier New" panose="02070309020205020404" pitchFamily="49" charset="0"/>
              <a:buChar char="o"/>
            </a:pPr>
            <a:r>
              <a:rPr lang="fr-FR" sz="1200" dirty="0">
                <a:latin typeface="Calibri" panose="020F0502020204030204" pitchFamily="34" charset="0"/>
                <a:ea typeface="Calibri" panose="020F0502020204030204" pitchFamily="34" charset="0"/>
                <a:cs typeface="Times New Roman" panose="02020603050405020304" pitchFamily="18" charset="0"/>
              </a:rPr>
              <a:t>Montant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Projet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Titre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Montant :………………………………………………..…………€</a:t>
            </a:r>
            <a:endParaRPr lang="fr-FR" dirty="0"/>
          </a:p>
        </p:txBody>
      </p:sp>
      <p:sp>
        <p:nvSpPr>
          <p:cNvPr id="18" name="Rectangle 17">
            <a:extLst>
              <a:ext uri="{FF2B5EF4-FFF2-40B4-BE49-F238E27FC236}">
                <a16:creationId xmlns:a16="http://schemas.microsoft.com/office/drawing/2014/main" id="{483C4820-AA4A-4F95-AE15-ED44A6A9A4B4}"/>
              </a:ext>
            </a:extLst>
          </p:cNvPr>
          <p:cNvSpPr/>
          <p:nvPr/>
        </p:nvSpPr>
        <p:spPr>
          <a:xfrm>
            <a:off x="476817" y="314845"/>
            <a:ext cx="3723991" cy="284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t>ESAIP</a:t>
            </a:r>
          </a:p>
        </p:txBody>
      </p:sp>
      <p:sp>
        <p:nvSpPr>
          <p:cNvPr id="25" name="ZoneTexte 24">
            <a:extLst>
              <a:ext uri="{FF2B5EF4-FFF2-40B4-BE49-F238E27FC236}">
                <a16:creationId xmlns:a16="http://schemas.microsoft.com/office/drawing/2014/main" id="{482006B9-A7DF-4CA0-8F7B-2261068166B2}"/>
              </a:ext>
            </a:extLst>
          </p:cNvPr>
          <p:cNvSpPr txBox="1"/>
          <p:nvPr/>
        </p:nvSpPr>
        <p:spPr>
          <a:xfrm>
            <a:off x="4360091" y="599556"/>
            <a:ext cx="3707857" cy="2360005"/>
          </a:xfrm>
          <a:prstGeom prst="rect">
            <a:avLst/>
          </a:prstGeom>
          <a:noFill/>
          <a:ln>
            <a:solidFill>
              <a:srgbClr val="FFC000"/>
            </a:solidFill>
          </a:ln>
        </p:spPr>
        <p:txBody>
          <a:bodyPr wrap="square" rtlCol="0">
            <a:spAutoFit/>
          </a:bodyPr>
          <a:lstStyle/>
          <a:p>
            <a:pPr>
              <a:lnSpc>
                <a:spcPct val="107000"/>
              </a:lnSpc>
              <a:spcAft>
                <a:spcPts val="800"/>
              </a:spcAft>
            </a:pPr>
            <a:r>
              <a:rPr lang="fr-FR" sz="1200" dirty="0">
                <a:latin typeface="Calibri" panose="020F0502020204030204" pitchFamily="34" charset="0"/>
                <a:ea typeface="Calibri" panose="020F0502020204030204" pitchFamily="34" charset="0"/>
                <a:cs typeface="Times New Roman" panose="02020603050405020304" pitchFamily="18" charset="0"/>
              </a:rPr>
              <a:t>50 Rue Michelet - BP </a:t>
            </a:r>
            <a:r>
              <a:rPr lang="fr-FR" sz="1200">
                <a:latin typeface="Calibri" panose="020F0502020204030204" pitchFamily="34" charset="0"/>
                <a:ea typeface="Calibri" panose="020F0502020204030204" pitchFamily="34" charset="0"/>
                <a:cs typeface="Times New Roman" panose="02020603050405020304" pitchFamily="18" charset="0"/>
              </a:rPr>
              <a:t>10808 49000 ANGERS</a:t>
            </a:r>
            <a:br>
              <a:rPr lang="fr-FR" sz="1200" dirty="0">
                <a:latin typeface="Calibri" panose="020F0502020204030204" pitchFamily="34" charset="0"/>
                <a:ea typeface="Calibri" panose="020F0502020204030204" pitchFamily="34" charset="0"/>
                <a:cs typeface="Times New Roman" panose="02020603050405020304" pitchFamily="18" charset="0"/>
              </a:rPr>
            </a:br>
            <a:r>
              <a:rPr lang="fr-FR" sz="1200" dirty="0">
                <a:latin typeface="Calibri" panose="020F0502020204030204" pitchFamily="34" charset="0"/>
                <a:ea typeface="Calibri" panose="020F0502020204030204" pitchFamily="34" charset="0"/>
                <a:cs typeface="Times New Roman" panose="02020603050405020304" pitchFamily="18" charset="0"/>
              </a:rPr>
              <a:t>UAI : 0492298G</a:t>
            </a: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Paiement par chèque : Montant :……………………………………………………………€</a:t>
            </a:r>
          </a:p>
          <a:p>
            <a:pPr marL="742950" lvl="1" indent="-285750">
              <a:lnSpc>
                <a:spcPct val="107000"/>
              </a:lnSpc>
              <a:spcAft>
                <a:spcPts val="0"/>
              </a:spcAft>
              <a:buFont typeface="Courier New" panose="02070309020205020404" pitchFamily="49" charset="0"/>
              <a:buChar char="o"/>
            </a:pPr>
            <a:r>
              <a:rPr lang="fr-FR" sz="1200" dirty="0">
                <a:latin typeface="Calibri" panose="020F0502020204030204" pitchFamily="34" charset="0"/>
                <a:ea typeface="Calibri" panose="020F0502020204030204" pitchFamily="34" charset="0"/>
                <a:cs typeface="Times New Roman" panose="02020603050405020304" pitchFamily="18" charset="0"/>
              </a:rPr>
              <a:t>Virement :</a:t>
            </a:r>
          </a:p>
          <a:p>
            <a:pPr lvl="1">
              <a:lnSpc>
                <a:spcPct val="107000"/>
              </a:lnSpc>
              <a:spcAft>
                <a:spcPts val="0"/>
              </a:spcAft>
            </a:pPr>
            <a:r>
              <a:rPr lang="fr-FR" sz="1200" dirty="0">
                <a:latin typeface="Calibri" panose="020F0502020204030204" pitchFamily="34" charset="0"/>
                <a:ea typeface="Calibri" panose="020F0502020204030204" pitchFamily="34" charset="0"/>
                <a:cs typeface="Times New Roman" panose="02020603050405020304" pitchFamily="18" charset="0"/>
              </a:rPr>
              <a:t>IBAN : FR77 2004 1010 1101 0091 8C03 217– BIC : PSSTFRPPNTE Montant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Projet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Titre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Montant :………………………………………………..…………€</a:t>
            </a:r>
          </a:p>
        </p:txBody>
      </p:sp>
      <p:sp>
        <p:nvSpPr>
          <p:cNvPr id="26" name="Rectangle 25">
            <a:extLst>
              <a:ext uri="{FF2B5EF4-FFF2-40B4-BE49-F238E27FC236}">
                <a16:creationId xmlns:a16="http://schemas.microsoft.com/office/drawing/2014/main" id="{BA81CEA1-1115-4252-83FF-F9AD0B51F27B}"/>
              </a:ext>
            </a:extLst>
          </p:cNvPr>
          <p:cNvSpPr/>
          <p:nvPr/>
        </p:nvSpPr>
        <p:spPr>
          <a:xfrm>
            <a:off x="4343957" y="314845"/>
            <a:ext cx="3723991" cy="284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t>ETSCO</a:t>
            </a:r>
          </a:p>
        </p:txBody>
      </p:sp>
      <p:sp>
        <p:nvSpPr>
          <p:cNvPr id="29" name="ZoneTexte 28">
            <a:extLst>
              <a:ext uri="{FF2B5EF4-FFF2-40B4-BE49-F238E27FC236}">
                <a16:creationId xmlns:a16="http://schemas.microsoft.com/office/drawing/2014/main" id="{BB42C106-FB72-4FAA-A01B-1DC8334052DA}"/>
              </a:ext>
            </a:extLst>
          </p:cNvPr>
          <p:cNvSpPr txBox="1"/>
          <p:nvPr/>
        </p:nvSpPr>
        <p:spPr>
          <a:xfrm>
            <a:off x="2346879" y="3961594"/>
            <a:ext cx="3707857" cy="2360005"/>
          </a:xfrm>
          <a:prstGeom prst="rect">
            <a:avLst/>
          </a:prstGeom>
          <a:noFill/>
          <a:ln>
            <a:solidFill>
              <a:srgbClr val="FFC000"/>
            </a:solidFill>
          </a:ln>
        </p:spPr>
        <p:txBody>
          <a:bodyPr wrap="square" rtlCol="0">
            <a:spAutoFit/>
          </a:bodyPr>
          <a:lstStyle/>
          <a:p>
            <a:pPr>
              <a:lnSpc>
                <a:spcPct val="107000"/>
              </a:lnSpc>
              <a:spcAft>
                <a:spcPts val="800"/>
              </a:spcAft>
            </a:pPr>
            <a:r>
              <a:rPr lang="fr-FR" sz="1200" dirty="0">
                <a:latin typeface="Calibri" panose="020F0502020204030204" pitchFamily="34" charset="0"/>
                <a:ea typeface="Calibri" panose="020F0502020204030204" pitchFamily="34" charset="0"/>
                <a:cs typeface="Times New Roman" panose="02020603050405020304" pitchFamily="18" charset="0"/>
              </a:rPr>
              <a:t>3 Place André LEROY – 49000 ANGERS </a:t>
            </a:r>
            <a:br>
              <a:rPr lang="fr-FR" sz="1200" dirty="0">
                <a:latin typeface="Calibri" panose="020F0502020204030204" pitchFamily="34" charset="0"/>
                <a:ea typeface="Calibri" panose="020F0502020204030204" pitchFamily="34" charset="0"/>
                <a:cs typeface="Times New Roman" panose="02020603050405020304" pitchFamily="18" charset="0"/>
              </a:rPr>
            </a:br>
            <a:r>
              <a:rPr lang="fr-FR" sz="1200" dirty="0">
                <a:latin typeface="Calibri" panose="020F0502020204030204" pitchFamily="34" charset="0"/>
                <a:ea typeface="Calibri" panose="020F0502020204030204" pitchFamily="34" charset="0"/>
                <a:cs typeface="Times New Roman" panose="02020603050405020304" pitchFamily="18" charset="0"/>
              </a:rPr>
              <a:t>UAI  0490811R</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Paiement par chèque : Montant :……………………………………………………………€</a:t>
            </a:r>
          </a:p>
          <a:p>
            <a:pPr marL="742950" lvl="1" indent="-285750">
              <a:lnSpc>
                <a:spcPct val="107000"/>
              </a:lnSpc>
              <a:spcAft>
                <a:spcPts val="0"/>
              </a:spcAft>
              <a:buFont typeface="Courier New" panose="02070309020205020404" pitchFamily="49" charset="0"/>
              <a:buChar char="o"/>
            </a:pPr>
            <a:r>
              <a:rPr lang="fr-FR" sz="1200" dirty="0">
                <a:latin typeface="Calibri" panose="020F0502020204030204" pitchFamily="34" charset="0"/>
                <a:ea typeface="Calibri" panose="020F0502020204030204" pitchFamily="34" charset="0"/>
                <a:cs typeface="Times New Roman" panose="02020603050405020304" pitchFamily="18" charset="0"/>
              </a:rPr>
              <a:t>Virement :</a:t>
            </a:r>
          </a:p>
          <a:p>
            <a:pPr lvl="1">
              <a:lnSpc>
                <a:spcPct val="107000"/>
              </a:lnSpc>
              <a:spcAft>
                <a:spcPts val="0"/>
              </a:spcAft>
            </a:pPr>
            <a:r>
              <a:rPr lang="fr-FR" sz="1200" dirty="0">
                <a:latin typeface="Calibri" panose="020F0502020204030204" pitchFamily="34" charset="0"/>
                <a:ea typeface="Calibri" panose="020F0502020204030204" pitchFamily="34" charset="0"/>
                <a:cs typeface="Times New Roman" panose="02020603050405020304" pitchFamily="18" charset="0"/>
              </a:rPr>
              <a:t>IBAN : FR76 3004 7142 9300 0211 9210 104 – BIC : CMCIFRPP Montant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Projet :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Titre </a:t>
            </a:r>
          </a:p>
          <a:p>
            <a:pPr marL="342900" lvl="0" indent="-342900">
              <a:lnSpc>
                <a:spcPct val="107000"/>
              </a:lnSpc>
              <a:spcAft>
                <a:spcPts val="0"/>
              </a:spcAft>
              <a:buFont typeface="Symbol" panose="05050102010706020507" pitchFamily="18" charset="2"/>
              <a:buChar char=""/>
            </a:pPr>
            <a:r>
              <a:rPr lang="fr-FR" sz="1200" dirty="0">
                <a:latin typeface="Calibri" panose="020F0502020204030204" pitchFamily="34" charset="0"/>
                <a:ea typeface="Calibri" panose="020F0502020204030204" pitchFamily="34" charset="0"/>
                <a:cs typeface="Times New Roman" panose="02020603050405020304" pitchFamily="18" charset="0"/>
              </a:rPr>
              <a:t>Montant :………………………………………………..…………€</a:t>
            </a:r>
            <a:endParaRPr lang="fr-FR" dirty="0"/>
          </a:p>
        </p:txBody>
      </p:sp>
      <p:sp>
        <p:nvSpPr>
          <p:cNvPr id="32" name="Rectangle 31">
            <a:extLst>
              <a:ext uri="{FF2B5EF4-FFF2-40B4-BE49-F238E27FC236}">
                <a16:creationId xmlns:a16="http://schemas.microsoft.com/office/drawing/2014/main" id="{1783083C-8358-4DDC-BD10-F202292AA1AC}"/>
              </a:ext>
            </a:extLst>
          </p:cNvPr>
          <p:cNvSpPr/>
          <p:nvPr/>
        </p:nvSpPr>
        <p:spPr>
          <a:xfrm>
            <a:off x="2330745" y="3700822"/>
            <a:ext cx="3723991" cy="284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t>UCO</a:t>
            </a:r>
          </a:p>
        </p:txBody>
      </p:sp>
      <p:grpSp>
        <p:nvGrpSpPr>
          <p:cNvPr id="2" name="Groupe 1">
            <a:extLst>
              <a:ext uri="{FF2B5EF4-FFF2-40B4-BE49-F238E27FC236}">
                <a16:creationId xmlns:a16="http://schemas.microsoft.com/office/drawing/2014/main" id="{B74F7BED-E572-4AA6-9BFA-587B8CAFD21B}"/>
              </a:ext>
            </a:extLst>
          </p:cNvPr>
          <p:cNvGrpSpPr/>
          <p:nvPr/>
        </p:nvGrpSpPr>
        <p:grpSpPr>
          <a:xfrm>
            <a:off x="8236930" y="3366729"/>
            <a:ext cx="3772329" cy="2911594"/>
            <a:chOff x="8332757" y="955633"/>
            <a:chExt cx="3772329" cy="2911594"/>
          </a:xfrm>
        </p:grpSpPr>
        <p:pic>
          <p:nvPicPr>
            <p:cNvPr id="3" name="Image 2">
              <a:extLst>
                <a:ext uri="{FF2B5EF4-FFF2-40B4-BE49-F238E27FC236}">
                  <a16:creationId xmlns:a16="http://schemas.microsoft.com/office/drawing/2014/main" id="{03723D0E-1E0D-4EDE-A050-EE084248F8F4}"/>
                </a:ext>
              </a:extLst>
            </p:cNvPr>
            <p:cNvPicPr>
              <a:picLocks noChangeAspect="1"/>
            </p:cNvPicPr>
            <p:nvPr/>
          </p:nvPicPr>
          <p:blipFill rotWithShape="1">
            <a:blip r:embed="rId2"/>
            <a:srcRect l="5704" t="47817" r="37465" b="16121"/>
            <a:stretch/>
          </p:blipFill>
          <p:spPr>
            <a:xfrm>
              <a:off x="8332757" y="2520742"/>
              <a:ext cx="3772329" cy="1346485"/>
            </a:xfrm>
            <a:prstGeom prst="rect">
              <a:avLst/>
            </a:prstGeom>
          </p:spPr>
        </p:pic>
        <p:pic>
          <p:nvPicPr>
            <p:cNvPr id="21" name="Image 20">
              <a:extLst>
                <a:ext uri="{FF2B5EF4-FFF2-40B4-BE49-F238E27FC236}">
                  <a16:creationId xmlns:a16="http://schemas.microsoft.com/office/drawing/2014/main" id="{25B44136-9861-47F0-BEDF-0E7BCF487175}"/>
                </a:ext>
              </a:extLst>
            </p:cNvPr>
            <p:cNvPicPr>
              <a:picLocks noChangeAspect="1"/>
            </p:cNvPicPr>
            <p:nvPr/>
          </p:nvPicPr>
          <p:blipFill rotWithShape="1">
            <a:blip r:embed="rId2"/>
            <a:srcRect l="40312" t="17923" r="44956" b="64832"/>
            <a:stretch/>
          </p:blipFill>
          <p:spPr>
            <a:xfrm>
              <a:off x="9983972" y="955633"/>
              <a:ext cx="1135361" cy="765011"/>
            </a:xfrm>
            <a:prstGeom prst="rect">
              <a:avLst/>
            </a:prstGeom>
          </p:spPr>
        </p:pic>
        <p:pic>
          <p:nvPicPr>
            <p:cNvPr id="34" name="Image 33">
              <a:extLst>
                <a:ext uri="{FF2B5EF4-FFF2-40B4-BE49-F238E27FC236}">
                  <a16:creationId xmlns:a16="http://schemas.microsoft.com/office/drawing/2014/main" id="{F6B866C5-570F-4771-A0BF-B6785508D324}"/>
                </a:ext>
              </a:extLst>
            </p:cNvPr>
            <p:cNvPicPr>
              <a:picLocks noChangeAspect="1"/>
            </p:cNvPicPr>
            <p:nvPr/>
          </p:nvPicPr>
          <p:blipFill rotWithShape="1">
            <a:blip r:embed="rId2"/>
            <a:srcRect l="33526" t="34353" r="44104" b="51431"/>
            <a:stretch/>
          </p:blipFill>
          <p:spPr>
            <a:xfrm>
              <a:off x="9404368" y="1766080"/>
              <a:ext cx="1714965" cy="613024"/>
            </a:xfrm>
            <a:prstGeom prst="rect">
              <a:avLst/>
            </a:prstGeom>
          </p:spPr>
        </p:pic>
      </p:grpSp>
      <p:pic>
        <p:nvPicPr>
          <p:cNvPr id="5" name="Image 4">
            <a:extLst>
              <a:ext uri="{FF2B5EF4-FFF2-40B4-BE49-F238E27FC236}">
                <a16:creationId xmlns:a16="http://schemas.microsoft.com/office/drawing/2014/main" id="{7804EA5A-B52F-39D0-9AD7-0D058A548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829" y="3565035"/>
            <a:ext cx="912346" cy="612141"/>
          </a:xfrm>
          <a:prstGeom prst="rect">
            <a:avLst/>
          </a:prstGeom>
        </p:spPr>
      </p:pic>
    </p:spTree>
    <p:extLst>
      <p:ext uri="{BB962C8B-B14F-4D97-AF65-F5344CB8AC3E}">
        <p14:creationId xmlns:p14="http://schemas.microsoft.com/office/powerpoint/2010/main" val="176327489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74BE4FB3D7D045BAB0219681EC5439" ma:contentTypeVersion="13" ma:contentTypeDescription="Crée un document." ma:contentTypeScope="" ma:versionID="341b8a7226a763942055bd0cd74e6dfb">
  <xsd:schema xmlns:xsd="http://www.w3.org/2001/XMLSchema" xmlns:xs="http://www.w3.org/2001/XMLSchema" xmlns:p="http://schemas.microsoft.com/office/2006/metadata/properties" xmlns:ns2="b1b3e4ad-cbcc-410c-b933-f2d96c83f98c" xmlns:ns3="9daed285-81c3-49ff-b705-bbc26c42e2d0" targetNamespace="http://schemas.microsoft.com/office/2006/metadata/properties" ma:root="true" ma:fieldsID="4c8fc9050e9e4f4cbd99d40fcc1752d2" ns2:_="" ns3:_="">
    <xsd:import namespace="b1b3e4ad-cbcc-410c-b933-f2d96c83f98c"/>
    <xsd:import namespace="9daed285-81c3-49ff-b705-bbc26c42e2d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3e4ad-cbcc-410c-b933-f2d96c83f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6983dd2d-fe85-47ae-af35-39ec513b7bb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aed285-81c3-49ff-b705-bbc26c42e2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12cc194-f686-48d9-ac86-ba8d51a96e9b}" ma:internalName="TaxCatchAll" ma:showField="CatchAllData" ma:web="9daed285-81c3-49ff-b705-bbc26c42e2d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daed285-81c3-49ff-b705-bbc26c42e2d0" xsi:nil="true"/>
    <lcf76f155ced4ddcb4097134ff3c332f xmlns="b1b3e4ad-cbcc-410c-b933-f2d96c83f98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081EAAA-602A-4B54-A08C-72643AA8F6B5}"/>
</file>

<file path=customXml/itemProps2.xml><?xml version="1.0" encoding="utf-8"?>
<ds:datastoreItem xmlns:ds="http://schemas.openxmlformats.org/officeDocument/2006/customXml" ds:itemID="{7FBC55AC-89C2-4097-AD9D-2C843DC5B84F}"/>
</file>

<file path=customXml/itemProps3.xml><?xml version="1.0" encoding="utf-8"?>
<ds:datastoreItem xmlns:ds="http://schemas.openxmlformats.org/officeDocument/2006/customXml" ds:itemID="{F53CB508-3E8F-4C56-B2CA-7890E678412B}"/>
</file>

<file path=docProps/app.xml><?xml version="1.0" encoding="utf-8"?>
<Properties xmlns="http://schemas.openxmlformats.org/officeDocument/2006/extended-properties" xmlns:vt="http://schemas.openxmlformats.org/officeDocument/2006/docPropsVTypes">
  <TotalTime>6068</TotalTime>
  <Words>2086</Words>
  <Application>Microsoft Office PowerPoint</Application>
  <PresentationFormat>Grand écran</PresentationFormat>
  <Paragraphs>288</Paragraphs>
  <Slides>7</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7</vt:i4>
      </vt:variant>
    </vt:vector>
  </HeadingPairs>
  <TitlesOfParts>
    <vt:vector size="20" baseType="lpstr">
      <vt:lpstr>Arial</vt:lpstr>
      <vt:lpstr>Arial Black</vt:lpstr>
      <vt:lpstr>Arial Unicode MS</vt:lpstr>
      <vt:lpstr>Calibri</vt:lpstr>
      <vt:lpstr>Calibri Light</vt:lpstr>
      <vt:lpstr>CIDFont+F1</vt:lpstr>
      <vt:lpstr>CIDFont+F2</vt:lpstr>
      <vt:lpstr>CIDFont+F4</vt:lpstr>
      <vt:lpstr>CIDFont+F7</vt:lpstr>
      <vt:lpstr>Courier New</vt:lpstr>
      <vt:lpstr>Symbol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QUINCHARD Sophie</dc:creator>
  <cp:lastModifiedBy>Laurence Fournier</cp:lastModifiedBy>
  <cp:revision>119</cp:revision>
  <cp:lastPrinted>2020-01-21T09:41:56Z</cp:lastPrinted>
  <dcterms:created xsi:type="dcterms:W3CDTF">2020-01-21T08:02:42Z</dcterms:created>
  <dcterms:modified xsi:type="dcterms:W3CDTF">2023-09-08T12:41:09Z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0x0101004A74BE4FB3D7D045BAB0219681EC5439</vt:lpwstr>
  </property>
</Properties>
</file>