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0"/>
  </p:notesMasterIdLst>
  <p:sldIdLst>
    <p:sldId id="257" r:id="rId5"/>
    <p:sldId id="338" r:id="rId6"/>
    <p:sldId id="337" r:id="rId7"/>
    <p:sldId id="256" r:id="rId8"/>
    <p:sldId id="335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33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334" r:id="rId38"/>
    <p:sldId id="266" r:id="rId3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E5FDF6-AFC5-48E1-A4E9-7B082A78E366}" v="5" dt="2025-05-14T15:18:34.222"/>
    <p1510:client id="{73137097-5396-4815-8082-3CA18B1BBF92}" v="2" dt="2025-05-15T05:13:49.388"/>
    <p1510:client id="{902F0C56-3CDD-61A0-8FE2-DE3718CB6D12}" v="43" dt="2025-05-14T15:01:24.620"/>
    <p1510:client id="{9D7C517D-5027-B0C3-E459-E1505776C43B}" v="9" dt="2025-05-14T19:14:55.376"/>
    <p1510:client id="{A0879EC7-9009-95AF-55A7-0B16EF625A02}" v="107" dt="2025-05-14T15:05:51.3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6" autoAdjust="0"/>
    <p:restoredTop sz="94660"/>
  </p:normalViewPr>
  <p:slideViewPr>
    <p:cSldViewPr snapToGrid="0">
      <p:cViewPr varScale="1">
        <p:scale>
          <a:sx n="78" d="100"/>
          <a:sy n="78" d="100"/>
        </p:scale>
        <p:origin x="181" y="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MEAU Christophe" userId="S::c.rumeau_satelec.fayat.com#ext#@myfntp.onmicrosoft.com::05e11117-097b-4d26-9e89-3c324f5303af" providerId="AD" clId="Web-{902F0C56-3CDD-61A0-8FE2-DE3718CB6D12}"/>
    <pc:docChg chg="modSld">
      <pc:chgData name="RUMEAU Christophe" userId="S::c.rumeau_satelec.fayat.com#ext#@myfntp.onmicrosoft.com::05e11117-097b-4d26-9e89-3c324f5303af" providerId="AD" clId="Web-{902F0C56-3CDD-61A0-8FE2-DE3718CB6D12}" dt="2025-05-14T15:01:24.620" v="36" actId="1076"/>
      <pc:docMkLst>
        <pc:docMk/>
      </pc:docMkLst>
      <pc:sldChg chg="addSp modSp">
        <pc:chgData name="RUMEAU Christophe" userId="S::c.rumeau_satelec.fayat.com#ext#@myfntp.onmicrosoft.com::05e11117-097b-4d26-9e89-3c324f5303af" providerId="AD" clId="Web-{902F0C56-3CDD-61A0-8FE2-DE3718CB6D12}" dt="2025-05-14T15:01:24.620" v="36" actId="1076"/>
        <pc:sldMkLst>
          <pc:docMk/>
          <pc:sldMk cId="0" sldId="285"/>
        </pc:sldMkLst>
        <pc:grpChg chg="mod">
          <ac:chgData name="RUMEAU Christophe" userId="S::c.rumeau_satelec.fayat.com#ext#@myfntp.onmicrosoft.com::05e11117-097b-4d26-9e89-3c324f5303af" providerId="AD" clId="Web-{902F0C56-3CDD-61A0-8FE2-DE3718CB6D12}" dt="2025-05-14T15:01:05.525" v="34" actId="1076"/>
          <ac:grpSpMkLst>
            <pc:docMk/>
            <pc:sldMk cId="0" sldId="285"/>
            <ac:grpSpMk id="2" creationId="{00000000-0000-0000-0000-000000000000}"/>
          </ac:grpSpMkLst>
        </pc:grpChg>
        <pc:graphicFrameChg chg="add mod modGraphic">
          <ac:chgData name="RUMEAU Christophe" userId="S::c.rumeau_satelec.fayat.com#ext#@myfntp.onmicrosoft.com::05e11117-097b-4d26-9e89-3c324f5303af" providerId="AD" clId="Web-{902F0C56-3CDD-61A0-8FE2-DE3718CB6D12}" dt="2025-05-14T15:00:50.493" v="32" actId="1076"/>
          <ac:graphicFrameMkLst>
            <pc:docMk/>
            <pc:sldMk cId="0" sldId="285"/>
            <ac:graphicFrameMk id="14" creationId="{61004A6F-EE23-F51C-6AAB-8573CE592D67}"/>
          </ac:graphicFrameMkLst>
        </pc:graphicFrameChg>
        <pc:graphicFrameChg chg="add mod modGraphic">
          <ac:chgData name="RUMEAU Christophe" userId="S::c.rumeau_satelec.fayat.com#ext#@myfntp.onmicrosoft.com::05e11117-097b-4d26-9e89-3c324f5303af" providerId="AD" clId="Web-{902F0C56-3CDD-61A0-8FE2-DE3718CB6D12}" dt="2025-05-14T15:01:24.620" v="36" actId="1076"/>
          <ac:graphicFrameMkLst>
            <pc:docMk/>
            <pc:sldMk cId="0" sldId="285"/>
            <ac:graphicFrameMk id="16" creationId="{E82984AB-C65C-9757-9460-5CE1A881902B}"/>
          </ac:graphicFrameMkLst>
        </pc:graphicFrameChg>
      </pc:sldChg>
    </pc:docChg>
  </pc:docChgLst>
  <pc:docChgLst>
    <pc:chgData name="RUMEAU Christophe" userId="e3ded245-5530-4d16-8cf5-5ce955fdbbad" providerId="ADAL" clId="{3FE5FDF6-AFC5-48E1-A4E9-7B082A78E366}"/>
    <pc:docChg chg="custSel modSld">
      <pc:chgData name="RUMEAU Christophe" userId="e3ded245-5530-4d16-8cf5-5ce955fdbbad" providerId="ADAL" clId="{3FE5FDF6-AFC5-48E1-A4E9-7B082A78E366}" dt="2025-05-14T15:23:17.770" v="155" actId="478"/>
      <pc:docMkLst>
        <pc:docMk/>
      </pc:docMkLst>
      <pc:sldChg chg="addSp modSp mod">
        <pc:chgData name="RUMEAU Christophe" userId="e3ded245-5530-4d16-8cf5-5ce955fdbbad" providerId="ADAL" clId="{3FE5FDF6-AFC5-48E1-A4E9-7B082A78E366}" dt="2025-05-14T15:19:29.624" v="145" actId="1076"/>
        <pc:sldMkLst>
          <pc:docMk/>
          <pc:sldMk cId="0" sldId="258"/>
        </pc:sldMkLst>
        <pc:spChg chg="mod">
          <ac:chgData name="RUMEAU Christophe" userId="e3ded245-5530-4d16-8cf5-5ce955fdbbad" providerId="ADAL" clId="{3FE5FDF6-AFC5-48E1-A4E9-7B082A78E366}" dt="2025-05-14T15:19:16.094" v="143" actId="1076"/>
          <ac:spMkLst>
            <pc:docMk/>
            <pc:sldMk cId="0" sldId="258"/>
            <ac:spMk id="5" creationId="{00000000-0000-0000-0000-000000000000}"/>
          </ac:spMkLst>
        </pc:spChg>
        <pc:spChg chg="mod">
          <ac:chgData name="RUMEAU Christophe" userId="e3ded245-5530-4d16-8cf5-5ce955fdbbad" providerId="ADAL" clId="{3FE5FDF6-AFC5-48E1-A4E9-7B082A78E366}" dt="2025-05-14T15:18:34.222" v="137"/>
          <ac:spMkLst>
            <pc:docMk/>
            <pc:sldMk cId="0" sldId="258"/>
            <ac:spMk id="15" creationId="{D42423A9-FF0C-E944-71C5-DF076C6F5CAC}"/>
          </ac:spMkLst>
        </pc:spChg>
        <pc:grpChg chg="mod">
          <ac:chgData name="RUMEAU Christophe" userId="e3ded245-5530-4d16-8cf5-5ce955fdbbad" providerId="ADAL" clId="{3FE5FDF6-AFC5-48E1-A4E9-7B082A78E366}" dt="2025-05-14T15:18:49.935" v="140" actId="1076"/>
          <ac:grpSpMkLst>
            <pc:docMk/>
            <pc:sldMk cId="0" sldId="258"/>
            <ac:grpSpMk id="2" creationId="{00000000-0000-0000-0000-000000000000}"/>
          </ac:grpSpMkLst>
        </pc:grpChg>
        <pc:grpChg chg="add mod">
          <ac:chgData name="RUMEAU Christophe" userId="e3ded245-5530-4d16-8cf5-5ce955fdbbad" providerId="ADAL" clId="{3FE5FDF6-AFC5-48E1-A4E9-7B082A78E366}" dt="2025-05-14T15:19:29.624" v="145" actId="1076"/>
          <ac:grpSpMkLst>
            <pc:docMk/>
            <pc:sldMk cId="0" sldId="258"/>
            <ac:grpSpMk id="13" creationId="{7822E30E-8879-E103-BA19-F177DF0346C7}"/>
          </ac:grpSpMkLst>
        </pc:grpChg>
        <pc:picChg chg="mod">
          <ac:chgData name="RUMEAU Christophe" userId="e3ded245-5530-4d16-8cf5-5ce955fdbbad" providerId="ADAL" clId="{3FE5FDF6-AFC5-48E1-A4E9-7B082A78E366}" dt="2025-05-14T15:19:03.205" v="141" actId="1076"/>
          <ac:picMkLst>
            <pc:docMk/>
            <pc:sldMk cId="0" sldId="258"/>
            <ac:picMk id="4" creationId="{00000000-0000-0000-0000-000000000000}"/>
          </ac:picMkLst>
        </pc:picChg>
        <pc:picChg chg="add mod">
          <ac:chgData name="RUMEAU Christophe" userId="e3ded245-5530-4d16-8cf5-5ce955fdbbad" providerId="ADAL" clId="{3FE5FDF6-AFC5-48E1-A4E9-7B082A78E366}" dt="2025-05-14T15:19:23.763" v="144" actId="1076"/>
          <ac:picMkLst>
            <pc:docMk/>
            <pc:sldMk cId="0" sldId="258"/>
            <ac:picMk id="12" creationId="{1355DF14-FA95-3562-1E7E-C260BEA1CD2C}"/>
          </ac:picMkLst>
        </pc:picChg>
        <pc:picChg chg="mod">
          <ac:chgData name="RUMEAU Christophe" userId="e3ded245-5530-4d16-8cf5-5ce955fdbbad" providerId="ADAL" clId="{3FE5FDF6-AFC5-48E1-A4E9-7B082A78E366}" dt="2025-05-14T15:18:34.222" v="137"/>
          <ac:picMkLst>
            <pc:docMk/>
            <pc:sldMk cId="0" sldId="258"/>
            <ac:picMk id="14" creationId="{EDD72328-8342-548A-151D-B20BDCA2D25A}"/>
          </ac:picMkLst>
        </pc:picChg>
      </pc:sldChg>
      <pc:sldChg chg="addSp modSp mod">
        <pc:chgData name="RUMEAU Christophe" userId="e3ded245-5530-4d16-8cf5-5ce955fdbbad" providerId="ADAL" clId="{3FE5FDF6-AFC5-48E1-A4E9-7B082A78E366}" dt="2025-05-14T15:23:04.006" v="154" actId="1076"/>
        <pc:sldMkLst>
          <pc:docMk/>
          <pc:sldMk cId="0" sldId="268"/>
        </pc:sldMkLst>
        <pc:picChg chg="add mod">
          <ac:chgData name="RUMEAU Christophe" userId="e3ded245-5530-4d16-8cf5-5ce955fdbbad" providerId="ADAL" clId="{3FE5FDF6-AFC5-48E1-A4E9-7B082A78E366}" dt="2025-05-14T15:23:04.006" v="154" actId="1076"/>
          <ac:picMkLst>
            <pc:docMk/>
            <pc:sldMk cId="0" sldId="268"/>
            <ac:picMk id="12" creationId="{056F3327-6B0E-FAB1-CEBA-F9C82E1B8BAB}"/>
          </ac:picMkLst>
        </pc:picChg>
      </pc:sldChg>
      <pc:sldChg chg="addSp delSp modSp mod">
        <pc:chgData name="RUMEAU Christophe" userId="e3ded245-5530-4d16-8cf5-5ce955fdbbad" providerId="ADAL" clId="{3FE5FDF6-AFC5-48E1-A4E9-7B082A78E366}" dt="2025-05-14T15:23:17.770" v="155" actId="478"/>
        <pc:sldMkLst>
          <pc:docMk/>
          <pc:sldMk cId="0" sldId="335"/>
        </pc:sldMkLst>
        <pc:spChg chg="add mod">
          <ac:chgData name="RUMEAU Christophe" userId="e3ded245-5530-4d16-8cf5-5ce955fdbbad" providerId="ADAL" clId="{3FE5FDF6-AFC5-48E1-A4E9-7B082A78E366}" dt="2025-05-14T15:14:16.034" v="70" actId="1076"/>
          <ac:spMkLst>
            <pc:docMk/>
            <pc:sldMk cId="0" sldId="335"/>
            <ac:spMk id="11" creationId="{50DDFEE0-8B10-A27E-38BF-159D352DF9B7}"/>
          </ac:spMkLst>
        </pc:spChg>
        <pc:spChg chg="add mod">
          <ac:chgData name="RUMEAU Christophe" userId="e3ded245-5530-4d16-8cf5-5ce955fdbbad" providerId="ADAL" clId="{3FE5FDF6-AFC5-48E1-A4E9-7B082A78E366}" dt="2025-05-14T15:16:23.017" v="126" actId="1076"/>
          <ac:spMkLst>
            <pc:docMk/>
            <pc:sldMk cId="0" sldId="335"/>
            <ac:spMk id="12" creationId="{FF090871-1110-9B63-5F43-4ED626E85A27}"/>
          </ac:spMkLst>
        </pc:spChg>
        <pc:spChg chg="add del mod">
          <ac:chgData name="RUMEAU Christophe" userId="e3ded245-5530-4d16-8cf5-5ce955fdbbad" providerId="ADAL" clId="{3FE5FDF6-AFC5-48E1-A4E9-7B082A78E366}" dt="2025-05-14T15:16:34.051" v="127" actId="478"/>
          <ac:spMkLst>
            <pc:docMk/>
            <pc:sldMk cId="0" sldId="335"/>
            <ac:spMk id="13" creationId="{C28E73D6-6515-D849-C1B8-02E231B4EB2B}"/>
          </ac:spMkLst>
        </pc:spChg>
        <pc:spChg chg="mod">
          <ac:chgData name="RUMEAU Christophe" userId="e3ded245-5530-4d16-8cf5-5ce955fdbbad" providerId="ADAL" clId="{3FE5FDF6-AFC5-48E1-A4E9-7B082A78E366}" dt="2025-05-14T15:15:59.663" v="121"/>
          <ac:spMkLst>
            <pc:docMk/>
            <pc:sldMk cId="0" sldId="335"/>
            <ac:spMk id="16" creationId="{FAE8BC18-2FC3-0E59-76DB-5B5119FF9908}"/>
          </ac:spMkLst>
        </pc:spChg>
        <pc:grpChg chg="del mod">
          <ac:chgData name="RUMEAU Christophe" userId="e3ded245-5530-4d16-8cf5-5ce955fdbbad" providerId="ADAL" clId="{3FE5FDF6-AFC5-48E1-A4E9-7B082A78E366}" dt="2025-05-14T15:16:12.132" v="124" actId="478"/>
          <ac:grpSpMkLst>
            <pc:docMk/>
            <pc:sldMk cId="0" sldId="335"/>
            <ac:grpSpMk id="2" creationId="{00000000-0000-0000-0000-000000000000}"/>
          </ac:grpSpMkLst>
        </pc:grpChg>
        <pc:grpChg chg="add mod">
          <ac:chgData name="RUMEAU Christophe" userId="e3ded245-5530-4d16-8cf5-5ce955fdbbad" providerId="ADAL" clId="{3FE5FDF6-AFC5-48E1-A4E9-7B082A78E366}" dt="2025-05-14T15:19:38.335" v="146" actId="1076"/>
          <ac:grpSpMkLst>
            <pc:docMk/>
            <pc:sldMk cId="0" sldId="335"/>
            <ac:grpSpMk id="14" creationId="{02C6D046-4A4D-2A92-6E52-B6DBA2A42DE1}"/>
          </ac:grpSpMkLst>
        </pc:grpChg>
        <pc:picChg chg="del topLvl">
          <ac:chgData name="RUMEAU Christophe" userId="e3ded245-5530-4d16-8cf5-5ce955fdbbad" providerId="ADAL" clId="{3FE5FDF6-AFC5-48E1-A4E9-7B082A78E366}" dt="2025-05-14T15:16:12.132" v="124" actId="478"/>
          <ac:picMkLst>
            <pc:docMk/>
            <pc:sldMk cId="0" sldId="335"/>
            <ac:picMk id="3" creationId="{00000000-0000-0000-0000-000000000000}"/>
          </ac:picMkLst>
        </pc:picChg>
        <pc:picChg chg="mod topLvl">
          <ac:chgData name="RUMEAU Christophe" userId="e3ded245-5530-4d16-8cf5-5ce955fdbbad" providerId="ADAL" clId="{3FE5FDF6-AFC5-48E1-A4E9-7B082A78E366}" dt="2025-05-14T15:16:12.132" v="124" actId="478"/>
          <ac:picMkLst>
            <pc:docMk/>
            <pc:sldMk cId="0" sldId="335"/>
            <ac:picMk id="4" creationId="{00000000-0000-0000-0000-000000000000}"/>
          </ac:picMkLst>
        </pc:picChg>
        <pc:picChg chg="add mod">
          <ac:chgData name="RUMEAU Christophe" userId="e3ded245-5530-4d16-8cf5-5ce955fdbbad" providerId="ADAL" clId="{3FE5FDF6-AFC5-48E1-A4E9-7B082A78E366}" dt="2025-05-14T15:11:03.986" v="3" actId="1076"/>
          <ac:picMkLst>
            <pc:docMk/>
            <pc:sldMk cId="0" sldId="335"/>
            <ac:picMk id="10" creationId="{640064D9-1503-3444-5971-9ADA341303CC}"/>
          </ac:picMkLst>
        </pc:picChg>
        <pc:picChg chg="mod">
          <ac:chgData name="RUMEAU Christophe" userId="e3ded245-5530-4d16-8cf5-5ce955fdbbad" providerId="ADAL" clId="{3FE5FDF6-AFC5-48E1-A4E9-7B082A78E366}" dt="2025-05-14T15:15:59.663" v="121"/>
          <ac:picMkLst>
            <pc:docMk/>
            <pc:sldMk cId="0" sldId="335"/>
            <ac:picMk id="15" creationId="{02383DC9-777E-4765-1721-6B3B3E98AFD5}"/>
          </ac:picMkLst>
        </pc:picChg>
        <pc:picChg chg="add del mod">
          <ac:chgData name="RUMEAU Christophe" userId="e3ded245-5530-4d16-8cf5-5ce955fdbbad" providerId="ADAL" clId="{3FE5FDF6-AFC5-48E1-A4E9-7B082A78E366}" dt="2025-05-14T15:23:17.770" v="155" actId="478"/>
          <ac:picMkLst>
            <pc:docMk/>
            <pc:sldMk cId="0" sldId="335"/>
            <ac:picMk id="18" creationId="{1A6AEDCE-B347-3220-AC1F-8FCBF5B6ADB8}"/>
          </ac:picMkLst>
        </pc:picChg>
      </pc:sldChg>
    </pc:docChg>
  </pc:docChgLst>
  <pc:docChgLst>
    <pc:chgData name="RUMEAU Christophe" userId="e3ded245-5530-4d16-8cf5-5ce955fdbbad" providerId="ADAL" clId="{73137097-5396-4815-8082-3CA18B1BBF92}"/>
    <pc:docChg chg="undo custSel modSld">
      <pc:chgData name="RUMEAU Christophe" userId="e3ded245-5530-4d16-8cf5-5ce955fdbbad" providerId="ADAL" clId="{73137097-5396-4815-8082-3CA18B1BBF92}" dt="2025-05-15T07:13:16.210" v="136" actId="20577"/>
      <pc:docMkLst>
        <pc:docMk/>
      </pc:docMkLst>
      <pc:sldChg chg="addSp delSp modSp mod">
        <pc:chgData name="RUMEAU Christophe" userId="e3ded245-5530-4d16-8cf5-5ce955fdbbad" providerId="ADAL" clId="{73137097-5396-4815-8082-3CA18B1BBF92}" dt="2025-05-15T05:13:43.865" v="65" actId="21"/>
        <pc:sldMkLst>
          <pc:docMk/>
          <pc:sldMk cId="0" sldId="258"/>
        </pc:sldMkLst>
        <pc:spChg chg="add del mod">
          <ac:chgData name="RUMEAU Christophe" userId="e3ded245-5530-4d16-8cf5-5ce955fdbbad" providerId="ADAL" clId="{73137097-5396-4815-8082-3CA18B1BBF92}" dt="2025-05-15T05:13:43.865" v="65" actId="21"/>
          <ac:spMkLst>
            <pc:docMk/>
            <pc:sldMk cId="0" sldId="258"/>
            <ac:spMk id="11" creationId="{9E5E0420-5B92-AD7A-3CFB-CE74C7F5FB66}"/>
          </ac:spMkLst>
        </pc:spChg>
      </pc:sldChg>
      <pc:sldChg chg="modSp mod">
        <pc:chgData name="RUMEAU Christophe" userId="e3ded245-5530-4d16-8cf5-5ce955fdbbad" providerId="ADAL" clId="{73137097-5396-4815-8082-3CA18B1BBF92}" dt="2025-05-15T07:13:16.210" v="136" actId="20577"/>
        <pc:sldMkLst>
          <pc:docMk/>
          <pc:sldMk cId="0" sldId="285"/>
        </pc:sldMkLst>
        <pc:graphicFrameChg chg="modGraphic">
          <ac:chgData name="RUMEAU Christophe" userId="e3ded245-5530-4d16-8cf5-5ce955fdbbad" providerId="ADAL" clId="{73137097-5396-4815-8082-3CA18B1BBF92}" dt="2025-05-15T07:13:16.210" v="136" actId="20577"/>
          <ac:graphicFrameMkLst>
            <pc:docMk/>
            <pc:sldMk cId="0" sldId="285"/>
            <ac:graphicFrameMk id="13" creationId="{FE4CEDB6-C647-5E46-5480-738629DB25F1}"/>
          </ac:graphicFrameMkLst>
        </pc:graphicFrameChg>
        <pc:graphicFrameChg chg="modGraphic">
          <ac:chgData name="RUMEAU Christophe" userId="e3ded245-5530-4d16-8cf5-5ce955fdbbad" providerId="ADAL" clId="{73137097-5396-4815-8082-3CA18B1BBF92}" dt="2025-05-15T07:13:02.982" v="135" actId="20577"/>
          <ac:graphicFrameMkLst>
            <pc:docMk/>
            <pc:sldMk cId="0" sldId="285"/>
            <ac:graphicFrameMk id="16" creationId="{E82984AB-C65C-9757-9460-5CE1A881902B}"/>
          </ac:graphicFrameMkLst>
        </pc:graphicFrameChg>
      </pc:sldChg>
      <pc:sldChg chg="addSp delSp modSp mod">
        <pc:chgData name="RUMEAU Christophe" userId="e3ded245-5530-4d16-8cf5-5ce955fdbbad" providerId="ADAL" clId="{73137097-5396-4815-8082-3CA18B1BBF92}" dt="2025-05-15T05:14:43.123" v="73" actId="1076"/>
        <pc:sldMkLst>
          <pc:docMk/>
          <pc:sldMk cId="0" sldId="335"/>
        </pc:sldMkLst>
        <pc:spChg chg="add mod">
          <ac:chgData name="RUMEAU Christophe" userId="e3ded245-5530-4d16-8cf5-5ce955fdbbad" providerId="ADAL" clId="{73137097-5396-4815-8082-3CA18B1BBF92}" dt="2025-05-15T05:14:43.123" v="73" actId="1076"/>
          <ac:spMkLst>
            <pc:docMk/>
            <pc:sldMk cId="0" sldId="335"/>
            <ac:spMk id="3" creationId="{478344DB-4252-73CF-516A-EB8212834988}"/>
          </ac:spMkLst>
        </pc:spChg>
        <pc:spChg chg="add mod">
          <ac:chgData name="RUMEAU Christophe" userId="e3ded245-5530-4d16-8cf5-5ce955fdbbad" providerId="ADAL" clId="{73137097-5396-4815-8082-3CA18B1BBF92}" dt="2025-05-15T05:13:58.644" v="67" actId="1076"/>
          <ac:spMkLst>
            <pc:docMk/>
            <pc:sldMk cId="0" sldId="335"/>
            <ac:spMk id="9" creationId="{9E5E0420-5B92-AD7A-3CFB-CE74C7F5FB66}"/>
          </ac:spMkLst>
        </pc:spChg>
        <pc:spChg chg="del mod">
          <ac:chgData name="RUMEAU Christophe" userId="e3ded245-5530-4d16-8cf5-5ce955fdbbad" providerId="ADAL" clId="{73137097-5396-4815-8082-3CA18B1BBF92}" dt="2025-05-15T05:12:44.338" v="56" actId="21"/>
          <ac:spMkLst>
            <pc:docMk/>
            <pc:sldMk cId="0" sldId="335"/>
            <ac:spMk id="12" creationId="{FF090871-1110-9B63-5F43-4ED626E85A27}"/>
          </ac:spMkLst>
        </pc:spChg>
        <pc:picChg chg="mod">
          <ac:chgData name="RUMEAU Christophe" userId="e3ded245-5530-4d16-8cf5-5ce955fdbbad" providerId="ADAL" clId="{73137097-5396-4815-8082-3CA18B1BBF92}" dt="2025-05-15T05:14:35.952" v="72" actId="1076"/>
          <ac:picMkLst>
            <pc:docMk/>
            <pc:sldMk cId="0" sldId="335"/>
            <ac:picMk id="4" creationId="{00000000-0000-0000-0000-000000000000}"/>
          </ac:picMkLst>
        </pc:picChg>
        <pc:picChg chg="mod">
          <ac:chgData name="RUMEAU Christophe" userId="e3ded245-5530-4d16-8cf5-5ce955fdbbad" providerId="ADAL" clId="{73137097-5396-4815-8082-3CA18B1BBF92}" dt="2025-05-15T05:14:03.835" v="68" actId="1076"/>
          <ac:picMkLst>
            <pc:docMk/>
            <pc:sldMk cId="0" sldId="335"/>
            <ac:picMk id="10" creationId="{640064D9-1503-3444-5971-9ADA341303CC}"/>
          </ac:picMkLst>
        </pc:picChg>
      </pc:sldChg>
      <pc:sldChg chg="modSp mod">
        <pc:chgData name="RUMEAU Christophe" userId="e3ded245-5530-4d16-8cf5-5ce955fdbbad" providerId="ADAL" clId="{73137097-5396-4815-8082-3CA18B1BBF92}" dt="2025-05-15T05:07:51.853" v="25" actId="20577"/>
        <pc:sldMkLst>
          <pc:docMk/>
          <pc:sldMk cId="2932008161" sldId="338"/>
        </pc:sldMkLst>
        <pc:spChg chg="mod">
          <ac:chgData name="RUMEAU Christophe" userId="e3ded245-5530-4d16-8cf5-5ce955fdbbad" providerId="ADAL" clId="{73137097-5396-4815-8082-3CA18B1BBF92}" dt="2025-05-15T05:07:51.853" v="25" actId="20577"/>
          <ac:spMkLst>
            <pc:docMk/>
            <pc:sldMk cId="2932008161" sldId="338"/>
            <ac:spMk id="2" creationId="{95DC261B-C063-2EED-CF84-6DF96FCF4257}"/>
          </ac:spMkLst>
        </pc:spChg>
      </pc:sldChg>
    </pc:docChg>
  </pc:docChgLst>
  <pc:docChgLst>
    <pc:chgData name="BRIERE Corinne" userId="S::brierec@fntp.fr::d4b8e33a-78f5-47cb-9dc6-69177c000733" providerId="AD" clId="Web-{9D7C517D-5027-B0C3-E459-E1505776C43B}"/>
    <pc:docChg chg="modSld">
      <pc:chgData name="BRIERE Corinne" userId="S::brierec@fntp.fr::d4b8e33a-78f5-47cb-9dc6-69177c000733" providerId="AD" clId="Web-{9D7C517D-5027-B0C3-E459-E1505776C43B}" dt="2025-05-14T19:14:55.376" v="7" actId="20577"/>
      <pc:docMkLst>
        <pc:docMk/>
      </pc:docMkLst>
      <pc:sldChg chg="modSp">
        <pc:chgData name="BRIERE Corinne" userId="S::brierec@fntp.fr::d4b8e33a-78f5-47cb-9dc6-69177c000733" providerId="AD" clId="Web-{9D7C517D-5027-B0C3-E459-E1505776C43B}" dt="2025-05-14T19:14:04.890" v="5" actId="1076"/>
        <pc:sldMkLst>
          <pc:docMk/>
          <pc:sldMk cId="945083369" sldId="257"/>
        </pc:sldMkLst>
        <pc:spChg chg="mod">
          <ac:chgData name="BRIERE Corinne" userId="S::brierec@fntp.fr::d4b8e33a-78f5-47cb-9dc6-69177c000733" providerId="AD" clId="Web-{9D7C517D-5027-B0C3-E459-E1505776C43B}" dt="2025-05-14T19:14:04.890" v="5" actId="1076"/>
          <ac:spMkLst>
            <pc:docMk/>
            <pc:sldMk cId="945083369" sldId="257"/>
            <ac:spMk id="2" creationId="{92704007-40DC-76F1-48BB-60FD69CA1D73}"/>
          </ac:spMkLst>
        </pc:spChg>
      </pc:sldChg>
      <pc:sldChg chg="modSp">
        <pc:chgData name="BRIERE Corinne" userId="S::brierec@fntp.fr::d4b8e33a-78f5-47cb-9dc6-69177c000733" providerId="AD" clId="Web-{9D7C517D-5027-B0C3-E459-E1505776C43B}" dt="2025-05-14T19:14:55.376" v="7" actId="20577"/>
        <pc:sldMkLst>
          <pc:docMk/>
          <pc:sldMk cId="21769733" sldId="337"/>
        </pc:sldMkLst>
        <pc:spChg chg="mod">
          <ac:chgData name="BRIERE Corinne" userId="S::brierec@fntp.fr::d4b8e33a-78f5-47cb-9dc6-69177c000733" providerId="AD" clId="Web-{9D7C517D-5027-B0C3-E459-E1505776C43B}" dt="2025-05-14T19:14:55.376" v="7" actId="20577"/>
          <ac:spMkLst>
            <pc:docMk/>
            <pc:sldMk cId="21769733" sldId="337"/>
            <ac:spMk id="2" creationId="{2B8C769E-E6C4-AD26-1B70-9E55B4E655D8}"/>
          </ac:spMkLst>
        </pc:spChg>
      </pc:sldChg>
    </pc:docChg>
  </pc:docChgLst>
  <pc:docChgLst>
    <pc:chgData name="RUMEAU Christophe" userId="S::c.rumeau_satelec.fayat.com#ext#@myfntp.onmicrosoft.com::05e11117-097b-4d26-9e89-3c324f5303af" providerId="AD" clId="Web-{A0879EC7-9009-95AF-55A7-0B16EF625A02}"/>
    <pc:docChg chg="modSld">
      <pc:chgData name="RUMEAU Christophe" userId="S::c.rumeau_satelec.fayat.com#ext#@myfntp.onmicrosoft.com::05e11117-097b-4d26-9e89-3c324f5303af" providerId="AD" clId="Web-{A0879EC7-9009-95AF-55A7-0B16EF625A02}" dt="2025-05-14T15:05:51.393" v="94" actId="1076"/>
      <pc:docMkLst>
        <pc:docMk/>
      </pc:docMkLst>
      <pc:sldChg chg="addSp modSp">
        <pc:chgData name="RUMEAU Christophe" userId="S::c.rumeau_satelec.fayat.com#ext#@myfntp.onmicrosoft.com::05e11117-097b-4d26-9e89-3c324f5303af" providerId="AD" clId="Web-{A0879EC7-9009-95AF-55A7-0B16EF625A02}" dt="2025-05-14T15:05:51.393" v="94" actId="1076"/>
        <pc:sldMkLst>
          <pc:docMk/>
          <pc:sldMk cId="0" sldId="285"/>
        </pc:sldMkLst>
        <pc:spChg chg="mod">
          <ac:chgData name="RUMEAU Christophe" userId="S::c.rumeau_satelec.fayat.com#ext#@myfntp.onmicrosoft.com::05e11117-097b-4d26-9e89-3c324f5303af" providerId="AD" clId="Web-{A0879EC7-9009-95AF-55A7-0B16EF625A02}" dt="2025-05-14T15:05:11.172" v="86" actId="20577"/>
          <ac:spMkLst>
            <pc:docMk/>
            <pc:sldMk cId="0" sldId="285"/>
            <ac:spMk id="12" creationId="{00000000-0000-0000-0000-000000000000}"/>
          </ac:spMkLst>
        </pc:spChg>
        <pc:grpChg chg="mod">
          <ac:chgData name="RUMEAU Christophe" userId="S::c.rumeau_satelec.fayat.com#ext#@myfntp.onmicrosoft.com::05e11117-097b-4d26-9e89-3c324f5303af" providerId="AD" clId="Web-{A0879EC7-9009-95AF-55A7-0B16EF625A02}" dt="2025-05-14T15:05:25.032" v="90" actId="1076"/>
          <ac:grpSpMkLst>
            <pc:docMk/>
            <pc:sldMk cId="0" sldId="285"/>
            <ac:grpSpMk id="2" creationId="{00000000-0000-0000-0000-000000000000}"/>
          </ac:grpSpMkLst>
        </pc:grpChg>
        <pc:graphicFrameChg chg="add mod modGraphic">
          <ac:chgData name="RUMEAU Christophe" userId="S::c.rumeau_satelec.fayat.com#ext#@myfntp.onmicrosoft.com::05e11117-097b-4d26-9e89-3c324f5303af" providerId="AD" clId="Web-{A0879EC7-9009-95AF-55A7-0B16EF625A02}" dt="2025-05-14T15:05:42.564" v="92" actId="1076"/>
          <ac:graphicFrameMkLst>
            <pc:docMk/>
            <pc:sldMk cId="0" sldId="285"/>
            <ac:graphicFrameMk id="13" creationId="{FE4CEDB6-C647-5E46-5480-738629DB25F1}"/>
          </ac:graphicFrameMkLst>
        </pc:graphicFrameChg>
        <pc:graphicFrameChg chg="mod modGraphic">
          <ac:chgData name="RUMEAU Christophe" userId="S::c.rumeau_satelec.fayat.com#ext#@myfntp.onmicrosoft.com::05e11117-097b-4d26-9e89-3c324f5303af" providerId="AD" clId="Web-{A0879EC7-9009-95AF-55A7-0B16EF625A02}" dt="2025-05-14T15:05:51.393" v="94" actId="1076"/>
          <ac:graphicFrameMkLst>
            <pc:docMk/>
            <pc:sldMk cId="0" sldId="285"/>
            <ac:graphicFrameMk id="14" creationId="{61004A6F-EE23-F51C-6AAB-8573CE592D67}"/>
          </ac:graphicFrameMkLst>
        </pc:graphicFrameChg>
        <pc:graphicFrameChg chg="mod modGraphic">
          <ac:chgData name="RUMEAU Christophe" userId="S::c.rumeau_satelec.fayat.com#ext#@myfntp.onmicrosoft.com::05e11117-097b-4d26-9e89-3c324f5303af" providerId="AD" clId="Web-{A0879EC7-9009-95AF-55A7-0B16EF625A02}" dt="2025-05-14T15:05:47.659" v="93" actId="1076"/>
          <ac:graphicFrameMkLst>
            <pc:docMk/>
            <pc:sldMk cId="0" sldId="285"/>
            <ac:graphicFrameMk id="16" creationId="{E82984AB-C65C-9757-9460-5CE1A881902B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41E268-5A33-42C4-BF42-E4B8D16D82FE}" type="datetimeFigureOut">
              <a:rPr lang="fr-FR" smtClean="0"/>
              <a:t>15/05/2025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1484F3-6793-4B68-880C-512A7E427B2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04598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2295E-1238-4B48-87D1-82AC49977B42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117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6884D-22D0-B3B5-73FB-36DD4256E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A033AA0-062A-260B-C63F-D6E32508FC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82A45E7-461D-35B7-3BEA-64370F2B15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5865CC0-59D6-5F27-B0FC-F9B09866F7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2295E-1238-4B48-87D1-82AC49977B42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2224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ADA65-F4F7-ACF2-39C9-288F7A121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DD8290C-6EE9-B6F3-2B3B-2B07ECBBDA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79B4696-921D-7973-DD38-74D4D63798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A1AA486-3345-5C99-7CBD-5154A36328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2295E-1238-4B48-87D1-82AC49977B42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2356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66EA1-5217-7A3C-649C-6CE542500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7177C9A-6278-D65B-0D5E-AFDA6DEE01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67CB857-B541-E0A6-87C9-C84AF4D0FD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8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01DC92F-809A-CB8C-79AE-1A747A9AED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2295E-1238-4B48-87D1-82AC49977B42}" type="slidenum">
              <a:rPr lang="fr-FR" smtClean="0"/>
              <a:t>34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62205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2295E-1238-4B48-87D1-82AC49977B42}" type="slidenum">
              <a:rPr lang="fr-FR" smtClean="0"/>
              <a:t>35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77544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D99962-FB10-7FF7-85DA-0838C92CF3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2F68A9D-5388-C2FB-3799-C11C79D3E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D3250E-ECAD-CB48-2BBB-4FA64A07F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42829-C649-4FF8-84C1-767C924A6E1E}" type="datetimeFigureOut">
              <a:rPr lang="fr-FR" smtClean="0"/>
              <a:t>15/05/2025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CED8AB-A948-F093-5D29-D86C7A624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57479B0-FB60-74A8-57C2-EDF41A901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DF53C-16E3-4A4E-81CB-72168C70909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74369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B1B230-DB9A-874C-52D9-7BBC53AF6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04CED68-F0A0-4327-4D6F-3BC43D126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0460D9-2628-7ED7-5038-034B2438F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42829-C649-4FF8-84C1-767C924A6E1E}" type="datetimeFigureOut">
              <a:rPr lang="fr-FR" smtClean="0"/>
              <a:t>15/05/2025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F9F1EA-CAF7-50B8-350A-46EFBC838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9FCBAE5-2F87-518B-3150-EAA6453CC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DF53C-16E3-4A4E-81CB-72168C70909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3694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44FCC7-D4A2-82E2-3C2B-3BEF08952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69C018-F6A8-E403-B580-5F1ACB8600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EC8CC5-03FA-F491-7A0E-3B689E9CA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42829-C649-4FF8-84C1-767C924A6E1E}" type="datetimeFigureOut">
              <a:rPr lang="fr-FR" smtClean="0"/>
              <a:t>15/05/2025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C24CA7-DA6E-E31E-E620-661D1C8A9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90B25B7-9CC4-C513-D312-2B26401BA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DF53C-16E3-4A4E-81CB-72168C70909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3226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43A74D-4A28-27D4-A98C-6F73DBC84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23D81E-E900-52FA-B13B-928B504FF6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0798FB2-FDF0-3663-9857-5470BCA011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33EF3BE-EAAE-2F2C-1453-E7E8BC73B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42829-C649-4FF8-84C1-767C924A6E1E}" type="datetimeFigureOut">
              <a:rPr lang="fr-FR" smtClean="0"/>
              <a:t>15/05/2025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12F5DDB-1DCF-1969-6D08-317FB7F15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7F50F5-B66A-6E9B-33A6-132523CA5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DF53C-16E3-4A4E-81CB-72168C70909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2950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9AAAE0-D32E-B76A-75B1-EB2F3ACD2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1ECCF1B-F9CB-E31F-A214-CCBC034890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C1E0737-DE76-8D3B-BA4F-6A7DF0AF11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80EA9AD-44AA-4BF9-3416-98297D64F0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D9BA29A-552B-C74D-2BC6-DB4E7932CD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6287A7-AECD-3CAE-073B-932AFB0BD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42829-C649-4FF8-84C1-767C924A6E1E}" type="datetimeFigureOut">
              <a:rPr lang="fr-FR" smtClean="0"/>
              <a:t>15/05/2025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4733A71-D732-AFAE-B437-A3692CFEB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832EE6E-8127-F832-604B-71495B6F8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DF53C-16E3-4A4E-81CB-72168C70909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8424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4F29D2-C880-FECE-7C72-3185FFF14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194E961-B3EB-3878-20B3-58879FE7E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42829-C649-4FF8-84C1-767C924A6E1E}" type="datetimeFigureOut">
              <a:rPr lang="fr-FR" smtClean="0"/>
              <a:t>15/05/2025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B251CEB-8D37-59AC-9485-19548CEDC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9845AFB-E4D1-DB92-3266-A6749CE09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DF53C-16E3-4A4E-81CB-72168C70909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86672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781E446-40F6-AF10-BB70-4F49A46D0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42829-C649-4FF8-84C1-767C924A6E1E}" type="datetimeFigureOut">
              <a:rPr lang="fr-FR" smtClean="0"/>
              <a:t>15/05/2025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DC68A95-246C-FDAC-2744-DE473BE78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12A0134-DD26-046F-114E-5B2E28361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DF53C-16E3-4A4E-81CB-72168C70909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6650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991415-CB56-1BED-CAA0-2C718D4EC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A4E636F-8E51-C014-04C5-8AAA0A189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D1AEDC0-265B-FCFF-E3C3-9968B0F644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E185479-0E5C-AE4A-83CA-9AF8B3FFB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42829-C649-4FF8-84C1-767C924A6E1E}" type="datetimeFigureOut">
              <a:rPr lang="fr-FR" smtClean="0"/>
              <a:t>15/05/2025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3ED7FB5-C0C0-67F2-1A41-59456C1FE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3C4DB9B-9744-7ED4-065B-735F807F8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DF53C-16E3-4A4E-81CB-72168C70909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2720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8E0310-F7CA-9BDA-6635-E64DB6F15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8E10E9C-3730-66AE-D486-45FF097589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09673B-58B4-5A05-DBD6-8FA6A24592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10DA8C3-3422-8267-8303-0BCF0761B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42829-C649-4FF8-84C1-767C924A6E1E}" type="datetimeFigureOut">
              <a:rPr lang="fr-FR" smtClean="0"/>
              <a:t>15/05/2025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A0A46D9-4BA1-F02C-9EF1-02E50DDD3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5187C6-9D8A-BFC4-80A8-81EF51EE0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DF53C-16E3-4A4E-81CB-72168C70909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7593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0ADC42-2B64-07F5-31BE-6F3439B44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DFB73C9-E52E-5C36-02A3-ECCE181DC1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6DD7585-113E-365D-F24D-BD9BD6757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42829-C649-4FF8-84C1-767C924A6E1E}" type="datetimeFigureOut">
              <a:rPr lang="fr-FR" smtClean="0"/>
              <a:t>15/05/2025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6AFD9C-8991-BE3B-AA74-D51271067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E10E34-7D3D-8780-275D-690BF9D3F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DF53C-16E3-4A4E-81CB-72168C70909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5530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C69AA1C-52BB-EFAE-8784-81866BC34D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B99A6AA-B2DF-3EC1-2576-8D74794A45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E739456-4802-542B-D406-AB263EBD1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42829-C649-4FF8-84C1-767C924A6E1E}" type="datetimeFigureOut">
              <a:rPr lang="fr-FR" smtClean="0"/>
              <a:t>15/05/2025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8A96499-FB59-CF0B-199A-6DE360656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68A09C-7F68-44E4-5660-A44B38816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DF53C-16E3-4A4E-81CB-72168C70909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6430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5858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5/15/2025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02235">
              <a:lnSpc>
                <a:spcPts val="1430"/>
              </a:lnSpc>
            </a:pPr>
            <a:r>
              <a:rPr lang="fr-FR" spc="-10" dirty="0"/>
              <a:t>Hidrostal</a:t>
            </a:r>
            <a:r>
              <a:rPr lang="fr-FR" spc="-45" dirty="0"/>
              <a:t> </a:t>
            </a:r>
            <a:r>
              <a:rPr lang="fr-FR" spc="-10" dirty="0"/>
              <a:t>France,</a:t>
            </a:r>
            <a:r>
              <a:rPr lang="fr-FR" spc="-55" dirty="0"/>
              <a:t> </a:t>
            </a:r>
            <a:r>
              <a:rPr lang="fr-FR" dirty="0"/>
              <a:t>Augustin</a:t>
            </a:r>
            <a:r>
              <a:rPr lang="fr-FR" spc="-30" dirty="0"/>
              <a:t> </a:t>
            </a:r>
            <a:r>
              <a:rPr lang="fr-FR" dirty="0"/>
              <a:t>Berge,</a:t>
            </a:r>
            <a:r>
              <a:rPr lang="fr-FR" spc="-30" dirty="0"/>
              <a:t> </a:t>
            </a:r>
            <a:r>
              <a:rPr lang="fr-FR" dirty="0"/>
              <a:t>p.</a:t>
            </a:r>
            <a:r>
              <a:rPr lang="fr-FR" spc="-50" dirty="0"/>
              <a:t> </a:t>
            </a:r>
            <a:fld id="{81D60167-4931-47E6-BA6A-407CBD079E47}" type="slidenum">
              <a:rPr spc="-50" smtClean="0"/>
              <a:pPr marL="102235">
                <a:lnSpc>
                  <a:spcPts val="1430"/>
                </a:lnSpc>
              </a:pPr>
              <a:t>‹N°›</a:t>
            </a:fld>
            <a:endParaRPr spc="-50" dirty="0"/>
          </a:p>
        </p:txBody>
      </p:sp>
    </p:spTree>
    <p:extLst>
      <p:ext uri="{BB962C8B-B14F-4D97-AF65-F5344CB8AC3E}">
        <p14:creationId xmlns:p14="http://schemas.microsoft.com/office/powerpoint/2010/main" val="15495615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5/15/2025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02235">
              <a:lnSpc>
                <a:spcPts val="1430"/>
              </a:lnSpc>
            </a:pPr>
            <a:r>
              <a:rPr lang="fr-FR" spc="-10" dirty="0"/>
              <a:t>Hidrostal</a:t>
            </a:r>
            <a:r>
              <a:rPr lang="fr-FR" spc="-45" dirty="0"/>
              <a:t> </a:t>
            </a:r>
            <a:r>
              <a:rPr lang="fr-FR" spc="-10" dirty="0"/>
              <a:t>France,</a:t>
            </a:r>
            <a:r>
              <a:rPr lang="fr-FR" spc="-55" dirty="0"/>
              <a:t> </a:t>
            </a:r>
            <a:r>
              <a:rPr lang="fr-FR" dirty="0"/>
              <a:t>Augustin</a:t>
            </a:r>
            <a:r>
              <a:rPr lang="fr-FR" spc="-30" dirty="0"/>
              <a:t> </a:t>
            </a:r>
            <a:r>
              <a:rPr lang="fr-FR" dirty="0"/>
              <a:t>Berge,</a:t>
            </a:r>
            <a:r>
              <a:rPr lang="fr-FR" spc="-30" dirty="0"/>
              <a:t> </a:t>
            </a:r>
            <a:r>
              <a:rPr lang="fr-FR" dirty="0"/>
              <a:t>p.</a:t>
            </a:r>
            <a:r>
              <a:rPr lang="fr-FR" spc="-50" dirty="0"/>
              <a:t> </a:t>
            </a:r>
            <a:fld id="{81D60167-4931-47E6-BA6A-407CBD079E47}" type="slidenum">
              <a:rPr spc="-50" smtClean="0"/>
              <a:pPr marL="102235">
                <a:lnSpc>
                  <a:spcPts val="1430"/>
                </a:lnSpc>
              </a:pPr>
              <a:t>‹N°›</a:t>
            </a:fld>
            <a:endParaRPr spc="-50" dirty="0"/>
          </a:p>
        </p:txBody>
      </p:sp>
    </p:spTree>
    <p:extLst>
      <p:ext uri="{BB962C8B-B14F-4D97-AF65-F5344CB8AC3E}">
        <p14:creationId xmlns:p14="http://schemas.microsoft.com/office/powerpoint/2010/main" val="1917181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47B9A76-40B5-FA9A-32ED-0BC62EA0E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491CD1-724C-91E4-8282-A083EE3F1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E52029-6C30-D309-E598-1FB1CDB4CF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342829-C649-4FF8-84C1-767C924A6E1E}" type="datetimeFigureOut">
              <a:rPr lang="fr-FR" smtClean="0"/>
              <a:t>15/05/2025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8C864E-71F0-C655-85F6-18F2B7F6F3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802466-B0EE-7DD8-C3DC-D84807A695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DF53C-16E3-4A4E-81CB-72168C70909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39670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hidrostal.com/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idrostal.com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hyperlink" Target="http://www.hidrostal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hidrostal.com/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g"/><Relationship Id="rId10" Type="http://schemas.openxmlformats.org/officeDocument/2006/relationships/hyperlink" Target="http://www.hidrostal.com/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hyperlink" Target="http://www.hidrostal.com/" TargetMode="External"/><Relationship Id="rId3" Type="http://schemas.openxmlformats.org/officeDocument/2006/relationships/image" Target="../media/image21.jpg"/><Relationship Id="rId7" Type="http://schemas.openxmlformats.org/officeDocument/2006/relationships/image" Target="../media/image24.jp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image" Target="../media/image20.png"/><Relationship Id="rId16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jpg"/><Relationship Id="rId15" Type="http://schemas.openxmlformats.org/officeDocument/2006/relationships/image" Target="../media/image32.jpg"/><Relationship Id="rId10" Type="http://schemas.openxmlformats.org/officeDocument/2006/relationships/image" Target="../media/image27.png"/><Relationship Id="rId4" Type="http://schemas.openxmlformats.org/officeDocument/2006/relationships/image" Target="../media/image13.png"/><Relationship Id="rId9" Type="http://schemas.openxmlformats.org/officeDocument/2006/relationships/image" Target="../media/image26.png"/><Relationship Id="rId14" Type="http://schemas.openxmlformats.org/officeDocument/2006/relationships/image" Target="../media/image3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hidrostal.com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hidrostal.com/" TargetMode="External"/><Relationship Id="rId3" Type="http://schemas.openxmlformats.org/officeDocument/2006/relationships/image" Target="../media/image38.jpg"/><Relationship Id="rId7" Type="http://schemas.openxmlformats.org/officeDocument/2006/relationships/image" Target="../media/image42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hidrostal.com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jpg"/><Relationship Id="rId7" Type="http://schemas.openxmlformats.org/officeDocument/2006/relationships/image" Target="../media/image49.png"/><Relationship Id="rId12" Type="http://schemas.openxmlformats.org/officeDocument/2006/relationships/hyperlink" Target="http://www.hidrostal.com/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3.jpg"/><Relationship Id="rId5" Type="http://schemas.openxmlformats.org/officeDocument/2006/relationships/image" Target="../media/image47.jpg"/><Relationship Id="rId10" Type="http://schemas.openxmlformats.org/officeDocument/2006/relationships/image" Target="../media/image52.jpg"/><Relationship Id="rId4" Type="http://schemas.openxmlformats.org/officeDocument/2006/relationships/image" Target="../media/image46.jpg"/><Relationship Id="rId9" Type="http://schemas.openxmlformats.org/officeDocument/2006/relationships/image" Target="../media/image51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g"/><Relationship Id="rId3" Type="http://schemas.openxmlformats.org/officeDocument/2006/relationships/image" Target="../media/image55.jpg"/><Relationship Id="rId7" Type="http://schemas.openxmlformats.org/officeDocument/2006/relationships/image" Target="../media/image59.jpg"/><Relationship Id="rId12" Type="http://schemas.openxmlformats.org/officeDocument/2006/relationships/hyperlink" Target="http://www.hidrostal.com/" TargetMode="Externa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g"/><Relationship Id="rId11" Type="http://schemas.openxmlformats.org/officeDocument/2006/relationships/image" Target="../media/image63.jpg"/><Relationship Id="rId5" Type="http://schemas.openxmlformats.org/officeDocument/2006/relationships/image" Target="../media/image57.jpg"/><Relationship Id="rId10" Type="http://schemas.openxmlformats.org/officeDocument/2006/relationships/image" Target="../media/image62.jpg"/><Relationship Id="rId4" Type="http://schemas.openxmlformats.org/officeDocument/2006/relationships/image" Target="../media/image56.jpg"/><Relationship Id="rId9" Type="http://schemas.openxmlformats.org/officeDocument/2006/relationships/image" Target="../media/image61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g"/><Relationship Id="rId5" Type="http://schemas.openxmlformats.org/officeDocument/2006/relationships/image" Target="../media/image67.png"/><Relationship Id="rId10" Type="http://schemas.openxmlformats.org/officeDocument/2006/relationships/hyperlink" Target="http://www.hidrostal.com/" TargetMode="External"/><Relationship Id="rId4" Type="http://schemas.openxmlformats.org/officeDocument/2006/relationships/image" Target="../media/image66.png"/><Relationship Id="rId9" Type="http://schemas.openxmlformats.org/officeDocument/2006/relationships/image" Target="../media/image7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3.png"/><Relationship Id="rId4" Type="http://schemas.openxmlformats.org/officeDocument/2006/relationships/hyperlink" Target="http://www.hidrostal.com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hyperlink" Target="http://www.hidrostal.com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g"/><Relationship Id="rId5" Type="http://schemas.openxmlformats.org/officeDocument/2006/relationships/image" Target="../media/image75.png"/><Relationship Id="rId4" Type="http://schemas.openxmlformats.org/officeDocument/2006/relationships/image" Target="../media/image7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hidrostal.com/" TargetMode="External"/><Relationship Id="rId4" Type="http://schemas.openxmlformats.org/officeDocument/2006/relationships/image" Target="../media/image7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hidrostal.com/" TargetMode="External"/><Relationship Id="rId4" Type="http://schemas.openxmlformats.org/officeDocument/2006/relationships/image" Target="../media/image8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hidrostal.com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idrostal.com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hidrostal.com/" TargetMode="External"/><Relationship Id="rId4" Type="http://schemas.openxmlformats.org/officeDocument/2006/relationships/image" Target="../media/image8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hidrostal.com/" TargetMode="External"/><Relationship Id="rId5" Type="http://schemas.openxmlformats.org/officeDocument/2006/relationships/image" Target="../media/image87.jpg"/><Relationship Id="rId4" Type="http://schemas.openxmlformats.org/officeDocument/2006/relationships/image" Target="../media/image8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://www.hidrostal.com/" TargetMode="External"/><Relationship Id="rId4" Type="http://schemas.openxmlformats.org/officeDocument/2006/relationships/image" Target="../media/image8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hidrostal.com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www.hidrostal.com/" TargetMode="External"/><Relationship Id="rId4" Type="http://schemas.openxmlformats.org/officeDocument/2006/relationships/image" Target="../media/image9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hidrostal.com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hidrostal.com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hidrostal.com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hidrostal.com/" TargetMode="External"/><Relationship Id="rId4" Type="http://schemas.openxmlformats.org/officeDocument/2006/relationships/image" Target="../media/image9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hidrostal.com/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7" Type="http://schemas.openxmlformats.org/officeDocument/2006/relationships/hyperlink" Target="http://www.hidrostal.com/" TargetMode="Externa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jpg"/><Relationship Id="rId5" Type="http://schemas.openxmlformats.org/officeDocument/2006/relationships/image" Target="../media/image98.jpg"/><Relationship Id="rId4" Type="http://schemas.openxmlformats.org/officeDocument/2006/relationships/image" Target="../media/image97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12.xml"/><Relationship Id="rId6" Type="http://schemas.openxmlformats.org/officeDocument/2006/relationships/hyperlink" Target="mailto:eric.bray@hidrostal.com" TargetMode="External"/><Relationship Id="rId5" Type="http://schemas.openxmlformats.org/officeDocument/2006/relationships/hyperlink" Target="mailto:augustin.berge@hidrostal.com" TargetMode="External"/><Relationship Id="rId4" Type="http://schemas.openxmlformats.org/officeDocument/2006/relationships/hyperlink" Target="http://www.hidrostal.com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704007-40DC-76F1-48BB-60FD69CA1D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03022" y="1603440"/>
            <a:ext cx="7686211" cy="3828207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fr-FR" b="1" dirty="0">
                <a:solidFill>
                  <a:srgbClr val="1C3D7D"/>
                </a:solidFill>
                <a:latin typeface="Montserrat"/>
              </a:rPr>
              <a:t>Bienvenue à la</a:t>
            </a:r>
            <a:br>
              <a:rPr lang="fr-FR" b="1" dirty="0">
                <a:latin typeface="Montserrat" panose="00000500000000000000" pitchFamily="2" charset="0"/>
              </a:rPr>
            </a:br>
            <a:r>
              <a:rPr lang="fr-FR" b="1" dirty="0">
                <a:solidFill>
                  <a:srgbClr val="1C3D7D"/>
                </a:solidFill>
                <a:latin typeface="Montserrat"/>
              </a:rPr>
              <a:t>réunion thématique</a:t>
            </a:r>
            <a:br>
              <a:rPr lang="fr-FR" b="1" dirty="0">
                <a:latin typeface="Montserrat" panose="00000500000000000000" pitchFamily="2" charset="0"/>
              </a:rPr>
            </a:br>
            <a:r>
              <a:rPr lang="fr-FR" sz="4000" b="1" dirty="0">
                <a:solidFill>
                  <a:srgbClr val="61BFC2"/>
                </a:solidFill>
                <a:latin typeface="Montserrat"/>
              </a:rPr>
              <a:t>Jeudi 15 mai 2025</a:t>
            </a:r>
            <a:endParaRPr lang="fr-FR" dirty="0">
              <a:latin typeface="Montserrat"/>
            </a:endParaRPr>
          </a:p>
        </p:txBody>
      </p:sp>
      <p:pic>
        <p:nvPicPr>
          <p:cNvPr id="5" name="Image 4" descr="Une image contenant texte, conception, diagramme, illustration&#10;&#10;Description générée automatiquement">
            <a:extLst>
              <a:ext uri="{FF2B5EF4-FFF2-40B4-BE49-F238E27FC236}">
                <a16:creationId xmlns:a16="http://schemas.microsoft.com/office/drawing/2014/main" id="{573CE6F2-CB9E-2914-541D-33C212A9E6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74" y="1589809"/>
            <a:ext cx="3859746" cy="3861598"/>
          </a:xfrm>
          <a:prstGeom prst="rect">
            <a:avLst/>
          </a:prstGeom>
        </p:spPr>
      </p:pic>
      <p:grpSp>
        <p:nvGrpSpPr>
          <p:cNvPr id="3" name="object 10">
            <a:extLst>
              <a:ext uri="{FF2B5EF4-FFF2-40B4-BE49-F238E27FC236}">
                <a16:creationId xmlns:a16="http://schemas.microsoft.com/office/drawing/2014/main" id="{C5EACE27-0E7F-F89C-5D0D-95571E6F4B49}"/>
              </a:ext>
            </a:extLst>
          </p:cNvPr>
          <p:cNvGrpSpPr/>
          <p:nvPr/>
        </p:nvGrpSpPr>
        <p:grpSpPr>
          <a:xfrm>
            <a:off x="7997684" y="411379"/>
            <a:ext cx="3750367" cy="896458"/>
            <a:chOff x="3668014" y="576084"/>
            <a:chExt cx="8515985" cy="2164448"/>
          </a:xfrm>
        </p:grpSpPr>
        <p:pic>
          <p:nvPicPr>
            <p:cNvPr id="4" name="object 11">
              <a:extLst>
                <a:ext uri="{FF2B5EF4-FFF2-40B4-BE49-F238E27FC236}">
                  <a16:creationId xmlns:a16="http://schemas.microsoft.com/office/drawing/2014/main" id="{FB0CB211-2015-3F2F-52F9-ED37674AB4AA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98922" y="576084"/>
              <a:ext cx="5619000" cy="1426451"/>
            </a:xfrm>
            <a:prstGeom prst="rect">
              <a:avLst/>
            </a:prstGeom>
          </p:spPr>
        </p:pic>
        <p:sp>
          <p:nvSpPr>
            <p:cNvPr id="6" name="object 12">
              <a:extLst>
                <a:ext uri="{FF2B5EF4-FFF2-40B4-BE49-F238E27FC236}">
                  <a16:creationId xmlns:a16="http://schemas.microsoft.com/office/drawing/2014/main" id="{2BE35AEC-015E-1E4B-CDC7-D6B47683F0A0}"/>
                </a:ext>
              </a:extLst>
            </p:cNvPr>
            <p:cNvSpPr/>
            <p:nvPr/>
          </p:nvSpPr>
          <p:spPr>
            <a:xfrm>
              <a:off x="3668014" y="2441447"/>
              <a:ext cx="8515985" cy="299085"/>
            </a:xfrm>
            <a:custGeom>
              <a:avLst/>
              <a:gdLst/>
              <a:ahLst/>
              <a:cxnLst/>
              <a:rect l="l" t="t" r="r" b="b"/>
              <a:pathLst>
                <a:path w="8515985" h="299085">
                  <a:moveTo>
                    <a:pt x="8514842" y="0"/>
                  </a:moveTo>
                  <a:lnTo>
                    <a:pt x="109982" y="1524"/>
                  </a:lnTo>
                  <a:lnTo>
                    <a:pt x="0" y="298830"/>
                  </a:lnTo>
                  <a:lnTo>
                    <a:pt x="8514842" y="298830"/>
                  </a:lnTo>
                  <a:lnTo>
                    <a:pt x="8515327" y="249275"/>
                  </a:lnTo>
                  <a:lnTo>
                    <a:pt x="8515462" y="199484"/>
                  </a:lnTo>
                  <a:lnTo>
                    <a:pt x="8514842" y="0"/>
                  </a:lnTo>
                  <a:close/>
                </a:path>
              </a:pathLst>
            </a:custGeom>
            <a:solidFill>
              <a:srgbClr val="FFCA0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945083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8AC5A-7881-0F09-3739-3442FFFF7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DC261B-C063-2EED-CF84-6DF96FCF42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08174" y="1736158"/>
            <a:ext cx="7900052" cy="3861598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fr-FR" sz="6700" b="1" dirty="0">
                <a:solidFill>
                  <a:srgbClr val="0070C0"/>
                </a:solidFill>
                <a:latin typeface="Montserrat" panose="00000500000000000000" pitchFamily="2" charset="0"/>
              </a:rPr>
              <a:t>Hidrostal</a:t>
            </a:r>
            <a:br>
              <a:rPr lang="fr-FR" b="1" dirty="0">
                <a:solidFill>
                  <a:srgbClr val="1C3D7D"/>
                </a:solidFill>
                <a:latin typeface="Montserrat" panose="00000500000000000000" pitchFamily="2" charset="0"/>
              </a:rPr>
            </a:br>
            <a:r>
              <a:rPr lang="fr-FR" b="1" dirty="0">
                <a:solidFill>
                  <a:srgbClr val="1C3D7D"/>
                </a:solidFill>
                <a:latin typeface="Montserrat" panose="00000500000000000000" pitchFamily="2" charset="0"/>
              </a:rPr>
              <a:t>Fabricant de pompes Centrifuge</a:t>
            </a:r>
            <a:endParaRPr lang="fr-FR" dirty="0">
              <a:latin typeface="Montserrat" panose="00000500000000000000" pitchFamily="2" charset="0"/>
            </a:endParaRPr>
          </a:p>
        </p:txBody>
      </p:sp>
      <p:pic>
        <p:nvPicPr>
          <p:cNvPr id="5" name="Image 4" descr="Une image contenant texte, conception, diagramme, illustration&#10;&#10;Description générée automatiquement">
            <a:extLst>
              <a:ext uri="{FF2B5EF4-FFF2-40B4-BE49-F238E27FC236}">
                <a16:creationId xmlns:a16="http://schemas.microsoft.com/office/drawing/2014/main" id="{004AE116-E956-68A7-0E74-B2AC41DA54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74" y="1589809"/>
            <a:ext cx="3859746" cy="3861598"/>
          </a:xfrm>
          <a:prstGeom prst="rect">
            <a:avLst/>
          </a:prstGeom>
        </p:spPr>
      </p:pic>
      <p:grpSp>
        <p:nvGrpSpPr>
          <p:cNvPr id="3" name="object 10">
            <a:extLst>
              <a:ext uri="{FF2B5EF4-FFF2-40B4-BE49-F238E27FC236}">
                <a16:creationId xmlns:a16="http://schemas.microsoft.com/office/drawing/2014/main" id="{E4318392-29C1-85C2-9B24-BD6A1711F722}"/>
              </a:ext>
            </a:extLst>
          </p:cNvPr>
          <p:cNvGrpSpPr/>
          <p:nvPr/>
        </p:nvGrpSpPr>
        <p:grpSpPr>
          <a:xfrm>
            <a:off x="7997684" y="411379"/>
            <a:ext cx="3750367" cy="896458"/>
            <a:chOff x="3668014" y="576084"/>
            <a:chExt cx="8515985" cy="2164448"/>
          </a:xfrm>
        </p:grpSpPr>
        <p:pic>
          <p:nvPicPr>
            <p:cNvPr id="4" name="object 11">
              <a:extLst>
                <a:ext uri="{FF2B5EF4-FFF2-40B4-BE49-F238E27FC236}">
                  <a16:creationId xmlns:a16="http://schemas.microsoft.com/office/drawing/2014/main" id="{5C875C02-5F23-AA6C-D312-DCA946A338D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98922" y="576084"/>
              <a:ext cx="5619000" cy="1426451"/>
            </a:xfrm>
            <a:prstGeom prst="rect">
              <a:avLst/>
            </a:prstGeom>
          </p:spPr>
        </p:pic>
        <p:sp>
          <p:nvSpPr>
            <p:cNvPr id="6" name="object 12">
              <a:extLst>
                <a:ext uri="{FF2B5EF4-FFF2-40B4-BE49-F238E27FC236}">
                  <a16:creationId xmlns:a16="http://schemas.microsoft.com/office/drawing/2014/main" id="{63158BDA-7BF2-DC58-4F14-848EE3324411}"/>
                </a:ext>
              </a:extLst>
            </p:cNvPr>
            <p:cNvSpPr/>
            <p:nvPr/>
          </p:nvSpPr>
          <p:spPr>
            <a:xfrm>
              <a:off x="3668014" y="2441447"/>
              <a:ext cx="8515985" cy="299085"/>
            </a:xfrm>
            <a:custGeom>
              <a:avLst/>
              <a:gdLst/>
              <a:ahLst/>
              <a:cxnLst/>
              <a:rect l="l" t="t" r="r" b="b"/>
              <a:pathLst>
                <a:path w="8515985" h="299085">
                  <a:moveTo>
                    <a:pt x="8514842" y="0"/>
                  </a:moveTo>
                  <a:lnTo>
                    <a:pt x="109982" y="1524"/>
                  </a:lnTo>
                  <a:lnTo>
                    <a:pt x="0" y="298830"/>
                  </a:lnTo>
                  <a:lnTo>
                    <a:pt x="8514842" y="298830"/>
                  </a:lnTo>
                  <a:lnTo>
                    <a:pt x="8515327" y="249275"/>
                  </a:lnTo>
                  <a:lnTo>
                    <a:pt x="8515462" y="199484"/>
                  </a:lnTo>
                  <a:lnTo>
                    <a:pt x="8514842" y="0"/>
                  </a:lnTo>
                  <a:close/>
                </a:path>
              </a:pathLst>
            </a:custGeom>
            <a:solidFill>
              <a:srgbClr val="FFCA0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932008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374C3-DCD8-A639-9CFC-41E0D353A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8C769E-E6C4-AD26-1B70-9E55B4E655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52254" y="1685826"/>
            <a:ext cx="7659936" cy="327048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1800"/>
              </a:spcAft>
            </a:pPr>
            <a:r>
              <a:rPr lang="fr-FR" sz="4000" b="1" dirty="0">
                <a:solidFill>
                  <a:srgbClr val="1C3D7D"/>
                </a:solidFill>
                <a:latin typeface="Montserrat"/>
              </a:rPr>
              <a:t>INTERVENANTS :</a:t>
            </a:r>
            <a:br>
              <a:rPr lang="fr-FR" sz="4000" b="1" dirty="0">
                <a:solidFill>
                  <a:srgbClr val="1C3D7D"/>
                </a:solidFill>
                <a:latin typeface="Montserrat"/>
              </a:rPr>
            </a:br>
            <a:r>
              <a:rPr lang="fr-FR" sz="2700" b="1" dirty="0">
                <a:solidFill>
                  <a:srgbClr val="1C3D7D"/>
                </a:solidFill>
                <a:latin typeface="Montserrat"/>
              </a:rPr>
              <a:t>Augustin BERGE </a:t>
            </a:r>
            <a:br>
              <a:rPr lang="fr-FR" sz="2700" b="1" dirty="0">
                <a:latin typeface="Montserrat" panose="00000500000000000000" pitchFamily="2" charset="0"/>
              </a:rPr>
            </a:br>
            <a:r>
              <a:rPr lang="fr-FR" sz="2700" b="1" dirty="0">
                <a:solidFill>
                  <a:srgbClr val="1C3D7D"/>
                </a:solidFill>
                <a:latin typeface="Montserrat"/>
              </a:rPr>
              <a:t>Eric BRAY </a:t>
            </a:r>
            <a:br>
              <a:rPr lang="fr-FR" sz="2700" b="1" dirty="0">
                <a:latin typeface="Montserrat" panose="00000500000000000000" pitchFamily="2" charset="0"/>
              </a:rPr>
            </a:br>
            <a:r>
              <a:rPr lang="fr-FR" sz="2700" b="1" dirty="0">
                <a:solidFill>
                  <a:srgbClr val="1C3D7D"/>
                </a:solidFill>
                <a:latin typeface="Montserrat"/>
              </a:rPr>
              <a:t>Bertrand FOURNIER</a:t>
            </a:r>
            <a:endParaRPr lang="fr-FR" dirty="0">
              <a:latin typeface="Montserrat" panose="00000500000000000000" pitchFamily="2" charset="0"/>
            </a:endParaRPr>
          </a:p>
        </p:txBody>
      </p:sp>
      <p:pic>
        <p:nvPicPr>
          <p:cNvPr id="5" name="Image 4" descr="Une image contenant texte, conception, diagramme, illustration&#10;&#10;Description générée automatiquement">
            <a:extLst>
              <a:ext uri="{FF2B5EF4-FFF2-40B4-BE49-F238E27FC236}">
                <a16:creationId xmlns:a16="http://schemas.microsoft.com/office/drawing/2014/main" id="{C98F60FB-7975-F249-612D-56CE730D4D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74" y="1589809"/>
            <a:ext cx="3859746" cy="3861598"/>
          </a:xfrm>
          <a:prstGeom prst="rect">
            <a:avLst/>
          </a:prstGeom>
        </p:spPr>
      </p:pic>
      <p:grpSp>
        <p:nvGrpSpPr>
          <p:cNvPr id="3" name="object 10">
            <a:extLst>
              <a:ext uri="{FF2B5EF4-FFF2-40B4-BE49-F238E27FC236}">
                <a16:creationId xmlns:a16="http://schemas.microsoft.com/office/drawing/2014/main" id="{E080D031-28CE-9C58-7C24-0736C0AD74A6}"/>
              </a:ext>
            </a:extLst>
          </p:cNvPr>
          <p:cNvGrpSpPr/>
          <p:nvPr/>
        </p:nvGrpSpPr>
        <p:grpSpPr>
          <a:xfrm>
            <a:off x="7997684" y="411379"/>
            <a:ext cx="3750367" cy="896458"/>
            <a:chOff x="3668014" y="576084"/>
            <a:chExt cx="8515985" cy="2164448"/>
          </a:xfrm>
        </p:grpSpPr>
        <p:pic>
          <p:nvPicPr>
            <p:cNvPr id="4" name="object 11">
              <a:extLst>
                <a:ext uri="{FF2B5EF4-FFF2-40B4-BE49-F238E27FC236}">
                  <a16:creationId xmlns:a16="http://schemas.microsoft.com/office/drawing/2014/main" id="{676BD2E8-9711-A8E9-AA41-59C8D845DA8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98922" y="576084"/>
              <a:ext cx="5619000" cy="1426451"/>
            </a:xfrm>
            <a:prstGeom prst="rect">
              <a:avLst/>
            </a:prstGeom>
          </p:spPr>
        </p:pic>
        <p:sp>
          <p:nvSpPr>
            <p:cNvPr id="6" name="object 12">
              <a:extLst>
                <a:ext uri="{FF2B5EF4-FFF2-40B4-BE49-F238E27FC236}">
                  <a16:creationId xmlns:a16="http://schemas.microsoft.com/office/drawing/2014/main" id="{0EC7AACA-4888-89E6-D32B-F810C63DC6C4}"/>
                </a:ext>
              </a:extLst>
            </p:cNvPr>
            <p:cNvSpPr/>
            <p:nvPr/>
          </p:nvSpPr>
          <p:spPr>
            <a:xfrm>
              <a:off x="3668014" y="2441447"/>
              <a:ext cx="8515985" cy="299085"/>
            </a:xfrm>
            <a:custGeom>
              <a:avLst/>
              <a:gdLst/>
              <a:ahLst/>
              <a:cxnLst/>
              <a:rect l="l" t="t" r="r" b="b"/>
              <a:pathLst>
                <a:path w="8515985" h="299085">
                  <a:moveTo>
                    <a:pt x="8514842" y="0"/>
                  </a:moveTo>
                  <a:lnTo>
                    <a:pt x="109982" y="1524"/>
                  </a:lnTo>
                  <a:lnTo>
                    <a:pt x="0" y="298830"/>
                  </a:lnTo>
                  <a:lnTo>
                    <a:pt x="8514842" y="298830"/>
                  </a:lnTo>
                  <a:lnTo>
                    <a:pt x="8515327" y="249275"/>
                  </a:lnTo>
                  <a:lnTo>
                    <a:pt x="8515462" y="199484"/>
                  </a:lnTo>
                  <a:lnTo>
                    <a:pt x="8514842" y="0"/>
                  </a:lnTo>
                  <a:close/>
                </a:path>
              </a:pathLst>
            </a:custGeom>
            <a:solidFill>
              <a:srgbClr val="FFCA0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1769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350"/>
            <a:ext cx="12183110" cy="6845300"/>
            <a:chOff x="0" y="0"/>
            <a:chExt cx="12183110" cy="68453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4669790" cy="6845300"/>
            </a:xfrm>
            <a:custGeom>
              <a:avLst/>
              <a:gdLst/>
              <a:ahLst/>
              <a:cxnLst/>
              <a:rect l="l" t="t" r="r" b="b"/>
              <a:pathLst>
                <a:path w="4669790" h="6845300">
                  <a:moveTo>
                    <a:pt x="4669408" y="0"/>
                  </a:moveTo>
                  <a:lnTo>
                    <a:pt x="0" y="3045"/>
                  </a:lnTo>
                  <a:lnTo>
                    <a:pt x="0" y="6845300"/>
                  </a:lnTo>
                  <a:lnTo>
                    <a:pt x="2167465" y="6845300"/>
                  </a:lnTo>
                  <a:lnTo>
                    <a:pt x="4669408" y="0"/>
                  </a:lnTo>
                  <a:close/>
                </a:path>
              </a:pathLst>
            </a:custGeom>
            <a:solidFill>
              <a:srgbClr val="06A0E1">
                <a:alpha val="68998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735579"/>
              <a:ext cx="12183110" cy="4109720"/>
            </a:xfrm>
            <a:custGeom>
              <a:avLst/>
              <a:gdLst/>
              <a:ahLst/>
              <a:cxnLst/>
              <a:rect l="l" t="t" r="r" b="b"/>
              <a:pathLst>
                <a:path w="12183110" h="4109720">
                  <a:moveTo>
                    <a:pt x="0" y="0"/>
                  </a:moveTo>
                  <a:lnTo>
                    <a:pt x="0" y="4109720"/>
                  </a:lnTo>
                  <a:lnTo>
                    <a:pt x="12182856" y="4109720"/>
                  </a:lnTo>
                  <a:lnTo>
                    <a:pt x="12182856" y="31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D90">
                <a:alpha val="87998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62432" y="6428117"/>
            <a:ext cx="70040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Hidrostal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26863" y="6428117"/>
            <a:ext cx="186055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8213</a:t>
            </a:r>
            <a:r>
              <a:rPr sz="1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Neunkirch,</a:t>
            </a:r>
            <a:r>
              <a:rPr sz="14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Schweiz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53145" y="6428117"/>
            <a:ext cx="147955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  <a:hlinkClick r:id="rId2"/>
              </a:rPr>
              <a:t>www.hidrostal.com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283965" y="6471158"/>
            <a:ext cx="169545" cy="152400"/>
          </a:xfrm>
          <a:custGeom>
            <a:avLst/>
            <a:gdLst/>
            <a:ahLst/>
            <a:cxnLst/>
            <a:rect l="l" t="t" r="r" b="b"/>
            <a:pathLst>
              <a:path w="169545" h="152400">
                <a:moveTo>
                  <a:pt x="169163" y="0"/>
                </a:moveTo>
                <a:lnTo>
                  <a:pt x="0" y="0"/>
                </a:lnTo>
                <a:lnTo>
                  <a:pt x="0" y="152399"/>
                </a:lnTo>
                <a:lnTo>
                  <a:pt x="169163" y="152399"/>
                </a:lnTo>
                <a:lnTo>
                  <a:pt x="169163" y="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1630426" y="6468236"/>
            <a:ext cx="167640" cy="152400"/>
          </a:xfrm>
          <a:custGeom>
            <a:avLst/>
            <a:gdLst/>
            <a:ahLst/>
            <a:cxnLst/>
            <a:rect l="l" t="t" r="r" b="b"/>
            <a:pathLst>
              <a:path w="167639" h="152400">
                <a:moveTo>
                  <a:pt x="167512" y="0"/>
                </a:moveTo>
                <a:lnTo>
                  <a:pt x="0" y="0"/>
                </a:lnTo>
                <a:lnTo>
                  <a:pt x="0" y="152399"/>
                </a:lnTo>
                <a:lnTo>
                  <a:pt x="167512" y="152399"/>
                </a:lnTo>
                <a:lnTo>
                  <a:pt x="167512" y="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0" name="object 10"/>
          <p:cNvGrpSpPr/>
          <p:nvPr/>
        </p:nvGrpSpPr>
        <p:grpSpPr>
          <a:xfrm>
            <a:off x="3668015" y="582434"/>
            <a:ext cx="8515985" cy="5715000"/>
            <a:chOff x="3668014" y="576084"/>
            <a:chExt cx="8515985" cy="571500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98922" y="576084"/>
              <a:ext cx="5619000" cy="142645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668014" y="2441447"/>
              <a:ext cx="8515985" cy="299085"/>
            </a:xfrm>
            <a:custGeom>
              <a:avLst/>
              <a:gdLst/>
              <a:ahLst/>
              <a:cxnLst/>
              <a:rect l="l" t="t" r="r" b="b"/>
              <a:pathLst>
                <a:path w="8515985" h="299085">
                  <a:moveTo>
                    <a:pt x="8514842" y="0"/>
                  </a:moveTo>
                  <a:lnTo>
                    <a:pt x="109982" y="1524"/>
                  </a:lnTo>
                  <a:lnTo>
                    <a:pt x="0" y="298830"/>
                  </a:lnTo>
                  <a:lnTo>
                    <a:pt x="8514842" y="298830"/>
                  </a:lnTo>
                  <a:lnTo>
                    <a:pt x="8515327" y="249275"/>
                  </a:lnTo>
                  <a:lnTo>
                    <a:pt x="8515462" y="199484"/>
                  </a:lnTo>
                  <a:lnTo>
                    <a:pt x="8514842" y="0"/>
                  </a:lnTo>
                  <a:close/>
                </a:path>
              </a:pathLst>
            </a:custGeom>
            <a:solidFill>
              <a:srgbClr val="FFCA0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81459" y="4925580"/>
              <a:ext cx="5413222" cy="1365503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670039" y="3562857"/>
            <a:ext cx="6558280" cy="93980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dirty="0">
                <a:solidFill>
                  <a:srgbClr val="FFFFFF"/>
                </a:solidFill>
              </a:rPr>
              <a:t>Matinée</a:t>
            </a:r>
            <a:r>
              <a:rPr sz="6000" spc="-225" dirty="0">
                <a:solidFill>
                  <a:srgbClr val="FFFFFF"/>
                </a:solidFill>
              </a:rPr>
              <a:t> </a:t>
            </a:r>
            <a:r>
              <a:rPr sz="6000" spc="-10" dirty="0">
                <a:solidFill>
                  <a:srgbClr val="FFFFFF"/>
                </a:solidFill>
              </a:rPr>
              <a:t>thématique</a:t>
            </a:r>
            <a:endParaRPr sz="6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94729"/>
            <a:ext cx="12192000" cy="642518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374014" y="2759837"/>
            <a:ext cx="2701925" cy="30118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Histoire</a:t>
            </a:r>
            <a:r>
              <a:rPr sz="28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du</a:t>
            </a:r>
            <a:r>
              <a:rPr sz="28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groupe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gamme</a:t>
            </a:r>
            <a:endParaRPr sz="2800" dirty="0">
              <a:latin typeface="Calibri"/>
              <a:cs typeface="Calibri"/>
            </a:endParaRPr>
          </a:p>
          <a:p>
            <a:pPr marL="12700">
              <a:lnSpc>
                <a:spcPts val="3360"/>
              </a:lnSpc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roue</a:t>
            </a:r>
            <a:endParaRPr sz="2800" dirty="0">
              <a:latin typeface="Calibri"/>
              <a:cs typeface="Calibri"/>
            </a:endParaRPr>
          </a:p>
          <a:p>
            <a:pPr marL="12700" marR="929005"/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moteurs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Preroclean</a:t>
            </a:r>
            <a:endParaRPr sz="2800" dirty="0">
              <a:latin typeface="Calibri"/>
              <a:cs typeface="Calibri"/>
            </a:endParaRPr>
          </a:p>
          <a:p>
            <a:pPr marL="12700" marR="389890"/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rendements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Conclusion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16813" y="6506327"/>
            <a:ext cx="1478280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400" b="1" spc="-10" dirty="0">
                <a:solidFill>
                  <a:srgbClr val="7E7E7E"/>
                </a:solidFill>
                <a:latin typeface="Calibri"/>
                <a:cs typeface="Calibri"/>
                <a:hlinkClick r:id="rId3"/>
              </a:rPr>
              <a:t>www.hidrostal.com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8456041" y="6524234"/>
            <a:ext cx="2857360" cy="20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02235">
              <a:lnSpc>
                <a:spcPts val="1430"/>
              </a:lnSpc>
            </a:pPr>
            <a:r>
              <a:rPr lang="fr-FR" spc="-10" dirty="0"/>
              <a:t>Hidrostal</a:t>
            </a:r>
            <a:r>
              <a:rPr lang="fr-FR" spc="-45" dirty="0"/>
              <a:t> </a:t>
            </a:r>
            <a:r>
              <a:rPr lang="fr-FR" spc="-10" dirty="0"/>
              <a:t>France,</a:t>
            </a:r>
            <a:r>
              <a:rPr lang="fr-FR" spc="-55" dirty="0"/>
              <a:t> </a:t>
            </a:r>
            <a:r>
              <a:rPr lang="fr-FR" dirty="0"/>
              <a:t>Augustin</a:t>
            </a:r>
            <a:r>
              <a:rPr lang="fr-FR" spc="-30" dirty="0"/>
              <a:t> </a:t>
            </a:r>
            <a:r>
              <a:rPr lang="fr-FR" dirty="0"/>
              <a:t>Berge,</a:t>
            </a:r>
            <a:r>
              <a:rPr lang="fr-FR" spc="-30" dirty="0"/>
              <a:t> </a:t>
            </a:r>
            <a:r>
              <a:rPr lang="fr-FR" dirty="0"/>
              <a:t>p.</a:t>
            </a:r>
            <a:r>
              <a:rPr lang="fr-FR" spc="-50" dirty="0"/>
              <a:t> </a:t>
            </a:r>
            <a:fld id="{81D60167-4931-47E6-BA6A-407CBD079E47}" type="slidenum">
              <a:rPr spc="-50" smtClean="0"/>
              <a:pPr marL="102235">
                <a:lnSpc>
                  <a:spcPts val="1430"/>
                </a:lnSpc>
              </a:pPr>
              <a:t>5</a:t>
            </a:fld>
            <a:endParaRPr spc="-50"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12241" y="2019186"/>
            <a:ext cx="1273810" cy="51371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Agenda</a:t>
            </a:r>
            <a:endParaRPr sz="3200" dirty="0">
              <a:latin typeface="Calibri"/>
              <a:cs typeface="Calibri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40064D9-1503-3444-5971-9ADA341303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5232" y="1262955"/>
            <a:ext cx="3365005" cy="3316148"/>
          </a:xfrm>
          <a:prstGeom prst="rect">
            <a:avLst/>
          </a:prstGeom>
        </p:spPr>
      </p:pic>
      <p:sp>
        <p:nvSpPr>
          <p:cNvPr id="11" name="object 6">
            <a:extLst>
              <a:ext uri="{FF2B5EF4-FFF2-40B4-BE49-F238E27FC236}">
                <a16:creationId xmlns:a16="http://schemas.microsoft.com/office/drawing/2014/main" id="{50DDFEE0-8B10-A27E-38BF-159D352DF9B7}"/>
              </a:ext>
            </a:extLst>
          </p:cNvPr>
          <p:cNvSpPr txBox="1">
            <a:spLocks/>
          </p:cNvSpPr>
          <p:nvPr/>
        </p:nvSpPr>
        <p:spPr>
          <a:xfrm>
            <a:off x="6336728" y="5369067"/>
            <a:ext cx="5792859" cy="505267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3200" spc="-10" dirty="0">
                <a:solidFill>
                  <a:srgbClr val="FFFFFF"/>
                </a:solidFill>
                <a:latin typeface="Calibri"/>
                <a:cs typeface="Calibri"/>
              </a:rPr>
              <a:t>L’indépendance cela change tout !  </a:t>
            </a:r>
            <a:endParaRPr lang="fr-FR" sz="3200" dirty="0">
              <a:latin typeface="Calibri"/>
              <a:cs typeface="Calibri"/>
            </a:endParaRPr>
          </a:p>
        </p:txBody>
      </p:sp>
      <p:grpSp>
        <p:nvGrpSpPr>
          <p:cNvPr id="14" name="object 10">
            <a:extLst>
              <a:ext uri="{FF2B5EF4-FFF2-40B4-BE49-F238E27FC236}">
                <a16:creationId xmlns:a16="http://schemas.microsoft.com/office/drawing/2014/main" id="{02C6D046-4A4D-2A92-6E52-B6DBA2A42DE1}"/>
              </a:ext>
            </a:extLst>
          </p:cNvPr>
          <p:cNvGrpSpPr/>
          <p:nvPr/>
        </p:nvGrpSpPr>
        <p:grpSpPr>
          <a:xfrm>
            <a:off x="109982" y="146038"/>
            <a:ext cx="3750367" cy="896458"/>
            <a:chOff x="3668014" y="576084"/>
            <a:chExt cx="8515985" cy="2164448"/>
          </a:xfrm>
        </p:grpSpPr>
        <p:pic>
          <p:nvPicPr>
            <p:cNvPr id="15" name="object 11">
              <a:extLst>
                <a:ext uri="{FF2B5EF4-FFF2-40B4-BE49-F238E27FC236}">
                  <a16:creationId xmlns:a16="http://schemas.microsoft.com/office/drawing/2014/main" id="{02383DC9-777E-4765-1721-6B3B3E98AFD5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98922" y="576084"/>
              <a:ext cx="5619000" cy="1426451"/>
            </a:xfrm>
            <a:prstGeom prst="rect">
              <a:avLst/>
            </a:prstGeom>
          </p:spPr>
        </p:pic>
        <p:sp>
          <p:nvSpPr>
            <p:cNvPr id="16" name="object 12">
              <a:extLst>
                <a:ext uri="{FF2B5EF4-FFF2-40B4-BE49-F238E27FC236}">
                  <a16:creationId xmlns:a16="http://schemas.microsoft.com/office/drawing/2014/main" id="{FAE8BC18-2FC3-0E59-76DB-5B5119FF9908}"/>
                </a:ext>
              </a:extLst>
            </p:cNvPr>
            <p:cNvSpPr/>
            <p:nvPr/>
          </p:nvSpPr>
          <p:spPr>
            <a:xfrm>
              <a:off x="3668014" y="2441447"/>
              <a:ext cx="8515985" cy="299085"/>
            </a:xfrm>
            <a:custGeom>
              <a:avLst/>
              <a:gdLst/>
              <a:ahLst/>
              <a:cxnLst/>
              <a:rect l="l" t="t" r="r" b="b"/>
              <a:pathLst>
                <a:path w="8515985" h="299085">
                  <a:moveTo>
                    <a:pt x="8514842" y="0"/>
                  </a:moveTo>
                  <a:lnTo>
                    <a:pt x="109982" y="1524"/>
                  </a:lnTo>
                  <a:lnTo>
                    <a:pt x="0" y="298830"/>
                  </a:lnTo>
                  <a:lnTo>
                    <a:pt x="8514842" y="298830"/>
                  </a:lnTo>
                  <a:lnTo>
                    <a:pt x="8515327" y="249275"/>
                  </a:lnTo>
                  <a:lnTo>
                    <a:pt x="8515462" y="199484"/>
                  </a:lnTo>
                  <a:lnTo>
                    <a:pt x="8514842" y="0"/>
                  </a:lnTo>
                  <a:close/>
                </a:path>
              </a:pathLst>
            </a:custGeom>
            <a:solidFill>
              <a:srgbClr val="FFCA0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78344DB-4252-73CF-516A-EB8212834988}"/>
              </a:ext>
            </a:extLst>
          </p:cNvPr>
          <p:cNvSpPr txBox="1"/>
          <p:nvPr/>
        </p:nvSpPr>
        <p:spPr>
          <a:xfrm>
            <a:off x="4768305" y="3632301"/>
            <a:ext cx="34117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2400" spc="-10" dirty="0">
                <a:solidFill>
                  <a:srgbClr val="FFFFFF"/>
                </a:solidFill>
                <a:latin typeface="Calibri"/>
                <a:cs typeface="Calibri"/>
              </a:rPr>
              <a:t>En France depuis 2016</a:t>
            </a:r>
            <a:endParaRPr lang="fr-FR" sz="2400" dirty="0"/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9E5E0420-5B92-AD7A-3CFB-CE74C7F5FB66}"/>
              </a:ext>
            </a:extLst>
          </p:cNvPr>
          <p:cNvSpPr txBox="1">
            <a:spLocks/>
          </p:cNvSpPr>
          <p:nvPr/>
        </p:nvSpPr>
        <p:spPr>
          <a:xfrm>
            <a:off x="3734924" y="238087"/>
            <a:ext cx="10498148" cy="505267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3200" spc="-10" dirty="0">
                <a:solidFill>
                  <a:srgbClr val="FFFFFF"/>
                </a:solidFill>
                <a:latin typeface="Calibri"/>
                <a:cs typeface="Calibri"/>
              </a:rPr>
              <a:t>Une réussite depuis plus de 60 Ans ! </a:t>
            </a:r>
            <a:endParaRPr lang="fr-FR"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6842"/>
            <a:ext cx="12192000" cy="6425184"/>
            <a:chOff x="0" y="-105858"/>
            <a:chExt cx="12192000" cy="642518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18332" y="150939"/>
              <a:ext cx="2615196" cy="8274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-105858"/>
              <a:ext cx="12192000" cy="642518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356614" y="692947"/>
            <a:ext cx="3155315" cy="5200140"/>
          </a:xfrm>
          <a:prstGeom prst="rect">
            <a:avLst/>
          </a:prstGeom>
        </p:spPr>
        <p:txBody>
          <a:bodyPr vert="horz" wrap="square" lIns="0" tIns="255904" rIns="0" bIns="0" rtlCol="0">
            <a:spAutoFit/>
          </a:bodyPr>
          <a:lstStyle/>
          <a:p>
            <a:pPr marL="12700">
              <a:spcBef>
                <a:spcPts val="2014"/>
              </a:spcBef>
            </a:pP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Histoire</a:t>
            </a:r>
            <a:r>
              <a:rPr sz="32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du</a:t>
            </a:r>
            <a:r>
              <a:rPr sz="32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groupe</a:t>
            </a:r>
            <a:endParaRPr sz="3200" dirty="0">
              <a:latin typeface="Calibri"/>
              <a:cs typeface="Calibri"/>
            </a:endParaRPr>
          </a:p>
          <a:p>
            <a:pPr marL="12700" marR="1443990">
              <a:lnSpc>
                <a:spcPts val="5760"/>
              </a:lnSpc>
              <a:spcBef>
                <a:spcPts val="515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 gamme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roue</a:t>
            </a:r>
            <a:endParaRPr sz="3200" dirty="0">
              <a:latin typeface="Calibri"/>
              <a:cs typeface="Calibri"/>
            </a:endParaRPr>
          </a:p>
          <a:p>
            <a:pPr marL="12700" marR="1130935">
              <a:lnSpc>
                <a:spcPts val="5760"/>
              </a:lnSpc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moteurs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Preroclean</a:t>
            </a:r>
            <a:endParaRPr sz="3200" dirty="0">
              <a:latin typeface="Calibri"/>
              <a:cs typeface="Calibri"/>
            </a:endParaRPr>
          </a:p>
          <a:p>
            <a:pPr marL="12700" marR="511175">
              <a:lnSpc>
                <a:spcPts val="5760"/>
              </a:lnSpc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rendements Conclusion</a:t>
            </a:r>
            <a:endParaRPr sz="3200" dirty="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156589" y="878077"/>
            <a:ext cx="4284345" cy="598170"/>
            <a:chOff x="1156588" y="871727"/>
            <a:chExt cx="4284345" cy="598170"/>
          </a:xfrm>
        </p:grpSpPr>
        <p:sp>
          <p:nvSpPr>
            <p:cNvPr id="7" name="object 7"/>
            <p:cNvSpPr/>
            <p:nvPr/>
          </p:nvSpPr>
          <p:spPr>
            <a:xfrm>
              <a:off x="1156588" y="880871"/>
              <a:ext cx="4284345" cy="0"/>
            </a:xfrm>
            <a:custGeom>
              <a:avLst/>
              <a:gdLst/>
              <a:ahLst/>
              <a:cxnLst/>
              <a:rect l="l" t="t" r="r" b="b"/>
              <a:pathLst>
                <a:path w="4284345">
                  <a:moveTo>
                    <a:pt x="0" y="0"/>
                  </a:moveTo>
                  <a:lnTo>
                    <a:pt x="4283964" y="0"/>
                  </a:lnTo>
                </a:path>
              </a:pathLst>
            </a:custGeom>
            <a:ln w="1828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1156588" y="1460144"/>
              <a:ext cx="4284345" cy="0"/>
            </a:xfrm>
            <a:custGeom>
              <a:avLst/>
              <a:gdLst/>
              <a:ahLst/>
              <a:cxnLst/>
              <a:rect l="l" t="t" r="r" b="b"/>
              <a:pathLst>
                <a:path w="4284345">
                  <a:moveTo>
                    <a:pt x="0" y="0"/>
                  </a:moveTo>
                  <a:lnTo>
                    <a:pt x="4283964" y="0"/>
                  </a:lnTo>
                </a:path>
              </a:pathLst>
            </a:custGeom>
            <a:ln w="1828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916813" y="6506327"/>
            <a:ext cx="1478280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400" b="1" spc="-10" dirty="0">
                <a:solidFill>
                  <a:srgbClr val="7E7E7E"/>
                </a:solidFill>
                <a:latin typeface="Calibri"/>
                <a:cs typeface="Calibri"/>
                <a:hlinkClick r:id="rId4"/>
              </a:rPr>
              <a:t>www.hidrostal.com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02235">
              <a:lnSpc>
                <a:spcPts val="1430"/>
              </a:lnSpc>
            </a:pPr>
            <a:r>
              <a:rPr spc="-10" dirty="0"/>
              <a:t>Hidrostal</a:t>
            </a:r>
            <a:r>
              <a:rPr spc="-45" dirty="0"/>
              <a:t> </a:t>
            </a:r>
            <a:r>
              <a:rPr spc="-10" dirty="0"/>
              <a:t>France,</a:t>
            </a:r>
            <a:r>
              <a:rPr spc="-55" dirty="0"/>
              <a:t> </a:t>
            </a:r>
            <a:r>
              <a:rPr dirty="0"/>
              <a:t>Augustin</a:t>
            </a:r>
            <a:r>
              <a:rPr spc="-30" dirty="0"/>
              <a:t> </a:t>
            </a:r>
            <a:r>
              <a:rPr dirty="0"/>
              <a:t>Berge,</a:t>
            </a:r>
            <a:r>
              <a:rPr spc="-30" dirty="0"/>
              <a:t> </a:t>
            </a:r>
            <a:r>
              <a:rPr dirty="0"/>
              <a:t>p.</a:t>
            </a:r>
            <a:r>
              <a:rPr spc="-50" dirty="0"/>
              <a:t> </a:t>
            </a:r>
            <a:fld id="{81D60167-4931-47E6-BA6A-407CBD079E47}" type="slidenum">
              <a:rPr spc="-50" dirty="0"/>
              <a:pPr marL="102235">
                <a:lnSpc>
                  <a:spcPts val="1430"/>
                </a:lnSpc>
              </a:pPr>
              <a:t>6</a:t>
            </a:fld>
            <a:endParaRPr spc="-50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355DF14-FA95-3562-1E7E-C260BEA1CD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6145" y="971553"/>
            <a:ext cx="5169648" cy="5312456"/>
          </a:xfrm>
          <a:prstGeom prst="rect">
            <a:avLst/>
          </a:prstGeom>
        </p:spPr>
      </p:pic>
      <p:grpSp>
        <p:nvGrpSpPr>
          <p:cNvPr id="13" name="object 10">
            <a:extLst>
              <a:ext uri="{FF2B5EF4-FFF2-40B4-BE49-F238E27FC236}">
                <a16:creationId xmlns:a16="http://schemas.microsoft.com/office/drawing/2014/main" id="{7822E30E-8879-E103-BA19-F177DF0346C7}"/>
              </a:ext>
            </a:extLst>
          </p:cNvPr>
          <p:cNvGrpSpPr/>
          <p:nvPr/>
        </p:nvGrpSpPr>
        <p:grpSpPr>
          <a:xfrm>
            <a:off x="8127952" y="136525"/>
            <a:ext cx="3750367" cy="896458"/>
            <a:chOff x="3668014" y="576084"/>
            <a:chExt cx="8515985" cy="2164448"/>
          </a:xfrm>
        </p:grpSpPr>
        <p:pic>
          <p:nvPicPr>
            <p:cNvPr id="14" name="object 11">
              <a:extLst>
                <a:ext uri="{FF2B5EF4-FFF2-40B4-BE49-F238E27FC236}">
                  <a16:creationId xmlns:a16="http://schemas.microsoft.com/office/drawing/2014/main" id="{EDD72328-8342-548A-151D-B20BDCA2D25A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98922" y="576084"/>
              <a:ext cx="5619000" cy="1426451"/>
            </a:xfrm>
            <a:prstGeom prst="rect">
              <a:avLst/>
            </a:prstGeom>
          </p:spPr>
        </p:pic>
        <p:sp>
          <p:nvSpPr>
            <p:cNvPr id="15" name="object 12">
              <a:extLst>
                <a:ext uri="{FF2B5EF4-FFF2-40B4-BE49-F238E27FC236}">
                  <a16:creationId xmlns:a16="http://schemas.microsoft.com/office/drawing/2014/main" id="{D42423A9-FF0C-E944-71C5-DF076C6F5CAC}"/>
                </a:ext>
              </a:extLst>
            </p:cNvPr>
            <p:cNvSpPr/>
            <p:nvPr/>
          </p:nvSpPr>
          <p:spPr>
            <a:xfrm>
              <a:off x="3668014" y="2441447"/>
              <a:ext cx="8515985" cy="299085"/>
            </a:xfrm>
            <a:custGeom>
              <a:avLst/>
              <a:gdLst/>
              <a:ahLst/>
              <a:cxnLst/>
              <a:rect l="l" t="t" r="r" b="b"/>
              <a:pathLst>
                <a:path w="8515985" h="299085">
                  <a:moveTo>
                    <a:pt x="8514842" y="0"/>
                  </a:moveTo>
                  <a:lnTo>
                    <a:pt x="109982" y="1524"/>
                  </a:lnTo>
                  <a:lnTo>
                    <a:pt x="0" y="298830"/>
                  </a:lnTo>
                  <a:lnTo>
                    <a:pt x="8514842" y="298830"/>
                  </a:lnTo>
                  <a:lnTo>
                    <a:pt x="8515327" y="249275"/>
                  </a:lnTo>
                  <a:lnTo>
                    <a:pt x="8515462" y="199484"/>
                  </a:lnTo>
                  <a:lnTo>
                    <a:pt x="8514842" y="0"/>
                  </a:lnTo>
                  <a:close/>
                </a:path>
              </a:pathLst>
            </a:custGeom>
            <a:solidFill>
              <a:srgbClr val="FFCA0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84679" y="1566926"/>
            <a:ext cx="9598025" cy="5285105"/>
            <a:chOff x="2584678" y="1560575"/>
            <a:chExt cx="9598025" cy="52851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84678" y="1560575"/>
              <a:ext cx="3462528" cy="482803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75178" y="1751075"/>
              <a:ext cx="2878353" cy="42291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93395" y="1805990"/>
              <a:ext cx="2284107" cy="4120845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18332" y="157290"/>
            <a:ext cx="2615196" cy="82748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38200" y="689290"/>
            <a:ext cx="10515600" cy="689932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Brevet</a:t>
            </a:r>
            <a:r>
              <a:rPr spc="-195" dirty="0"/>
              <a:t> </a:t>
            </a:r>
            <a:r>
              <a:rPr spc="-10" dirty="0"/>
              <a:t>original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16813" y="6506327"/>
            <a:ext cx="1478280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400" b="1" spc="-10" dirty="0">
                <a:solidFill>
                  <a:srgbClr val="7E7E7E"/>
                </a:solidFill>
                <a:latin typeface="Calibri"/>
                <a:cs typeface="Calibri"/>
                <a:hlinkClick r:id="rId6"/>
              </a:rPr>
              <a:t>www.hidrostal.com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02235">
              <a:lnSpc>
                <a:spcPts val="1430"/>
              </a:lnSpc>
            </a:pPr>
            <a:r>
              <a:rPr spc="-10" dirty="0"/>
              <a:t>Hidrostal</a:t>
            </a:r>
            <a:r>
              <a:rPr spc="-45" dirty="0"/>
              <a:t> </a:t>
            </a:r>
            <a:r>
              <a:rPr spc="-10" dirty="0"/>
              <a:t>France,</a:t>
            </a:r>
            <a:r>
              <a:rPr spc="-55" dirty="0"/>
              <a:t> </a:t>
            </a:r>
            <a:r>
              <a:rPr dirty="0"/>
              <a:t>Augustin</a:t>
            </a:r>
            <a:r>
              <a:rPr spc="-30" dirty="0"/>
              <a:t> </a:t>
            </a:r>
            <a:r>
              <a:rPr dirty="0"/>
              <a:t>Berge,</a:t>
            </a:r>
            <a:r>
              <a:rPr spc="-30" dirty="0"/>
              <a:t> </a:t>
            </a:r>
            <a:r>
              <a:rPr dirty="0"/>
              <a:t>p.</a:t>
            </a:r>
            <a:r>
              <a:rPr spc="-50" dirty="0"/>
              <a:t> </a:t>
            </a:r>
            <a:fld id="{81D60167-4931-47E6-BA6A-407CBD079E47}" type="slidenum">
              <a:rPr spc="-50" dirty="0"/>
              <a:pPr marL="102235">
                <a:lnSpc>
                  <a:spcPts val="1430"/>
                </a:lnSpc>
              </a:pPr>
              <a:t>7</a:t>
            </a:fld>
            <a:endParaRPr spc="-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18332" y="157290"/>
            <a:ext cx="2615196" cy="82748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56891" y="6324853"/>
            <a:ext cx="9425711" cy="52679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77188" y="617258"/>
            <a:ext cx="1830070" cy="69659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Histoire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16814" y="1776730"/>
            <a:ext cx="807085" cy="159702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40665" indent="-227965">
              <a:spcBef>
                <a:spcPts val="459"/>
              </a:spcBef>
              <a:buClr>
                <a:srgbClr val="FFD100"/>
              </a:buClr>
              <a:buSzPct val="119444"/>
              <a:buFont typeface="Wingdings"/>
              <a:buChar char=""/>
              <a:tabLst>
                <a:tab pos="240665" algn="l"/>
              </a:tabLst>
            </a:pPr>
            <a:r>
              <a:rPr spc="-20" dirty="0">
                <a:solidFill>
                  <a:srgbClr val="585858"/>
                </a:solidFill>
                <a:latin typeface="Calibri"/>
                <a:cs typeface="Calibri"/>
              </a:rPr>
              <a:t>1950</a:t>
            </a:r>
            <a:endParaRPr dirty="0">
              <a:latin typeface="Calibri"/>
              <a:cs typeface="Calibri"/>
            </a:endParaRPr>
          </a:p>
          <a:p>
            <a:pPr marL="240665" indent="-227965">
              <a:spcBef>
                <a:spcPts val="285"/>
              </a:spcBef>
              <a:buClr>
                <a:srgbClr val="FFD100"/>
              </a:buClr>
              <a:buSzPct val="119444"/>
              <a:buFont typeface="Wingdings"/>
              <a:buChar char=""/>
              <a:tabLst>
                <a:tab pos="240665" algn="l"/>
              </a:tabLst>
            </a:pPr>
            <a:r>
              <a:rPr spc="-20" dirty="0">
                <a:solidFill>
                  <a:srgbClr val="585858"/>
                </a:solidFill>
                <a:latin typeface="Calibri"/>
                <a:cs typeface="Calibri"/>
              </a:rPr>
              <a:t>1960</a:t>
            </a:r>
            <a:endParaRPr dirty="0">
              <a:latin typeface="Calibri"/>
              <a:cs typeface="Calibri"/>
            </a:endParaRPr>
          </a:p>
          <a:p>
            <a:pPr marL="240665" indent="-227965">
              <a:spcBef>
                <a:spcPts val="290"/>
              </a:spcBef>
              <a:buClr>
                <a:srgbClr val="FFD100"/>
              </a:buClr>
              <a:buSzPct val="119444"/>
              <a:buFont typeface="Wingdings"/>
              <a:buChar char=""/>
              <a:tabLst>
                <a:tab pos="240665" algn="l"/>
              </a:tabLst>
            </a:pPr>
            <a:r>
              <a:rPr spc="-20" dirty="0">
                <a:solidFill>
                  <a:srgbClr val="585858"/>
                </a:solidFill>
                <a:latin typeface="Calibri"/>
                <a:cs typeface="Calibri"/>
              </a:rPr>
              <a:t>1967</a:t>
            </a:r>
            <a:endParaRPr dirty="0">
              <a:latin typeface="Calibri"/>
              <a:cs typeface="Calibri"/>
            </a:endParaRPr>
          </a:p>
          <a:p>
            <a:pPr marL="240665" indent="-227965">
              <a:spcBef>
                <a:spcPts val="275"/>
              </a:spcBef>
              <a:buClr>
                <a:srgbClr val="FFD100"/>
              </a:buClr>
              <a:buSzPct val="119444"/>
              <a:buFont typeface="Wingdings"/>
              <a:buChar char=""/>
              <a:tabLst>
                <a:tab pos="240665" algn="l"/>
              </a:tabLst>
            </a:pPr>
            <a:r>
              <a:rPr spc="-10" dirty="0">
                <a:solidFill>
                  <a:srgbClr val="585858"/>
                </a:solidFill>
                <a:latin typeface="Calibri"/>
                <a:cs typeface="Calibri"/>
              </a:rPr>
              <a:t>1970s</a:t>
            </a:r>
            <a:endParaRPr dirty="0">
              <a:latin typeface="Calibri"/>
              <a:cs typeface="Calibri"/>
            </a:endParaRPr>
          </a:p>
          <a:p>
            <a:pPr marL="240665" indent="-227965">
              <a:spcBef>
                <a:spcPts val="290"/>
              </a:spcBef>
              <a:buClr>
                <a:srgbClr val="FFD100"/>
              </a:buClr>
              <a:buSzPct val="119444"/>
              <a:buFont typeface="Wingdings"/>
              <a:buChar char=""/>
              <a:tabLst>
                <a:tab pos="240665" algn="l"/>
              </a:tabLst>
            </a:pPr>
            <a:r>
              <a:rPr spc="-10" dirty="0">
                <a:solidFill>
                  <a:srgbClr val="585858"/>
                </a:solidFill>
                <a:latin typeface="Calibri"/>
                <a:cs typeface="Calibri"/>
              </a:rPr>
              <a:t>1980s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09164" y="1785747"/>
            <a:ext cx="6852284" cy="157861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spcBef>
                <a:spcPts val="385"/>
              </a:spcBef>
            </a:pP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Martin</a:t>
            </a:r>
            <a:r>
              <a:rPr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Stähle</a:t>
            </a:r>
            <a:r>
              <a:rPr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lance</a:t>
            </a:r>
            <a:r>
              <a:rPr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le</a:t>
            </a:r>
            <a:r>
              <a:rPr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produit</a:t>
            </a:r>
            <a:r>
              <a:rPr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à</a:t>
            </a:r>
            <a:r>
              <a:rPr spc="-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Lima,</a:t>
            </a:r>
            <a:r>
              <a:rPr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585858"/>
                </a:solidFill>
                <a:latin typeface="Calibri"/>
                <a:cs typeface="Calibri"/>
              </a:rPr>
              <a:t>Peru.</a:t>
            </a:r>
            <a:endParaRPr dirty="0">
              <a:latin typeface="Calibri"/>
              <a:cs typeface="Calibri"/>
            </a:endParaRPr>
          </a:p>
          <a:p>
            <a:pPr marL="12700" marR="1091565">
              <a:lnSpc>
                <a:spcPct val="113100"/>
              </a:lnSpc>
              <a:spcBef>
                <a:spcPts val="10"/>
              </a:spcBef>
            </a:pPr>
            <a:r>
              <a:rPr spc="-10" dirty="0">
                <a:solidFill>
                  <a:srgbClr val="585858"/>
                </a:solidFill>
                <a:latin typeface="Calibri"/>
                <a:cs typeface="Calibri"/>
              </a:rPr>
              <a:t>Construction</a:t>
            </a:r>
            <a:r>
              <a:rPr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l’usine</a:t>
            </a:r>
            <a:r>
              <a:rPr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actuelle</a:t>
            </a:r>
            <a:r>
              <a:rPr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à</a:t>
            </a:r>
            <a:r>
              <a:rPr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Lima,</a:t>
            </a:r>
            <a:r>
              <a:rPr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incluant</a:t>
            </a:r>
            <a:r>
              <a:rPr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une</a:t>
            </a:r>
            <a:r>
              <a:rPr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585858"/>
                </a:solidFill>
                <a:latin typeface="Calibri"/>
                <a:cs typeface="Calibri"/>
              </a:rPr>
              <a:t>fonderie. Fondation</a:t>
            </a:r>
            <a:r>
              <a:rPr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585858"/>
                </a:solidFill>
                <a:latin typeface="Calibri"/>
                <a:cs typeface="Calibri"/>
              </a:rPr>
              <a:t>Hidrostal</a:t>
            </a:r>
            <a:r>
              <a:rPr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AG</a:t>
            </a:r>
            <a:r>
              <a:rPr spc="-4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à</a:t>
            </a:r>
            <a:r>
              <a:rPr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Neunkirch,</a:t>
            </a:r>
            <a:r>
              <a:rPr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585858"/>
                </a:solidFill>
                <a:latin typeface="Calibri"/>
                <a:cs typeface="Calibri"/>
              </a:rPr>
              <a:t>Suisse Développement</a:t>
            </a:r>
            <a:r>
              <a:rPr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des</a:t>
            </a:r>
            <a:r>
              <a:rPr spc="-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moteurs</a:t>
            </a:r>
            <a:r>
              <a:rPr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585858"/>
                </a:solidFill>
                <a:latin typeface="Calibri"/>
                <a:cs typeface="Calibri"/>
              </a:rPr>
              <a:t>submersibles.</a:t>
            </a:r>
            <a:endParaRPr dirty="0">
              <a:latin typeface="Calibri"/>
              <a:cs typeface="Calibri"/>
            </a:endParaRPr>
          </a:p>
          <a:p>
            <a:pPr marL="12700">
              <a:spcBef>
                <a:spcPts val="285"/>
              </a:spcBef>
            </a:pPr>
            <a:r>
              <a:rPr spc="-10" dirty="0">
                <a:solidFill>
                  <a:srgbClr val="585858"/>
                </a:solidFill>
                <a:latin typeface="Calibri"/>
                <a:cs typeface="Calibri"/>
              </a:rPr>
              <a:t>Augmentation</a:t>
            </a:r>
            <a:r>
              <a:rPr spc="-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la</a:t>
            </a:r>
            <a:r>
              <a:rPr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présence</a:t>
            </a:r>
            <a:r>
              <a:rPr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585858"/>
                </a:solidFill>
                <a:latin typeface="Calibri"/>
                <a:cs typeface="Calibri"/>
              </a:rPr>
              <a:t>Hidrostal</a:t>
            </a:r>
            <a:r>
              <a:rPr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sur</a:t>
            </a:r>
            <a:r>
              <a:rPr spc="-4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le</a:t>
            </a:r>
            <a:r>
              <a:rPr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marché</a:t>
            </a:r>
            <a:r>
              <a:rPr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US/Canada</a:t>
            </a:r>
            <a:r>
              <a:rPr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et</a:t>
            </a:r>
            <a:r>
              <a:rPr spc="-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pc="-25" dirty="0">
                <a:solidFill>
                  <a:srgbClr val="585858"/>
                </a:solidFill>
                <a:latin typeface="Calibri"/>
                <a:cs typeface="Calibri"/>
              </a:rPr>
              <a:t>en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45413" y="3311397"/>
            <a:ext cx="51587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Asie</a:t>
            </a:r>
            <a:r>
              <a:rPr spc="-5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grâce</a:t>
            </a:r>
            <a:r>
              <a:rPr spc="-5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à</a:t>
            </a:r>
            <a:r>
              <a:rPr spc="-5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un</a:t>
            </a:r>
            <a:r>
              <a:rPr spc="-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partenariat</a:t>
            </a:r>
            <a:r>
              <a:rPr spc="-5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avec</a:t>
            </a:r>
            <a:r>
              <a:rPr spc="-5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Weir</a:t>
            </a:r>
            <a:r>
              <a:rPr spc="-6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585858"/>
                </a:solidFill>
                <a:latin typeface="Calibri"/>
                <a:cs typeface="Calibri"/>
              </a:rPr>
              <a:t>Speciality</a:t>
            </a:r>
            <a:r>
              <a:rPr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585858"/>
                </a:solidFill>
                <a:latin typeface="Calibri"/>
                <a:cs typeface="Calibri"/>
              </a:rPr>
              <a:t>Pumps.</a:t>
            </a:r>
            <a:endParaRPr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97764" y="3617013"/>
          <a:ext cx="7860665" cy="15430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22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19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6070">
                <a:tc>
                  <a:txBody>
                    <a:bodyPr/>
                    <a:lstStyle/>
                    <a:p>
                      <a:pPr marR="12065" algn="ctr">
                        <a:lnSpc>
                          <a:spcPts val="2315"/>
                        </a:lnSpc>
                      </a:pPr>
                      <a:r>
                        <a:rPr sz="2150" spc="-50" dirty="0">
                          <a:solidFill>
                            <a:srgbClr val="FFD100"/>
                          </a:solidFill>
                          <a:latin typeface="Wingdings"/>
                          <a:cs typeface="Wingdings"/>
                        </a:rPr>
                        <a:t></a:t>
                      </a:r>
                      <a:endParaRPr sz="2150" dirty="0">
                        <a:latin typeface="Wingdings"/>
                        <a:cs typeface="Wingding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800" spc="-2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1991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17780" marB="0"/>
                </a:tc>
                <a:tc>
                  <a:txBody>
                    <a:bodyPr/>
                    <a:lstStyle/>
                    <a:p>
                      <a:pPr marL="28321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80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Ouverture</a:t>
                      </a:r>
                      <a:r>
                        <a:rPr sz="1800" spc="-5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du</a:t>
                      </a:r>
                      <a:r>
                        <a:rPr sz="1800" spc="-4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site</a:t>
                      </a:r>
                      <a:r>
                        <a:rPr sz="1800" spc="-5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800" spc="-3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production</a:t>
                      </a:r>
                      <a:r>
                        <a:rPr sz="1800" spc="-3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en</a:t>
                      </a:r>
                      <a:r>
                        <a:rPr sz="1800" spc="-5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Hongrie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marR="12065" algn="ctr">
                        <a:lnSpc>
                          <a:spcPts val="2345"/>
                        </a:lnSpc>
                      </a:pPr>
                      <a:r>
                        <a:rPr sz="2150" spc="-50" dirty="0">
                          <a:solidFill>
                            <a:srgbClr val="FFD100"/>
                          </a:solidFill>
                          <a:latin typeface="Wingdings"/>
                          <a:cs typeface="Wingdings"/>
                        </a:rPr>
                        <a:t></a:t>
                      </a:r>
                      <a:endParaRPr sz="2150" dirty="0">
                        <a:latin typeface="Wingdings"/>
                        <a:cs typeface="Wingding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800" spc="-2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1993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20320" marB="0"/>
                </a:tc>
                <a:tc>
                  <a:txBody>
                    <a:bodyPr/>
                    <a:lstStyle/>
                    <a:p>
                      <a:pPr marL="28321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80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Ouverture</a:t>
                      </a:r>
                      <a:r>
                        <a:rPr sz="1800" spc="-5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800" spc="-3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la</a:t>
                      </a:r>
                      <a:r>
                        <a:rPr sz="1800" spc="-4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fonderie</a:t>
                      </a:r>
                      <a:r>
                        <a:rPr sz="1800" spc="-3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à</a:t>
                      </a:r>
                      <a:r>
                        <a:rPr sz="1800" spc="-3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Neunkirch.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515">
                <a:tc>
                  <a:txBody>
                    <a:bodyPr/>
                    <a:lstStyle/>
                    <a:p>
                      <a:pPr marR="12065" algn="ctr">
                        <a:lnSpc>
                          <a:spcPts val="2350"/>
                        </a:lnSpc>
                      </a:pPr>
                      <a:r>
                        <a:rPr sz="2150" spc="-50" dirty="0">
                          <a:solidFill>
                            <a:srgbClr val="FFD100"/>
                          </a:solidFill>
                          <a:latin typeface="Wingdings"/>
                          <a:cs typeface="Wingdings"/>
                        </a:rPr>
                        <a:t></a:t>
                      </a:r>
                      <a:endParaRPr sz="2150" dirty="0">
                        <a:latin typeface="Wingdings"/>
                        <a:cs typeface="Wingding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800" spc="-2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2001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20955" marB="0"/>
                </a:tc>
                <a:tc>
                  <a:txBody>
                    <a:bodyPr/>
                    <a:lstStyle/>
                    <a:p>
                      <a:pPr marL="28321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80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Ouverture</a:t>
                      </a:r>
                      <a:r>
                        <a:rPr sz="1800" spc="-6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d’un</a:t>
                      </a:r>
                      <a:r>
                        <a:rPr sz="1800" spc="-4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nouveau</a:t>
                      </a:r>
                      <a:r>
                        <a:rPr sz="1800" spc="-5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site</a:t>
                      </a:r>
                      <a:r>
                        <a:rPr sz="1800" spc="-4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800" spc="-5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production</a:t>
                      </a:r>
                      <a:r>
                        <a:rPr sz="1800" spc="-3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à</a:t>
                      </a:r>
                      <a:r>
                        <a:rPr sz="1800" spc="-4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Quigdao,</a:t>
                      </a:r>
                      <a:r>
                        <a:rPr sz="1800" spc="-5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en</a:t>
                      </a:r>
                      <a:r>
                        <a:rPr sz="1800" spc="-4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Chine.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2095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marR="12065" algn="ctr">
                        <a:lnSpc>
                          <a:spcPts val="2340"/>
                        </a:lnSpc>
                      </a:pPr>
                      <a:r>
                        <a:rPr sz="2150" spc="-50" dirty="0">
                          <a:solidFill>
                            <a:srgbClr val="FFD100"/>
                          </a:solidFill>
                          <a:latin typeface="Wingdings"/>
                          <a:cs typeface="Wingdings"/>
                        </a:rPr>
                        <a:t></a:t>
                      </a:r>
                      <a:endParaRPr sz="2150" dirty="0">
                        <a:latin typeface="Wingdings"/>
                        <a:cs typeface="Wingding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800" spc="-1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2010-</a:t>
                      </a:r>
                      <a:r>
                        <a:rPr sz="1800" spc="-2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2015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20955" marB="0"/>
                </a:tc>
                <a:tc>
                  <a:txBody>
                    <a:bodyPr/>
                    <a:lstStyle/>
                    <a:p>
                      <a:pPr marL="28321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800" spc="-1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Augmentation</a:t>
                      </a:r>
                      <a:r>
                        <a:rPr sz="1800" spc="-4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du</a:t>
                      </a:r>
                      <a:r>
                        <a:rPr sz="1800" spc="-3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nombre</a:t>
                      </a:r>
                      <a:r>
                        <a:rPr sz="1800" spc="-3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800" spc="-3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filiales.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2095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705">
                <a:tc>
                  <a:txBody>
                    <a:bodyPr/>
                    <a:lstStyle/>
                    <a:p>
                      <a:pPr marR="12065" algn="ctr">
                        <a:lnSpc>
                          <a:spcPts val="2315"/>
                        </a:lnSpc>
                      </a:pPr>
                      <a:r>
                        <a:rPr sz="2150" spc="-50" dirty="0">
                          <a:solidFill>
                            <a:srgbClr val="FFD100"/>
                          </a:solidFill>
                          <a:latin typeface="Wingdings"/>
                          <a:cs typeface="Wingdings"/>
                        </a:rPr>
                        <a:t></a:t>
                      </a:r>
                      <a:endParaRPr sz="2150" dirty="0">
                        <a:latin typeface="Wingdings"/>
                        <a:cs typeface="Wingding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ts val="2155"/>
                        </a:lnSpc>
                        <a:spcBef>
                          <a:spcPts val="160"/>
                        </a:spcBef>
                      </a:pPr>
                      <a:r>
                        <a:rPr sz="1800" spc="-2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2016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20320" marB="0"/>
                </a:tc>
                <a:tc>
                  <a:txBody>
                    <a:bodyPr/>
                    <a:lstStyle/>
                    <a:p>
                      <a:pPr marL="319405">
                        <a:lnSpc>
                          <a:spcPts val="2155"/>
                        </a:lnSpc>
                        <a:spcBef>
                          <a:spcPts val="160"/>
                        </a:spcBef>
                      </a:pPr>
                      <a:r>
                        <a:rPr sz="180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Ouverture</a:t>
                      </a:r>
                      <a:r>
                        <a:rPr sz="1800" spc="-5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800" spc="-4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Hidrostal</a:t>
                      </a:r>
                      <a:r>
                        <a:rPr sz="1800" spc="-4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France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9" name="object 9"/>
          <p:cNvGrpSpPr/>
          <p:nvPr/>
        </p:nvGrpSpPr>
        <p:grpSpPr>
          <a:xfrm>
            <a:off x="9534119" y="1396225"/>
            <a:ext cx="2219325" cy="5096510"/>
            <a:chOff x="9534118" y="1389875"/>
            <a:chExt cx="2219325" cy="509651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34118" y="1389875"/>
              <a:ext cx="2218918" cy="270663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30702" y="1569974"/>
              <a:ext cx="1613700" cy="212572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34118" y="3706380"/>
              <a:ext cx="2218918" cy="141425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729190" y="3895356"/>
              <a:ext cx="1615211" cy="81685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34118" y="4779289"/>
              <a:ext cx="2218918" cy="170684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729190" y="4956428"/>
              <a:ext cx="1615211" cy="1136777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8558771" y="6543285"/>
            <a:ext cx="270383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30"/>
              </a:lnSpc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Hidrostal</a:t>
            </a:r>
            <a:r>
              <a:rPr sz="1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France,</a:t>
            </a:r>
            <a:r>
              <a:rPr sz="1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Augustin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Berge,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p.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 5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16813" y="6506327"/>
            <a:ext cx="1478280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400" b="1" spc="-10" dirty="0">
                <a:solidFill>
                  <a:srgbClr val="7E7E7E"/>
                </a:solidFill>
                <a:latin typeface="Calibri"/>
                <a:cs typeface="Calibri"/>
                <a:hlinkClick r:id="rId10"/>
              </a:rPr>
              <a:t>www.hidrostal.com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xfrm>
            <a:off x="8456041" y="6524234"/>
            <a:ext cx="2857360" cy="20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02235">
              <a:lnSpc>
                <a:spcPts val="1430"/>
              </a:lnSpc>
            </a:pPr>
            <a:r>
              <a:rPr lang="fr-FR" spc="-10" dirty="0"/>
              <a:t>Hidrostal</a:t>
            </a:r>
            <a:r>
              <a:rPr lang="fr-FR" spc="-45" dirty="0"/>
              <a:t> </a:t>
            </a:r>
            <a:r>
              <a:rPr lang="fr-FR" spc="-10" dirty="0"/>
              <a:t>France,</a:t>
            </a:r>
            <a:r>
              <a:rPr lang="fr-FR" spc="-55" dirty="0"/>
              <a:t> </a:t>
            </a:r>
            <a:r>
              <a:rPr lang="fr-FR" dirty="0"/>
              <a:t>Augustin</a:t>
            </a:r>
            <a:r>
              <a:rPr lang="fr-FR" spc="-30" dirty="0"/>
              <a:t> </a:t>
            </a:r>
            <a:r>
              <a:rPr lang="fr-FR" dirty="0"/>
              <a:t>Berge,</a:t>
            </a:r>
            <a:r>
              <a:rPr lang="fr-FR" spc="-30" dirty="0"/>
              <a:t> </a:t>
            </a:r>
            <a:r>
              <a:rPr lang="fr-FR" dirty="0"/>
              <a:t>p.</a:t>
            </a:r>
            <a:r>
              <a:rPr lang="fr-FR" spc="-50" dirty="0"/>
              <a:t> </a:t>
            </a:r>
            <a:fld id="{81D60167-4931-47E6-BA6A-407CBD079E47}" type="slidenum">
              <a:rPr spc="-50" smtClean="0"/>
              <a:pPr marL="102235">
                <a:lnSpc>
                  <a:spcPts val="1430"/>
                </a:lnSpc>
              </a:pPr>
              <a:t>8</a:t>
            </a:fld>
            <a:endParaRPr spc="-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06532" y="157290"/>
            <a:ext cx="10127615" cy="6012815"/>
            <a:chOff x="1906531" y="150939"/>
            <a:chExt cx="10127615" cy="60128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18332" y="150939"/>
              <a:ext cx="2615196" cy="8274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06531" y="1819782"/>
              <a:ext cx="8400016" cy="43434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883268" y="4756657"/>
              <a:ext cx="1147445" cy="146050"/>
            </a:xfrm>
            <a:custGeom>
              <a:avLst/>
              <a:gdLst/>
              <a:ahLst/>
              <a:cxnLst/>
              <a:rect l="l" t="t" r="r" b="b"/>
              <a:pathLst>
                <a:path w="1147445" h="146050">
                  <a:moveTo>
                    <a:pt x="0" y="146050"/>
                  </a:moveTo>
                  <a:lnTo>
                    <a:pt x="1147445" y="0"/>
                  </a:lnTo>
                </a:path>
              </a:pathLst>
            </a:custGeom>
            <a:ln w="18288">
              <a:solidFill>
                <a:srgbClr val="FFCA06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5173852" y="3375913"/>
              <a:ext cx="845819" cy="1748155"/>
            </a:xfrm>
            <a:custGeom>
              <a:avLst/>
              <a:gdLst/>
              <a:ahLst/>
              <a:cxnLst/>
              <a:rect l="l" t="t" r="r" b="b"/>
              <a:pathLst>
                <a:path w="845820" h="1748154">
                  <a:moveTo>
                    <a:pt x="0" y="1747901"/>
                  </a:moveTo>
                  <a:lnTo>
                    <a:pt x="845819" y="0"/>
                  </a:lnTo>
                </a:path>
              </a:pathLst>
            </a:custGeom>
            <a:ln w="18288">
              <a:solidFill>
                <a:srgbClr val="FFCA06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56891" y="6324853"/>
            <a:ext cx="9425711" cy="52679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38200" y="689290"/>
            <a:ext cx="10515600" cy="689932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Sites</a:t>
            </a:r>
            <a:r>
              <a:rPr spc="-5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production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454785" y="5300217"/>
            <a:ext cx="32639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20" dirty="0">
                <a:latin typeface="Calibri"/>
                <a:cs typeface="Calibri"/>
              </a:rPr>
              <a:t>Lima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48378" y="6065278"/>
            <a:ext cx="6775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Neunkirch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744572" y="3852938"/>
            <a:ext cx="931544" cy="855344"/>
          </a:xfrm>
          <a:custGeom>
            <a:avLst/>
            <a:gdLst/>
            <a:ahLst/>
            <a:cxnLst/>
            <a:rect l="l" t="t" r="r" b="b"/>
            <a:pathLst>
              <a:path w="931545" h="855345">
                <a:moveTo>
                  <a:pt x="0" y="0"/>
                </a:moveTo>
                <a:lnTo>
                  <a:pt x="931163" y="854964"/>
                </a:lnTo>
              </a:path>
            </a:pathLst>
          </a:custGeom>
          <a:ln w="18288">
            <a:solidFill>
              <a:srgbClr val="FFCA06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 txBox="1"/>
          <p:nvPr/>
        </p:nvSpPr>
        <p:spPr>
          <a:xfrm>
            <a:off x="10530306" y="5054866"/>
            <a:ext cx="5600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Qingdao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600296" y="3729113"/>
            <a:ext cx="3175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20" dirty="0">
                <a:latin typeface="Calibri"/>
                <a:cs typeface="Calibri"/>
              </a:rPr>
              <a:t>Nyul</a:t>
            </a:r>
            <a:endParaRPr sz="1200" dirty="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25742" y="1913002"/>
            <a:ext cx="9016365" cy="1564005"/>
            <a:chOff x="525741" y="1906651"/>
            <a:chExt cx="9016365" cy="1564005"/>
          </a:xfrm>
        </p:grpSpPr>
        <p:sp>
          <p:nvSpPr>
            <p:cNvPr id="15" name="object 15"/>
            <p:cNvSpPr/>
            <p:nvPr/>
          </p:nvSpPr>
          <p:spPr>
            <a:xfrm>
              <a:off x="6583553" y="3182112"/>
              <a:ext cx="2948940" cy="279400"/>
            </a:xfrm>
            <a:custGeom>
              <a:avLst/>
              <a:gdLst/>
              <a:ahLst/>
              <a:cxnLst/>
              <a:rect l="l" t="t" r="r" b="b"/>
              <a:pathLst>
                <a:path w="2948940" h="279400">
                  <a:moveTo>
                    <a:pt x="0" y="278891"/>
                  </a:moveTo>
                  <a:lnTo>
                    <a:pt x="2948813" y="0"/>
                  </a:lnTo>
                </a:path>
              </a:pathLst>
            </a:custGeom>
            <a:ln w="18288">
              <a:solidFill>
                <a:srgbClr val="FFCA06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5741" y="1906651"/>
              <a:ext cx="1678978" cy="763397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1099820" y="2685160"/>
            <a:ext cx="5340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Bedford</a:t>
            </a:r>
            <a:endParaRPr sz="1200" dirty="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154732" y="981748"/>
            <a:ext cx="9696450" cy="2133600"/>
            <a:chOff x="2154732" y="975398"/>
            <a:chExt cx="9696450" cy="2133600"/>
          </a:xfrm>
        </p:grpSpPr>
        <p:sp>
          <p:nvSpPr>
            <p:cNvPr id="19" name="object 19"/>
            <p:cNvSpPr/>
            <p:nvPr/>
          </p:nvSpPr>
          <p:spPr>
            <a:xfrm>
              <a:off x="2163940" y="2246401"/>
              <a:ext cx="3601085" cy="853440"/>
            </a:xfrm>
            <a:custGeom>
              <a:avLst/>
              <a:gdLst/>
              <a:ahLst/>
              <a:cxnLst/>
              <a:rect l="l" t="t" r="r" b="b"/>
              <a:pathLst>
                <a:path w="3601085" h="853439">
                  <a:moveTo>
                    <a:pt x="0" y="0"/>
                  </a:moveTo>
                  <a:lnTo>
                    <a:pt x="3600958" y="853313"/>
                  </a:lnTo>
                </a:path>
              </a:pathLst>
            </a:custGeom>
            <a:ln w="18287">
              <a:solidFill>
                <a:srgbClr val="FFCA06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826752" y="975398"/>
              <a:ext cx="2023846" cy="165807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000488" y="1152271"/>
              <a:ext cx="1438528" cy="1077340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10306177" y="2250719"/>
            <a:ext cx="9182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Nowe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Brzesko</a:t>
            </a:r>
            <a:endParaRPr sz="1200" dirty="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12622" y="1652397"/>
            <a:ext cx="11314430" cy="4395470"/>
            <a:chOff x="612622" y="1646047"/>
            <a:chExt cx="11314430" cy="4395470"/>
          </a:xfrm>
        </p:grpSpPr>
        <p:sp>
          <p:nvSpPr>
            <p:cNvPr id="24" name="object 24"/>
            <p:cNvSpPr/>
            <p:nvPr/>
          </p:nvSpPr>
          <p:spPr>
            <a:xfrm>
              <a:off x="6309347" y="1655191"/>
              <a:ext cx="3691254" cy="1452245"/>
            </a:xfrm>
            <a:custGeom>
              <a:avLst/>
              <a:gdLst/>
              <a:ahLst/>
              <a:cxnLst/>
              <a:rect l="l" t="t" r="r" b="b"/>
              <a:pathLst>
                <a:path w="3691254" h="1452245">
                  <a:moveTo>
                    <a:pt x="0" y="1452244"/>
                  </a:moveTo>
                  <a:lnTo>
                    <a:pt x="3691128" y="0"/>
                  </a:lnTo>
                </a:path>
              </a:pathLst>
            </a:custGeom>
            <a:ln w="18288">
              <a:solidFill>
                <a:srgbClr val="FFCA06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14047" y="3208007"/>
              <a:ext cx="365760" cy="36576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77827" y="2933725"/>
              <a:ext cx="358127" cy="35812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73127" y="2910839"/>
              <a:ext cx="358127" cy="35812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48099" y="4594872"/>
              <a:ext cx="365760" cy="35812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225527" y="3299472"/>
              <a:ext cx="358127" cy="35812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389632" y="3619512"/>
              <a:ext cx="358127" cy="36576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654296" y="4887595"/>
              <a:ext cx="1437131" cy="115354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532632" y="2652141"/>
              <a:ext cx="2393810" cy="106033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678911" y="4206620"/>
              <a:ext cx="2121039" cy="82575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12622" y="4366298"/>
              <a:ext cx="2272296" cy="918946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8558771" y="6543285"/>
            <a:ext cx="270383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30"/>
              </a:lnSpc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Hidrostal</a:t>
            </a:r>
            <a:r>
              <a:rPr sz="1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France,</a:t>
            </a:r>
            <a:r>
              <a:rPr sz="1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Augustin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Berge,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p.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 5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16813" y="6506327"/>
            <a:ext cx="1478280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400" b="1" spc="-10" dirty="0">
                <a:solidFill>
                  <a:srgbClr val="7E7E7E"/>
                </a:solidFill>
                <a:latin typeface="Calibri"/>
                <a:cs typeface="Calibri"/>
                <a:hlinkClick r:id="rId18"/>
              </a:rPr>
              <a:t>www.hidrostal.com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xfrm>
            <a:off x="8456041" y="6524234"/>
            <a:ext cx="2857360" cy="20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02235">
              <a:lnSpc>
                <a:spcPts val="1430"/>
              </a:lnSpc>
            </a:pPr>
            <a:r>
              <a:rPr lang="fr-FR" spc="-10" dirty="0"/>
              <a:t>Hidrostal</a:t>
            </a:r>
            <a:r>
              <a:rPr lang="fr-FR" spc="-45" dirty="0"/>
              <a:t> </a:t>
            </a:r>
            <a:r>
              <a:rPr lang="fr-FR" spc="-10" dirty="0"/>
              <a:t>France,</a:t>
            </a:r>
            <a:r>
              <a:rPr lang="fr-FR" spc="-55" dirty="0"/>
              <a:t> </a:t>
            </a:r>
            <a:r>
              <a:rPr lang="fr-FR" dirty="0"/>
              <a:t>Augustin</a:t>
            </a:r>
            <a:r>
              <a:rPr lang="fr-FR" spc="-30" dirty="0"/>
              <a:t> </a:t>
            </a:r>
            <a:r>
              <a:rPr lang="fr-FR" dirty="0"/>
              <a:t>Berge,</a:t>
            </a:r>
            <a:r>
              <a:rPr lang="fr-FR" spc="-30" dirty="0"/>
              <a:t> </a:t>
            </a:r>
            <a:r>
              <a:rPr lang="fr-FR" dirty="0"/>
              <a:t>p.</a:t>
            </a:r>
            <a:r>
              <a:rPr lang="fr-FR" spc="-50" dirty="0"/>
              <a:t> </a:t>
            </a:r>
            <a:fld id="{81D60167-4931-47E6-BA6A-407CBD079E47}" type="slidenum">
              <a:rPr spc="-50" smtClean="0"/>
              <a:pPr marL="102235">
                <a:lnSpc>
                  <a:spcPts val="1430"/>
                </a:lnSpc>
              </a:pPr>
              <a:t>9</a:t>
            </a:fld>
            <a:endParaRPr spc="-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362"/>
            <a:ext cx="12183110" cy="3901440"/>
            <a:chOff x="0" y="12"/>
            <a:chExt cx="12183110" cy="3901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18332" y="150939"/>
              <a:ext cx="2615196" cy="8274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2"/>
              <a:ext cx="12182868" cy="3901427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918464" y="4341634"/>
            <a:ext cx="12490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FDC700"/>
                </a:solidFill>
                <a:latin typeface="Calibri"/>
                <a:cs typeface="Calibri"/>
              </a:rPr>
              <a:t>Our</a:t>
            </a:r>
            <a:r>
              <a:rPr sz="2400" b="1" spc="-35" dirty="0">
                <a:solidFill>
                  <a:srgbClr val="FDC700"/>
                </a:solidFill>
                <a:latin typeface="Calibri"/>
                <a:cs typeface="Calibri"/>
              </a:rPr>
              <a:t> </a:t>
            </a:r>
            <a:r>
              <a:rPr sz="2400" b="1" spc="-40" dirty="0">
                <a:solidFill>
                  <a:srgbClr val="FDC700"/>
                </a:solidFill>
                <a:latin typeface="Calibri"/>
                <a:cs typeface="Calibri"/>
              </a:rPr>
              <a:t>Team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6813" y="6506327"/>
            <a:ext cx="1478280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400" b="1" spc="-10" dirty="0">
                <a:solidFill>
                  <a:srgbClr val="7E7E7E"/>
                </a:solidFill>
                <a:latin typeface="Calibri"/>
                <a:cs typeface="Calibri"/>
                <a:hlinkClick r:id="rId4"/>
              </a:rPr>
              <a:t>www.hidrostal.com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8610600" y="6454243"/>
            <a:ext cx="2743200" cy="18203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>
              <a:lnSpc>
                <a:spcPts val="1430"/>
              </a:lnSpc>
            </a:pPr>
            <a:r>
              <a:rPr spc="-10" dirty="0"/>
              <a:t>Hidrostal</a:t>
            </a:r>
            <a:r>
              <a:rPr spc="-40" dirty="0"/>
              <a:t> </a:t>
            </a:r>
            <a:r>
              <a:rPr spc="-10" dirty="0"/>
              <a:t>France,</a:t>
            </a:r>
            <a:r>
              <a:rPr spc="-55" dirty="0"/>
              <a:t> </a:t>
            </a:r>
            <a:r>
              <a:rPr dirty="0"/>
              <a:t>Augustin</a:t>
            </a:r>
            <a:r>
              <a:rPr spc="-25" dirty="0"/>
              <a:t> </a:t>
            </a:r>
            <a:r>
              <a:rPr dirty="0"/>
              <a:t>Berge,</a:t>
            </a:r>
            <a:r>
              <a:rPr spc="-35" dirty="0"/>
              <a:t> </a:t>
            </a:r>
            <a:r>
              <a:rPr dirty="0"/>
              <a:t>p.</a:t>
            </a:r>
            <a:r>
              <a:rPr spc="-40" dirty="0"/>
              <a:t> </a:t>
            </a:r>
            <a:fld id="{81D60167-4931-47E6-BA6A-407CBD079E47}" type="slidenum">
              <a:rPr spc="-25" dirty="0"/>
              <a:pPr marL="12700">
                <a:lnSpc>
                  <a:spcPts val="1430"/>
                </a:lnSpc>
              </a:pPr>
              <a:t>10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918464" y="4710697"/>
            <a:ext cx="2578735" cy="822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dirty="0">
                <a:solidFill>
                  <a:srgbClr val="585858"/>
                </a:solidFill>
                <a:latin typeface="Calibri"/>
                <a:cs typeface="Calibri"/>
              </a:rPr>
              <a:t>1000+</a:t>
            </a:r>
            <a:r>
              <a:rPr sz="2000" b="1" spc="-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585858"/>
                </a:solidFill>
                <a:latin typeface="Calibri"/>
                <a:cs typeface="Calibri"/>
              </a:rPr>
              <a:t>Employés</a:t>
            </a:r>
            <a:endParaRPr sz="2000" dirty="0">
              <a:latin typeface="Calibri"/>
              <a:cs typeface="Calibri"/>
            </a:endParaRPr>
          </a:p>
          <a:p>
            <a:pPr marL="12700" marR="5080">
              <a:spcBef>
                <a:spcPts val="30"/>
              </a:spcBef>
            </a:pP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Nous</a:t>
            </a:r>
            <a:r>
              <a:rPr sz="1600" spc="-10" dirty="0">
                <a:solidFill>
                  <a:srgbClr val="585858"/>
                </a:solidFill>
                <a:latin typeface="Calibri"/>
                <a:cs typeface="Calibri"/>
              </a:rPr>
              <a:t> grandissons</a:t>
            </a:r>
            <a:r>
              <a:rPr sz="1600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585858"/>
                </a:solidFill>
                <a:latin typeface="Calibri"/>
                <a:cs typeface="Calibri"/>
              </a:rPr>
              <a:t>durablement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dans</a:t>
            </a:r>
            <a:r>
              <a:rPr sz="1600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le</a:t>
            </a:r>
            <a:r>
              <a:rPr sz="1600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monde</a:t>
            </a:r>
            <a:r>
              <a:rPr sz="16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585858"/>
                </a:solidFill>
                <a:latin typeface="Calibri"/>
                <a:cs typeface="Calibri"/>
              </a:rPr>
              <a:t>entier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53807" y="4341634"/>
            <a:ext cx="4004945" cy="1435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10" dirty="0">
                <a:solidFill>
                  <a:srgbClr val="FDC700"/>
                </a:solidFill>
                <a:latin typeface="Calibri"/>
                <a:cs typeface="Calibri"/>
              </a:rPr>
              <a:t>History</a:t>
            </a:r>
            <a:endParaRPr sz="2400" dirty="0">
              <a:latin typeface="Calibri"/>
              <a:cs typeface="Calibri"/>
            </a:endParaRPr>
          </a:p>
          <a:p>
            <a:pPr marL="12700">
              <a:spcBef>
                <a:spcPts val="25"/>
              </a:spcBef>
            </a:pPr>
            <a:r>
              <a:rPr sz="2000" b="1" dirty="0">
                <a:solidFill>
                  <a:srgbClr val="585858"/>
                </a:solidFill>
                <a:latin typeface="Calibri"/>
                <a:cs typeface="Calibri"/>
              </a:rPr>
              <a:t>60+</a:t>
            </a:r>
            <a:r>
              <a:rPr sz="2000" b="1" spc="-4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585858"/>
                </a:solidFill>
                <a:latin typeface="Calibri"/>
                <a:cs typeface="Calibri"/>
              </a:rPr>
              <a:t>années</a:t>
            </a:r>
            <a:r>
              <a:rPr sz="2000" b="1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585858"/>
                </a:solidFill>
                <a:latin typeface="Calibri"/>
                <a:cs typeface="Calibri"/>
              </a:rPr>
              <a:t>d’expérience</a:t>
            </a:r>
            <a:endParaRPr sz="2000" dirty="0">
              <a:latin typeface="Calibri"/>
              <a:cs typeface="Calibri"/>
            </a:endParaRPr>
          </a:p>
          <a:p>
            <a:pPr marL="12700" marR="5080">
              <a:spcBef>
                <a:spcPts val="30"/>
              </a:spcBef>
            </a:pP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En</a:t>
            </a:r>
            <a:r>
              <a:rPr sz="16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plus</a:t>
            </a:r>
            <a:r>
              <a:rPr sz="1600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600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60 ans,</a:t>
            </a:r>
            <a:r>
              <a:rPr sz="1600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585858"/>
                </a:solidFill>
                <a:latin typeface="Calibri"/>
                <a:cs typeface="Calibri"/>
              </a:rPr>
              <a:t>Hidrostal</a:t>
            </a:r>
            <a:r>
              <a:rPr sz="1600"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est</a:t>
            </a:r>
            <a:r>
              <a:rPr sz="1600"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passée</a:t>
            </a:r>
            <a:r>
              <a:rPr sz="1600" spc="-10" dirty="0">
                <a:solidFill>
                  <a:srgbClr val="585858"/>
                </a:solidFill>
                <a:latin typeface="Calibri"/>
                <a:cs typeface="Calibri"/>
              </a:rPr>
              <a:t> d'une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petite</a:t>
            </a:r>
            <a:r>
              <a:rPr sz="1600" spc="-4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entreprise</a:t>
            </a:r>
            <a:r>
              <a:rPr sz="16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600" spc="-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production</a:t>
            </a:r>
            <a:r>
              <a:rPr sz="1600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à</a:t>
            </a:r>
            <a:r>
              <a:rPr sz="1600" spc="-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Lima</a:t>
            </a:r>
            <a:r>
              <a:rPr sz="1600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à</a:t>
            </a:r>
            <a:r>
              <a:rPr sz="1600" spc="-5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585858"/>
                </a:solidFill>
                <a:latin typeface="Calibri"/>
                <a:cs typeface="Calibri"/>
              </a:rPr>
              <a:t>un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spécialiste</a:t>
            </a:r>
            <a:r>
              <a:rPr sz="1600" spc="-8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des</a:t>
            </a:r>
            <a:r>
              <a:rPr sz="1600" spc="-5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pompes</a:t>
            </a:r>
            <a:r>
              <a:rPr sz="1600" spc="-4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600" spc="-5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renommée</a:t>
            </a:r>
            <a:r>
              <a:rPr sz="1600"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585858"/>
                </a:solidFill>
                <a:latin typeface="Calibri"/>
                <a:cs typeface="Calibri"/>
              </a:rPr>
              <a:t>mondiale.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60597" y="4341634"/>
            <a:ext cx="3151505" cy="1435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10" dirty="0">
                <a:solidFill>
                  <a:srgbClr val="FDC700"/>
                </a:solidFill>
                <a:latin typeface="Calibri"/>
                <a:cs typeface="Calibri"/>
              </a:rPr>
              <a:t>Global</a:t>
            </a:r>
            <a:endParaRPr sz="2400" dirty="0">
              <a:latin typeface="Calibri"/>
              <a:cs typeface="Calibri"/>
            </a:endParaRPr>
          </a:p>
          <a:p>
            <a:pPr marL="12700">
              <a:spcBef>
                <a:spcPts val="25"/>
              </a:spcBef>
            </a:pPr>
            <a:r>
              <a:rPr sz="2000" b="1" dirty="0">
                <a:solidFill>
                  <a:srgbClr val="585858"/>
                </a:solidFill>
                <a:latin typeface="Calibri"/>
                <a:cs typeface="Calibri"/>
              </a:rPr>
              <a:t>100+</a:t>
            </a:r>
            <a:r>
              <a:rPr sz="2000" b="1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585858"/>
                </a:solidFill>
                <a:latin typeface="Calibri"/>
                <a:cs typeface="Calibri"/>
              </a:rPr>
              <a:t>Pays</a:t>
            </a:r>
            <a:endParaRPr sz="2000" dirty="0">
              <a:latin typeface="Calibri"/>
              <a:cs typeface="Calibri"/>
            </a:endParaRPr>
          </a:p>
          <a:p>
            <a:pPr marL="12700" marR="5080" algn="just">
              <a:spcBef>
                <a:spcPts val="30"/>
              </a:spcBef>
            </a:pPr>
            <a:r>
              <a:rPr sz="1600" spc="-10" dirty="0">
                <a:solidFill>
                  <a:srgbClr val="585858"/>
                </a:solidFill>
                <a:latin typeface="Calibri"/>
                <a:cs typeface="Calibri"/>
              </a:rPr>
              <a:t>Hidrostal</a:t>
            </a:r>
            <a:r>
              <a:rPr sz="1600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opère</a:t>
            </a:r>
            <a:r>
              <a:rPr sz="16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dans</a:t>
            </a:r>
            <a:r>
              <a:rPr sz="1600" spc="-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plus</a:t>
            </a:r>
            <a:r>
              <a:rPr sz="1600" spc="-4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600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100</a:t>
            </a:r>
            <a:r>
              <a:rPr sz="16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585858"/>
                </a:solidFill>
                <a:latin typeface="Calibri"/>
                <a:cs typeface="Calibri"/>
              </a:rPr>
              <a:t>pays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et</a:t>
            </a:r>
            <a:r>
              <a:rPr sz="16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possède des</a:t>
            </a:r>
            <a:r>
              <a:rPr sz="1600" spc="-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filiales</a:t>
            </a:r>
            <a:r>
              <a:rPr sz="1600" spc="-5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dans</a:t>
            </a:r>
            <a:r>
              <a:rPr sz="1600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plus</a:t>
            </a:r>
            <a:r>
              <a:rPr sz="1600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600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585858"/>
                </a:solidFill>
                <a:latin typeface="Calibri"/>
                <a:cs typeface="Calibri"/>
              </a:rPr>
              <a:t>20 </a:t>
            </a:r>
            <a:r>
              <a:rPr sz="1600" spc="-20" dirty="0">
                <a:solidFill>
                  <a:srgbClr val="585858"/>
                </a:solidFill>
                <a:latin typeface="Calibri"/>
                <a:cs typeface="Calibri"/>
              </a:rPr>
              <a:t>pays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18332" y="157290"/>
            <a:ext cx="2615196" cy="82748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5523" y="2310893"/>
            <a:ext cx="2204999" cy="165506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24561" y="3911866"/>
            <a:ext cx="227520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0" b="1" spc="-10" dirty="0">
                <a:solidFill>
                  <a:srgbClr val="284587"/>
                </a:solidFill>
                <a:latin typeface="Calibri"/>
                <a:cs typeface="Calibri"/>
              </a:rPr>
              <a:t>Indépendance</a:t>
            </a:r>
            <a:endParaRPr sz="3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4547" y="3887609"/>
            <a:ext cx="158877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0" b="1" spc="-10" dirty="0">
                <a:solidFill>
                  <a:srgbClr val="284587"/>
                </a:solidFill>
                <a:latin typeface="Calibri"/>
                <a:cs typeface="Calibri"/>
              </a:rPr>
              <a:t>Durabilité</a:t>
            </a:r>
            <a:endParaRPr sz="30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08314" y="3878338"/>
            <a:ext cx="18357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0" b="1" spc="-70" dirty="0">
                <a:solidFill>
                  <a:srgbClr val="284587"/>
                </a:solidFill>
                <a:latin typeface="Calibri"/>
                <a:cs typeface="Calibri"/>
              </a:rPr>
              <a:t>Top</a:t>
            </a:r>
            <a:r>
              <a:rPr sz="3000" b="1" spc="-100" dirty="0">
                <a:solidFill>
                  <a:srgbClr val="284587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284587"/>
                </a:solidFill>
                <a:latin typeface="Calibri"/>
                <a:cs typeface="Calibri"/>
              </a:rPr>
              <a:t>Qualité</a:t>
            </a:r>
            <a:endParaRPr sz="3000" dirty="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81107" y="2310893"/>
            <a:ext cx="2482253" cy="165506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700490" y="2310893"/>
            <a:ext cx="2761386" cy="165506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18588" y="4464063"/>
            <a:ext cx="2898622" cy="150421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88260" y="4569534"/>
            <a:ext cx="1302913" cy="1601319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77189" y="617258"/>
            <a:ext cx="2710815" cy="69659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Nos</a:t>
            </a:r>
            <a:r>
              <a:rPr spc="-5" dirty="0"/>
              <a:t> </a:t>
            </a:r>
            <a:r>
              <a:rPr spc="-10" dirty="0"/>
              <a:t>valeurs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916813" y="6506327"/>
            <a:ext cx="1478280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400" b="1" spc="-10" dirty="0">
                <a:solidFill>
                  <a:srgbClr val="7E7E7E"/>
                </a:solidFill>
                <a:latin typeface="Calibri"/>
                <a:cs typeface="Calibri"/>
                <a:hlinkClick r:id="rId8"/>
              </a:rPr>
              <a:t>www.hidrostal.com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8456041" y="6524234"/>
            <a:ext cx="2857360" cy="20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02235">
              <a:lnSpc>
                <a:spcPts val="1430"/>
              </a:lnSpc>
            </a:pPr>
            <a:r>
              <a:rPr lang="fr-FR" spc="-10" dirty="0"/>
              <a:t>Hidrostal</a:t>
            </a:r>
            <a:r>
              <a:rPr lang="fr-FR" spc="-45" dirty="0"/>
              <a:t> </a:t>
            </a:r>
            <a:r>
              <a:rPr lang="fr-FR" spc="-10" dirty="0"/>
              <a:t>France,</a:t>
            </a:r>
            <a:r>
              <a:rPr lang="fr-FR" spc="-55" dirty="0"/>
              <a:t> </a:t>
            </a:r>
            <a:r>
              <a:rPr lang="fr-FR" dirty="0"/>
              <a:t>Augustin</a:t>
            </a:r>
            <a:r>
              <a:rPr lang="fr-FR" spc="-30" dirty="0"/>
              <a:t> </a:t>
            </a:r>
            <a:r>
              <a:rPr lang="fr-FR" dirty="0"/>
              <a:t>Berge,</a:t>
            </a:r>
            <a:r>
              <a:rPr lang="fr-FR" spc="-30" dirty="0"/>
              <a:t> </a:t>
            </a:r>
            <a:r>
              <a:rPr lang="fr-FR" dirty="0"/>
              <a:t>p.</a:t>
            </a:r>
            <a:r>
              <a:rPr lang="fr-FR" spc="-50" dirty="0"/>
              <a:t> </a:t>
            </a:r>
            <a:fld id="{81D60167-4931-47E6-BA6A-407CBD079E47}" type="slidenum">
              <a:rPr spc="-50" smtClean="0"/>
              <a:pPr marL="102235">
                <a:lnSpc>
                  <a:spcPts val="1430"/>
                </a:lnSpc>
              </a:pPr>
              <a:t>11</a:t>
            </a:fld>
            <a:endParaRPr spc="-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375"/>
            <a:ext cx="12192000" cy="6845300"/>
            <a:chOff x="0" y="25"/>
            <a:chExt cx="12192000" cy="6845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18332" y="150939"/>
              <a:ext cx="2615196" cy="8274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5"/>
              <a:ext cx="12192000" cy="642518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236840" y="636089"/>
            <a:ext cx="3089910" cy="5146040"/>
          </a:xfrm>
          <a:prstGeom prst="rect">
            <a:avLst/>
          </a:prstGeom>
        </p:spPr>
        <p:txBody>
          <a:bodyPr vert="horz" wrap="square" lIns="0" tIns="255904" rIns="0" bIns="0" rtlCol="0">
            <a:spAutoFit/>
          </a:bodyPr>
          <a:lstStyle/>
          <a:p>
            <a:pPr marL="12700">
              <a:spcBef>
                <a:spcPts val="2014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Histoire</a:t>
            </a:r>
            <a:r>
              <a:rPr sz="32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du</a:t>
            </a:r>
            <a:r>
              <a:rPr sz="32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groupe</a:t>
            </a:r>
            <a:endParaRPr sz="3200" dirty="0">
              <a:latin typeface="Calibri"/>
              <a:cs typeface="Calibri"/>
            </a:endParaRPr>
          </a:p>
          <a:p>
            <a:pPr marL="12700">
              <a:spcBef>
                <a:spcPts val="1920"/>
              </a:spcBef>
            </a:pP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 gamme</a:t>
            </a:r>
            <a:endParaRPr sz="3200" dirty="0">
              <a:latin typeface="Calibri"/>
              <a:cs typeface="Calibri"/>
            </a:endParaRPr>
          </a:p>
          <a:p>
            <a:pPr marL="12700">
              <a:spcBef>
                <a:spcPts val="1920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roue</a:t>
            </a:r>
            <a:endParaRPr sz="3200" dirty="0">
              <a:latin typeface="Calibri"/>
              <a:cs typeface="Calibri"/>
            </a:endParaRPr>
          </a:p>
          <a:p>
            <a:pPr marL="12700" marR="1065530">
              <a:lnSpc>
                <a:spcPts val="5760"/>
              </a:lnSpc>
              <a:spcBef>
                <a:spcPts val="515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moteurs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Preroclean</a:t>
            </a:r>
            <a:endParaRPr sz="3200" dirty="0">
              <a:latin typeface="Calibri"/>
              <a:cs typeface="Calibri"/>
            </a:endParaRPr>
          </a:p>
          <a:p>
            <a:pPr marL="12700" marR="445770">
              <a:lnSpc>
                <a:spcPts val="5760"/>
              </a:lnSpc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rendements Conclusion</a:t>
            </a:r>
            <a:endParaRPr sz="3200" dirty="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156589" y="1614297"/>
            <a:ext cx="4284345" cy="599440"/>
            <a:chOff x="1156588" y="1607947"/>
            <a:chExt cx="4284345" cy="599440"/>
          </a:xfrm>
        </p:grpSpPr>
        <p:sp>
          <p:nvSpPr>
            <p:cNvPr id="7" name="object 7"/>
            <p:cNvSpPr/>
            <p:nvPr/>
          </p:nvSpPr>
          <p:spPr>
            <a:xfrm>
              <a:off x="1156588" y="1617091"/>
              <a:ext cx="4284345" cy="0"/>
            </a:xfrm>
            <a:custGeom>
              <a:avLst/>
              <a:gdLst/>
              <a:ahLst/>
              <a:cxnLst/>
              <a:rect l="l" t="t" r="r" b="b"/>
              <a:pathLst>
                <a:path w="4284345">
                  <a:moveTo>
                    <a:pt x="0" y="0"/>
                  </a:moveTo>
                  <a:lnTo>
                    <a:pt x="4283964" y="0"/>
                  </a:lnTo>
                </a:path>
              </a:pathLst>
            </a:custGeom>
            <a:ln w="1828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1156588" y="2197620"/>
              <a:ext cx="4284345" cy="0"/>
            </a:xfrm>
            <a:custGeom>
              <a:avLst/>
              <a:gdLst/>
              <a:ahLst/>
              <a:cxnLst/>
              <a:rect l="l" t="t" r="r" b="b"/>
              <a:pathLst>
                <a:path w="4284345">
                  <a:moveTo>
                    <a:pt x="0" y="0"/>
                  </a:moveTo>
                  <a:lnTo>
                    <a:pt x="4283964" y="0"/>
                  </a:lnTo>
                </a:path>
              </a:pathLst>
            </a:custGeom>
            <a:ln w="1828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916813" y="6506327"/>
            <a:ext cx="1478280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400" b="1" spc="-10" dirty="0">
                <a:solidFill>
                  <a:srgbClr val="7E7E7E"/>
                </a:solidFill>
                <a:latin typeface="Calibri"/>
                <a:cs typeface="Calibri"/>
                <a:hlinkClick r:id="rId4"/>
              </a:rPr>
              <a:t>www.hidrostal.com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8610600" y="6454243"/>
            <a:ext cx="2743200" cy="18203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>
              <a:lnSpc>
                <a:spcPts val="1430"/>
              </a:lnSpc>
            </a:pPr>
            <a:r>
              <a:rPr spc="-10" dirty="0"/>
              <a:t>Hidrostal</a:t>
            </a:r>
            <a:r>
              <a:rPr spc="-40" dirty="0"/>
              <a:t> </a:t>
            </a:r>
            <a:r>
              <a:rPr spc="-10" dirty="0"/>
              <a:t>France,</a:t>
            </a:r>
            <a:r>
              <a:rPr spc="-55" dirty="0"/>
              <a:t> </a:t>
            </a:r>
            <a:r>
              <a:rPr dirty="0"/>
              <a:t>Augustin</a:t>
            </a:r>
            <a:r>
              <a:rPr spc="-25" dirty="0"/>
              <a:t> </a:t>
            </a:r>
            <a:r>
              <a:rPr dirty="0"/>
              <a:t>Berge,</a:t>
            </a:r>
            <a:r>
              <a:rPr spc="-35" dirty="0"/>
              <a:t> </a:t>
            </a:r>
            <a:r>
              <a:rPr dirty="0"/>
              <a:t>p.</a:t>
            </a:r>
            <a:r>
              <a:rPr spc="-40" dirty="0"/>
              <a:t> </a:t>
            </a:r>
            <a:fld id="{81D60167-4931-47E6-BA6A-407CBD079E47}" type="slidenum">
              <a:rPr spc="-25" dirty="0"/>
              <a:pPr marL="12700">
                <a:lnSpc>
                  <a:spcPts val="1430"/>
                </a:lnSpc>
              </a:pPr>
              <a:t>12</a:t>
            </a:fld>
            <a:endParaRPr spc="-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28907" y="157289"/>
            <a:ext cx="6005195" cy="4288790"/>
            <a:chOff x="6028906" y="150939"/>
            <a:chExt cx="6005195" cy="42887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18332" y="150939"/>
              <a:ext cx="2615196" cy="8274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28906" y="1256029"/>
              <a:ext cx="1910753" cy="126631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93711" y="2962867"/>
              <a:ext cx="1160500" cy="147656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8200" y="689290"/>
            <a:ext cx="10515600" cy="689932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La</a:t>
            </a:r>
            <a:r>
              <a:rPr spc="-55" dirty="0"/>
              <a:t> </a:t>
            </a:r>
            <a:r>
              <a:rPr dirty="0"/>
              <a:t>gamme</a:t>
            </a:r>
            <a:r>
              <a:rPr spc="-95" dirty="0"/>
              <a:t> </a:t>
            </a:r>
            <a:r>
              <a:rPr spc="-10" dirty="0"/>
              <a:t>Hidrostal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77188" y="1693418"/>
            <a:ext cx="5151120" cy="1811393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240665" indent="-227965">
              <a:spcBef>
                <a:spcPts val="445"/>
              </a:spcBef>
              <a:buClr>
                <a:srgbClr val="FFD100"/>
              </a:buClr>
              <a:buSzPct val="118750"/>
              <a:buFont typeface="Wingdings"/>
              <a:buChar char=""/>
              <a:tabLst>
                <a:tab pos="240665" algn="l"/>
              </a:tabLst>
            </a:pPr>
            <a:r>
              <a:rPr sz="2400" b="1" dirty="0">
                <a:solidFill>
                  <a:srgbClr val="585858"/>
                </a:solidFill>
                <a:latin typeface="Calibri"/>
                <a:cs typeface="Calibri"/>
              </a:rPr>
              <a:t>La</a:t>
            </a:r>
            <a:r>
              <a:rPr sz="2400" b="1" spc="-5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585858"/>
                </a:solidFill>
                <a:latin typeface="Calibri"/>
                <a:cs typeface="Calibri"/>
              </a:rPr>
              <a:t>roue</a:t>
            </a:r>
            <a:r>
              <a:rPr sz="2400" b="1" spc="-5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585858"/>
                </a:solidFill>
                <a:latin typeface="Calibri"/>
                <a:cs typeface="Calibri"/>
              </a:rPr>
              <a:t>à</a:t>
            </a:r>
            <a:r>
              <a:rPr sz="2400" b="1" spc="-4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585858"/>
                </a:solidFill>
                <a:latin typeface="Calibri"/>
                <a:cs typeface="Calibri"/>
              </a:rPr>
              <a:t>vis</a:t>
            </a:r>
            <a:r>
              <a:rPr sz="2400" b="1" spc="-6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585858"/>
                </a:solidFill>
                <a:latin typeface="Calibri"/>
                <a:cs typeface="Calibri"/>
              </a:rPr>
              <a:t>centrifuge</a:t>
            </a:r>
            <a:r>
              <a:rPr sz="2400" b="1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585858"/>
                </a:solidFill>
                <a:latin typeface="Calibri"/>
                <a:cs typeface="Calibri"/>
              </a:rPr>
              <a:t>“imbouchable”</a:t>
            </a:r>
            <a:endParaRPr sz="2400" dirty="0">
              <a:latin typeface="Calibri"/>
              <a:cs typeface="Calibri"/>
            </a:endParaRPr>
          </a:p>
          <a:p>
            <a:pPr marL="469900">
              <a:spcBef>
                <a:spcPts val="290"/>
              </a:spcBef>
            </a:pPr>
            <a:r>
              <a:rPr sz="1600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1600" spc="-60" dirty="0">
                <a:solidFill>
                  <a:srgbClr val="28458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Pompe</a:t>
            </a:r>
            <a:r>
              <a:rPr sz="2000" spc="-7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submersible</a:t>
            </a:r>
            <a:r>
              <a:rPr sz="2000" spc="-4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et</a:t>
            </a:r>
            <a:r>
              <a:rPr sz="2000" spc="-6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85858"/>
                </a:solidFill>
                <a:latin typeface="Calibri"/>
                <a:cs typeface="Calibri"/>
              </a:rPr>
              <a:t>immersible</a:t>
            </a:r>
            <a:endParaRPr sz="2000" dirty="0">
              <a:latin typeface="Calibri"/>
              <a:cs typeface="Calibri"/>
            </a:endParaRPr>
          </a:p>
          <a:p>
            <a:pPr marL="469900">
              <a:spcBef>
                <a:spcPts val="250"/>
              </a:spcBef>
            </a:pPr>
            <a:r>
              <a:rPr sz="1600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1600" spc="-40" dirty="0">
                <a:solidFill>
                  <a:srgbClr val="28458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Pompe</a:t>
            </a:r>
            <a:r>
              <a:rPr sz="2000" spc="-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2000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85858"/>
                </a:solidFill>
                <a:latin typeface="Calibri"/>
                <a:cs typeface="Calibri"/>
              </a:rPr>
              <a:t>surface</a:t>
            </a:r>
            <a:endParaRPr sz="2000" dirty="0">
              <a:latin typeface="Calibri"/>
              <a:cs typeface="Calibri"/>
            </a:endParaRPr>
          </a:p>
          <a:p>
            <a:pPr marL="469900">
              <a:spcBef>
                <a:spcPts val="265"/>
              </a:spcBef>
            </a:pPr>
            <a:r>
              <a:rPr sz="1600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1600" spc="-40" dirty="0">
                <a:solidFill>
                  <a:srgbClr val="28458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Pompe</a:t>
            </a:r>
            <a:r>
              <a:rPr sz="2000" spc="-5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en</a:t>
            </a:r>
            <a:r>
              <a:rPr sz="2000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585858"/>
                </a:solidFill>
                <a:latin typeface="Calibri"/>
                <a:cs typeface="Calibri"/>
              </a:rPr>
              <a:t>tube</a:t>
            </a:r>
            <a:endParaRPr sz="2000" dirty="0">
              <a:latin typeface="Calibri"/>
              <a:cs typeface="Calibri"/>
            </a:endParaRPr>
          </a:p>
          <a:p>
            <a:pPr marL="469900">
              <a:spcBef>
                <a:spcPts val="265"/>
              </a:spcBef>
            </a:pPr>
            <a:r>
              <a:rPr sz="1600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1600" spc="-25" dirty="0">
                <a:solidFill>
                  <a:srgbClr val="28458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85858"/>
                </a:solidFill>
                <a:latin typeface="Calibri"/>
                <a:cs typeface="Calibri"/>
              </a:rPr>
              <a:t>SuperBetsy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-1396" y="3959734"/>
            <a:ext cx="4518660" cy="2267585"/>
          </a:xfrm>
          <a:custGeom>
            <a:avLst/>
            <a:gdLst/>
            <a:ahLst/>
            <a:cxnLst/>
            <a:rect l="l" t="t" r="r" b="b"/>
            <a:pathLst>
              <a:path w="4518660" h="2267585">
                <a:moveTo>
                  <a:pt x="4518406" y="0"/>
                </a:moveTo>
                <a:lnTo>
                  <a:pt x="0" y="0"/>
                </a:lnTo>
                <a:lnTo>
                  <a:pt x="0" y="2267585"/>
                </a:lnTo>
                <a:lnTo>
                  <a:pt x="4046093" y="2267585"/>
                </a:lnTo>
                <a:lnTo>
                  <a:pt x="4518406" y="0"/>
                </a:lnTo>
                <a:close/>
              </a:path>
            </a:pathLst>
          </a:custGeom>
          <a:solidFill>
            <a:srgbClr val="29458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 txBox="1"/>
          <p:nvPr/>
        </p:nvSpPr>
        <p:spPr>
          <a:xfrm>
            <a:off x="302641" y="4036021"/>
            <a:ext cx="3662045" cy="208724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240665" indent="-227965">
              <a:spcBef>
                <a:spcPts val="560"/>
              </a:spcBef>
              <a:buSzPct val="119444"/>
              <a:buFont typeface="Wingdings"/>
              <a:buChar char=""/>
              <a:tabLst>
                <a:tab pos="240665" algn="l"/>
              </a:tabLst>
            </a:pP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Specifications</a:t>
            </a:r>
            <a:endParaRPr dirty="0">
              <a:latin typeface="Calibri"/>
              <a:cs typeface="Calibri"/>
            </a:endParaRPr>
          </a:p>
          <a:p>
            <a:pPr marL="12700">
              <a:spcBef>
                <a:spcPts val="365"/>
              </a:spcBef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→</a:t>
            </a:r>
            <a:r>
              <a:rPr sz="1100" spc="125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Refoulement: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50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mm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1200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mm</a:t>
            </a:r>
            <a:endParaRPr sz="1400" dirty="0">
              <a:latin typeface="Calibri"/>
              <a:cs typeface="Calibri"/>
            </a:endParaRPr>
          </a:p>
          <a:p>
            <a:pPr marL="12700">
              <a:spcBef>
                <a:spcPts val="335"/>
              </a:spcBef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→</a:t>
            </a:r>
            <a:r>
              <a:rPr sz="1100" spc="4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HMT: Jusqu’à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100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endParaRPr sz="1400" dirty="0">
              <a:latin typeface="Calibri"/>
              <a:cs typeface="Calibri"/>
            </a:endParaRPr>
          </a:p>
          <a:p>
            <a:pPr marL="12700">
              <a:spcBef>
                <a:spcPts val="325"/>
              </a:spcBef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→</a:t>
            </a:r>
            <a:r>
              <a:rPr sz="1100" spc="4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Débit: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Jusqu’à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3000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l/s</a:t>
            </a:r>
            <a:endParaRPr sz="1400" dirty="0">
              <a:latin typeface="Calibri"/>
              <a:cs typeface="Calibri"/>
            </a:endParaRPr>
          </a:p>
          <a:p>
            <a:pPr marL="12700">
              <a:spcBef>
                <a:spcPts val="335"/>
              </a:spcBef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→</a:t>
            </a:r>
            <a:r>
              <a:rPr sz="1100" spc="4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Puissance: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0.5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kW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700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kW</a:t>
            </a:r>
            <a:endParaRPr sz="1400" dirty="0">
              <a:latin typeface="Calibri"/>
              <a:cs typeface="Calibri"/>
            </a:endParaRPr>
          </a:p>
          <a:p>
            <a:pPr marL="12700">
              <a:spcBef>
                <a:spcPts val="335"/>
              </a:spcBef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→</a:t>
            </a:r>
            <a:r>
              <a:rPr sz="1100" spc="135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Fréquences:</a:t>
            </a:r>
            <a:r>
              <a:rPr sz="1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50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Hz,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60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Hz,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VFD</a:t>
            </a:r>
            <a:endParaRPr sz="1400" dirty="0">
              <a:latin typeface="Calibri"/>
              <a:cs typeface="Calibri"/>
            </a:endParaRPr>
          </a:p>
          <a:p>
            <a:pPr marL="241300" marR="5080" indent="-228600">
              <a:lnSpc>
                <a:spcPts val="1510"/>
              </a:lnSpc>
              <a:spcBef>
                <a:spcPts val="520"/>
              </a:spcBef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→</a:t>
            </a:r>
            <a:r>
              <a:rPr sz="1100" spc="4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Materiaux: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Fonte,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Fonte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au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chrome,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Hidrohard,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Inox,</a:t>
            </a:r>
            <a:r>
              <a:rPr sz="1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Duplex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567429" y="532130"/>
            <a:ext cx="7419975" cy="5690870"/>
            <a:chOff x="4567428" y="525780"/>
            <a:chExt cx="7419975" cy="5690870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482059" y="1679486"/>
              <a:ext cx="1505343" cy="265172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75878" y="525780"/>
              <a:ext cx="2221992" cy="273864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52347" y="1670367"/>
              <a:ext cx="1587995" cy="274011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363468" y="4435220"/>
              <a:ext cx="2421369" cy="178142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520902" y="4435220"/>
              <a:ext cx="1600111" cy="178142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67428" y="4426076"/>
              <a:ext cx="2711069" cy="178142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257506" y="2535936"/>
              <a:ext cx="1027150" cy="1894332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916813" y="6506327"/>
            <a:ext cx="1478280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400" b="1" spc="-10" dirty="0">
                <a:solidFill>
                  <a:srgbClr val="7E7E7E"/>
                </a:solidFill>
                <a:latin typeface="Calibri"/>
                <a:cs typeface="Calibri"/>
                <a:hlinkClick r:id="rId12"/>
              </a:rPr>
              <a:t>www.hidrostal.com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8456041" y="6524234"/>
            <a:ext cx="2857360" cy="20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02235">
              <a:lnSpc>
                <a:spcPts val="1430"/>
              </a:lnSpc>
            </a:pPr>
            <a:r>
              <a:rPr lang="fr-FR" spc="-10" dirty="0"/>
              <a:t>Hidrostal</a:t>
            </a:r>
            <a:r>
              <a:rPr lang="fr-FR" spc="-45" dirty="0"/>
              <a:t> </a:t>
            </a:r>
            <a:r>
              <a:rPr lang="fr-FR" spc="-10" dirty="0"/>
              <a:t>France,</a:t>
            </a:r>
            <a:r>
              <a:rPr lang="fr-FR" spc="-55" dirty="0"/>
              <a:t> </a:t>
            </a:r>
            <a:r>
              <a:rPr lang="fr-FR" dirty="0"/>
              <a:t>Augustin</a:t>
            </a:r>
            <a:r>
              <a:rPr lang="fr-FR" spc="-30" dirty="0"/>
              <a:t> </a:t>
            </a:r>
            <a:r>
              <a:rPr lang="fr-FR" dirty="0"/>
              <a:t>Berge,</a:t>
            </a:r>
            <a:r>
              <a:rPr lang="fr-FR" spc="-30" dirty="0"/>
              <a:t> </a:t>
            </a:r>
            <a:r>
              <a:rPr lang="fr-FR" dirty="0"/>
              <a:t>p.</a:t>
            </a:r>
            <a:r>
              <a:rPr lang="fr-FR" spc="-50" dirty="0"/>
              <a:t> </a:t>
            </a:r>
            <a:fld id="{81D60167-4931-47E6-BA6A-407CBD079E47}" type="slidenum">
              <a:rPr spc="-50" smtClean="0"/>
              <a:pPr marL="102235">
                <a:lnSpc>
                  <a:spcPts val="1430"/>
                </a:lnSpc>
              </a:pPr>
              <a:t>13</a:t>
            </a:fld>
            <a:endParaRPr spc="-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18332" y="157290"/>
            <a:ext cx="2615196" cy="82748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9290"/>
            <a:ext cx="10515600" cy="689932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IPS</a:t>
            </a:r>
            <a:r>
              <a:rPr spc="-20" dirty="0"/>
              <a:t> </a:t>
            </a:r>
            <a:r>
              <a:rPr spc="-10" dirty="0"/>
              <a:t>SuperBetsy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77188" y="1704114"/>
            <a:ext cx="5109210" cy="1811393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240665" indent="-227965">
              <a:spcBef>
                <a:spcPts val="445"/>
              </a:spcBef>
              <a:buClr>
                <a:srgbClr val="FFD100"/>
              </a:buClr>
              <a:buSzPct val="118750"/>
              <a:buFont typeface="Wingdings"/>
              <a:buChar char=""/>
              <a:tabLst>
                <a:tab pos="240665" algn="l"/>
              </a:tabLst>
            </a:pPr>
            <a:r>
              <a:rPr sz="2400" b="1" dirty="0">
                <a:solidFill>
                  <a:srgbClr val="585858"/>
                </a:solidFill>
                <a:latin typeface="Calibri"/>
                <a:cs typeface="Calibri"/>
              </a:rPr>
              <a:t>Pompes</a:t>
            </a:r>
            <a:r>
              <a:rPr sz="2400" b="1" spc="-7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585858"/>
                </a:solidFill>
                <a:latin typeface="Calibri"/>
                <a:cs typeface="Calibri"/>
              </a:rPr>
              <a:t>à</a:t>
            </a:r>
            <a:r>
              <a:rPr sz="2400" b="1" spc="-6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585858"/>
                </a:solidFill>
                <a:latin typeface="Calibri"/>
                <a:cs typeface="Calibri"/>
              </a:rPr>
              <a:t>vis</a:t>
            </a:r>
            <a:r>
              <a:rPr sz="2400" b="1" spc="-6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585858"/>
                </a:solidFill>
                <a:latin typeface="Calibri"/>
                <a:cs typeface="Calibri"/>
              </a:rPr>
              <a:t>centrifuge</a:t>
            </a:r>
            <a:r>
              <a:rPr sz="2400" b="1" spc="-6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585858"/>
                </a:solidFill>
                <a:latin typeface="Calibri"/>
                <a:cs typeface="Calibri"/>
              </a:rPr>
              <a:t>mobiles</a:t>
            </a:r>
            <a:endParaRPr sz="2400" dirty="0">
              <a:latin typeface="Calibri"/>
              <a:cs typeface="Calibri"/>
            </a:endParaRPr>
          </a:p>
          <a:p>
            <a:pPr marL="469900">
              <a:spcBef>
                <a:spcPts val="290"/>
              </a:spcBef>
            </a:pPr>
            <a:r>
              <a:rPr sz="1600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1600" spc="-50" dirty="0">
                <a:solidFill>
                  <a:srgbClr val="28458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Moteurs</a:t>
            </a:r>
            <a:r>
              <a:rPr sz="2000" spc="-5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diesels</a:t>
            </a:r>
            <a:r>
              <a:rPr sz="2000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ou</a:t>
            </a:r>
            <a:r>
              <a:rPr sz="2000" spc="-5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85858"/>
                </a:solidFill>
                <a:latin typeface="Calibri"/>
                <a:cs typeface="Calibri"/>
              </a:rPr>
              <a:t>éléctriques</a:t>
            </a:r>
            <a:endParaRPr sz="2000" dirty="0">
              <a:latin typeface="Calibri"/>
              <a:cs typeface="Calibri"/>
            </a:endParaRPr>
          </a:p>
          <a:p>
            <a:pPr marL="469900">
              <a:spcBef>
                <a:spcPts val="250"/>
              </a:spcBef>
            </a:pPr>
            <a:r>
              <a:rPr sz="1600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1600" spc="-25" dirty="0">
                <a:solidFill>
                  <a:srgbClr val="28458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85858"/>
                </a:solidFill>
                <a:latin typeface="Calibri"/>
                <a:cs typeface="Calibri"/>
              </a:rPr>
              <a:t>Ichtyocompatible</a:t>
            </a:r>
            <a:endParaRPr sz="2000" dirty="0">
              <a:latin typeface="Calibri"/>
              <a:cs typeface="Calibri"/>
            </a:endParaRPr>
          </a:p>
          <a:p>
            <a:pPr marL="469900">
              <a:spcBef>
                <a:spcPts val="265"/>
              </a:spcBef>
            </a:pPr>
            <a:r>
              <a:rPr sz="1600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1600" spc="-45" dirty="0">
                <a:solidFill>
                  <a:srgbClr val="28458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Multiples</a:t>
            </a:r>
            <a:r>
              <a:rPr sz="2000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options</a:t>
            </a:r>
            <a:r>
              <a:rPr sz="2000" spc="-5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85858"/>
                </a:solidFill>
                <a:latin typeface="Calibri"/>
                <a:cs typeface="Calibri"/>
              </a:rPr>
              <a:t>(remorques,</a:t>
            </a:r>
            <a:r>
              <a:rPr sz="2000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85858"/>
                </a:solidFill>
                <a:latin typeface="Calibri"/>
                <a:cs typeface="Calibri"/>
              </a:rPr>
              <a:t>lumières,…)</a:t>
            </a:r>
            <a:endParaRPr sz="2000" dirty="0">
              <a:latin typeface="Calibri"/>
              <a:cs typeface="Calibri"/>
            </a:endParaRPr>
          </a:p>
          <a:p>
            <a:pPr marL="469900">
              <a:spcBef>
                <a:spcPts val="265"/>
              </a:spcBef>
            </a:pPr>
            <a:r>
              <a:rPr sz="1600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1600" spc="-35" dirty="0">
                <a:solidFill>
                  <a:srgbClr val="28458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Contrôle</a:t>
            </a:r>
            <a:r>
              <a:rPr sz="2000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via</a:t>
            </a:r>
            <a:r>
              <a:rPr sz="2000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un</a:t>
            </a:r>
            <a:r>
              <a:rPr sz="2000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DSE</a:t>
            </a:r>
            <a:r>
              <a:rPr sz="2000" spc="-6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585858"/>
                </a:solidFill>
                <a:latin typeface="Calibri"/>
                <a:cs typeface="Calibri"/>
              </a:rPr>
              <a:t>800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968" y="3937000"/>
            <a:ext cx="4518660" cy="2269490"/>
          </a:xfrm>
          <a:custGeom>
            <a:avLst/>
            <a:gdLst/>
            <a:ahLst/>
            <a:cxnLst/>
            <a:rect l="l" t="t" r="r" b="b"/>
            <a:pathLst>
              <a:path w="4518660" h="2269490">
                <a:moveTo>
                  <a:pt x="4518533" y="0"/>
                </a:moveTo>
                <a:lnTo>
                  <a:pt x="0" y="0"/>
                </a:lnTo>
                <a:lnTo>
                  <a:pt x="0" y="2269109"/>
                </a:lnTo>
                <a:lnTo>
                  <a:pt x="4046219" y="2269109"/>
                </a:lnTo>
                <a:lnTo>
                  <a:pt x="4518533" y="0"/>
                </a:lnTo>
                <a:close/>
              </a:path>
            </a:pathLst>
          </a:custGeom>
          <a:solidFill>
            <a:srgbClr val="29458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247765" y="4036020"/>
            <a:ext cx="2793365" cy="2151380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240665" indent="-227965">
              <a:spcBef>
                <a:spcPts val="560"/>
              </a:spcBef>
              <a:buSzPct val="119444"/>
              <a:buFont typeface="Wingdings"/>
              <a:buChar char=""/>
              <a:tabLst>
                <a:tab pos="240665" algn="l"/>
              </a:tabLst>
            </a:pP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Specifications</a:t>
            </a:r>
            <a:endParaRPr dirty="0">
              <a:latin typeface="Calibri"/>
              <a:cs typeface="Calibri"/>
            </a:endParaRPr>
          </a:p>
          <a:p>
            <a:pPr marL="12700">
              <a:spcBef>
                <a:spcPts val="365"/>
              </a:spcBef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→</a:t>
            </a:r>
            <a:r>
              <a:rPr sz="1100" spc="125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Refoulement: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100 mm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300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mm</a:t>
            </a:r>
            <a:endParaRPr sz="1400" dirty="0">
              <a:latin typeface="Calibri"/>
              <a:cs typeface="Calibri"/>
            </a:endParaRPr>
          </a:p>
          <a:p>
            <a:pPr marL="12700">
              <a:spcBef>
                <a:spcPts val="335"/>
              </a:spcBef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→</a:t>
            </a:r>
            <a:r>
              <a:rPr sz="1100" spc="125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Hauteur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d’aspiration: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Jusqu’à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8,5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endParaRPr sz="1400" dirty="0">
              <a:latin typeface="Calibri"/>
              <a:cs typeface="Calibri"/>
            </a:endParaRPr>
          </a:p>
          <a:p>
            <a:pPr marL="12700">
              <a:spcBef>
                <a:spcPts val="325"/>
              </a:spcBef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→</a:t>
            </a:r>
            <a:r>
              <a:rPr sz="1100" spc="125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HMT: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Jusqu’à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62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endParaRPr sz="1400" dirty="0">
              <a:latin typeface="Calibri"/>
              <a:cs typeface="Calibri"/>
            </a:endParaRPr>
          </a:p>
          <a:p>
            <a:pPr marL="12700">
              <a:spcBef>
                <a:spcPts val="335"/>
              </a:spcBef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→</a:t>
            </a:r>
            <a:r>
              <a:rPr sz="1100" spc="4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Débit: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Jusqu’à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1116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m³/h</a:t>
            </a:r>
            <a:endParaRPr sz="1400" dirty="0">
              <a:latin typeface="Calibri"/>
              <a:cs typeface="Calibri"/>
            </a:endParaRPr>
          </a:p>
          <a:p>
            <a:pPr marL="12700">
              <a:spcBef>
                <a:spcPts val="335"/>
              </a:spcBef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→</a:t>
            </a:r>
            <a:r>
              <a:rPr sz="1100" spc="4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Puissance: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18,4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kW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55,4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kW</a:t>
            </a:r>
            <a:endParaRPr sz="1400" dirty="0">
              <a:latin typeface="Calibri"/>
              <a:cs typeface="Calibri"/>
            </a:endParaRPr>
          </a:p>
          <a:p>
            <a:pPr marL="12700">
              <a:spcBef>
                <a:spcPts val="325"/>
              </a:spcBef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→</a:t>
            </a:r>
            <a:r>
              <a:rPr sz="1100" spc="4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Passage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libre: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Jusqu’à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120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mm</a:t>
            </a:r>
            <a:endParaRPr sz="1400" dirty="0">
              <a:latin typeface="Calibri"/>
              <a:cs typeface="Calibri"/>
            </a:endParaRPr>
          </a:p>
          <a:p>
            <a:pPr marL="12700">
              <a:spcBef>
                <a:spcPts val="335"/>
              </a:spcBef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→</a:t>
            </a:r>
            <a:r>
              <a:rPr sz="1100" spc="125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Pompe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vide: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50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m³/h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82366" y="2015231"/>
            <a:ext cx="2662316" cy="223088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33388" y="3254249"/>
            <a:ext cx="2141220" cy="120535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33389" y="1902205"/>
            <a:ext cx="2142617" cy="1203960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5088610" y="4807204"/>
            <a:ext cx="1777364" cy="1382395"/>
            <a:chOff x="5088610" y="4800853"/>
            <a:chExt cx="1777364" cy="1382395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88610" y="4800853"/>
              <a:ext cx="1776755" cy="133184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88610" y="4849405"/>
              <a:ext cx="1776755" cy="1333461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7211542" y="4828285"/>
            <a:ext cx="2216150" cy="1361440"/>
            <a:chOff x="7211542" y="4821935"/>
            <a:chExt cx="2216150" cy="1361440"/>
          </a:xfrm>
        </p:grpSpPr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11542" y="4821935"/>
              <a:ext cx="2215883" cy="131062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211542" y="4870729"/>
              <a:ext cx="2215667" cy="1312138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9771888" y="4808602"/>
            <a:ext cx="1777364" cy="1381125"/>
            <a:chOff x="9771888" y="4802251"/>
            <a:chExt cx="1777364" cy="1381125"/>
          </a:xfrm>
        </p:grpSpPr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771888" y="4802251"/>
              <a:ext cx="1776856" cy="133045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771888" y="4851019"/>
              <a:ext cx="1776856" cy="1331849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916813" y="6506327"/>
            <a:ext cx="1478280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400" b="1" spc="-10" dirty="0">
                <a:solidFill>
                  <a:srgbClr val="7E7E7E"/>
                </a:solidFill>
                <a:latin typeface="Calibri"/>
                <a:cs typeface="Calibri"/>
                <a:hlinkClick r:id="rId12"/>
              </a:rPr>
              <a:t>www.hidrostal.com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xfrm>
            <a:off x="8456041" y="6524234"/>
            <a:ext cx="2857360" cy="20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02235">
              <a:lnSpc>
                <a:spcPts val="1430"/>
              </a:lnSpc>
            </a:pPr>
            <a:r>
              <a:rPr lang="fr-FR" spc="-10" dirty="0"/>
              <a:t>Hidrostal</a:t>
            </a:r>
            <a:r>
              <a:rPr lang="fr-FR" spc="-45" dirty="0"/>
              <a:t> </a:t>
            </a:r>
            <a:r>
              <a:rPr lang="fr-FR" spc="-10" dirty="0"/>
              <a:t>France,</a:t>
            </a:r>
            <a:r>
              <a:rPr lang="fr-FR" spc="-55" dirty="0"/>
              <a:t> </a:t>
            </a:r>
            <a:r>
              <a:rPr lang="fr-FR" dirty="0"/>
              <a:t>Augustin</a:t>
            </a:r>
            <a:r>
              <a:rPr lang="fr-FR" spc="-30" dirty="0"/>
              <a:t> </a:t>
            </a:r>
            <a:r>
              <a:rPr lang="fr-FR" dirty="0"/>
              <a:t>Berge,</a:t>
            </a:r>
            <a:r>
              <a:rPr lang="fr-FR" spc="-30" dirty="0"/>
              <a:t> </a:t>
            </a:r>
            <a:r>
              <a:rPr lang="fr-FR" dirty="0"/>
              <a:t>p.</a:t>
            </a:r>
            <a:r>
              <a:rPr lang="fr-FR" spc="-50" dirty="0"/>
              <a:t> </a:t>
            </a:r>
            <a:fld id="{81D60167-4931-47E6-BA6A-407CBD079E47}" type="slidenum">
              <a:rPr spc="-50" smtClean="0"/>
              <a:pPr marL="102235">
                <a:lnSpc>
                  <a:spcPts val="1430"/>
                </a:lnSpc>
              </a:pPr>
              <a:t>14</a:t>
            </a:fld>
            <a:endParaRPr spc="-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18332" y="157290"/>
            <a:ext cx="2615196" cy="82748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9290"/>
            <a:ext cx="10515600" cy="689932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Gamme</a:t>
            </a:r>
            <a:r>
              <a:rPr spc="-35" dirty="0"/>
              <a:t> </a:t>
            </a:r>
            <a:r>
              <a:rPr spc="-10" dirty="0"/>
              <a:t>Bedford</a:t>
            </a:r>
          </a:p>
        </p:txBody>
      </p:sp>
      <p:sp>
        <p:nvSpPr>
          <p:cNvPr id="4" name="object 4"/>
          <p:cNvSpPr/>
          <p:nvPr/>
        </p:nvSpPr>
        <p:spPr>
          <a:xfrm>
            <a:off x="1" y="3978148"/>
            <a:ext cx="4506595" cy="2267585"/>
          </a:xfrm>
          <a:custGeom>
            <a:avLst/>
            <a:gdLst/>
            <a:ahLst/>
            <a:cxnLst/>
            <a:rect l="l" t="t" r="r" b="b"/>
            <a:pathLst>
              <a:path w="4506595" h="2267585">
                <a:moveTo>
                  <a:pt x="4506187" y="0"/>
                </a:moveTo>
                <a:lnTo>
                  <a:pt x="0" y="0"/>
                </a:lnTo>
                <a:lnTo>
                  <a:pt x="0" y="2267585"/>
                </a:lnTo>
                <a:lnTo>
                  <a:pt x="4035552" y="2267585"/>
                </a:lnTo>
                <a:lnTo>
                  <a:pt x="4506187" y="0"/>
                </a:lnTo>
                <a:close/>
              </a:path>
            </a:pathLst>
          </a:custGeom>
          <a:solidFill>
            <a:srgbClr val="29458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247765" y="1837890"/>
            <a:ext cx="4547235" cy="434975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869950" indent="-227965">
              <a:spcBef>
                <a:spcPts val="445"/>
              </a:spcBef>
              <a:buClr>
                <a:srgbClr val="FFD100"/>
              </a:buClr>
              <a:buSzPct val="118750"/>
              <a:buFont typeface="Wingdings"/>
              <a:buChar char=""/>
              <a:tabLst>
                <a:tab pos="869950" algn="l"/>
              </a:tabLst>
            </a:pPr>
            <a:r>
              <a:rPr sz="2400" b="1" dirty="0">
                <a:solidFill>
                  <a:srgbClr val="585858"/>
                </a:solidFill>
                <a:latin typeface="Calibri"/>
                <a:cs typeface="Calibri"/>
              </a:rPr>
              <a:t>Grosse</a:t>
            </a:r>
            <a:r>
              <a:rPr sz="2400" b="1" spc="-5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585858"/>
                </a:solidFill>
                <a:latin typeface="Calibri"/>
                <a:cs typeface="Calibri"/>
              </a:rPr>
              <a:t>pompe</a:t>
            </a:r>
            <a:r>
              <a:rPr sz="2400" b="1" spc="-5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585858"/>
                </a:solidFill>
                <a:latin typeface="Calibri"/>
                <a:cs typeface="Calibri"/>
              </a:rPr>
              <a:t>centriguge</a:t>
            </a:r>
            <a:endParaRPr sz="2400" dirty="0">
              <a:latin typeface="Calibri"/>
              <a:cs typeface="Calibri"/>
            </a:endParaRPr>
          </a:p>
          <a:p>
            <a:pPr marL="1099185">
              <a:spcBef>
                <a:spcPts val="290"/>
              </a:spcBef>
            </a:pPr>
            <a:r>
              <a:rPr sz="1600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1600" spc="-50" dirty="0">
                <a:solidFill>
                  <a:srgbClr val="28458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Pompe</a:t>
            </a:r>
            <a:r>
              <a:rPr sz="2000" spc="-5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585858"/>
                </a:solidFill>
                <a:latin typeface="Calibri"/>
                <a:cs typeface="Calibri"/>
              </a:rPr>
              <a:t>axial</a:t>
            </a:r>
            <a:endParaRPr sz="2000" dirty="0">
              <a:latin typeface="Calibri"/>
              <a:cs typeface="Calibri"/>
            </a:endParaRPr>
          </a:p>
          <a:p>
            <a:pPr marL="1099185">
              <a:spcBef>
                <a:spcPts val="254"/>
              </a:spcBef>
            </a:pPr>
            <a:r>
              <a:rPr sz="1600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1600" spc="-50" dirty="0">
                <a:solidFill>
                  <a:srgbClr val="28458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Pompe</a:t>
            </a:r>
            <a:r>
              <a:rPr sz="2000" spc="-5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verticale</a:t>
            </a:r>
            <a:r>
              <a:rPr sz="2000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à</a:t>
            </a:r>
            <a:r>
              <a:rPr sz="2000" spc="-4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ligne</a:t>
            </a:r>
            <a:r>
              <a:rPr sz="2000" spc="-5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85858"/>
                </a:solidFill>
                <a:latin typeface="Calibri"/>
                <a:cs typeface="Calibri"/>
              </a:rPr>
              <a:t>d‘arbre</a:t>
            </a:r>
            <a:endParaRPr sz="2000" dirty="0">
              <a:latin typeface="Calibri"/>
              <a:cs typeface="Calibri"/>
            </a:endParaRPr>
          </a:p>
          <a:p>
            <a:pPr marL="1099185">
              <a:spcBef>
                <a:spcPts val="265"/>
              </a:spcBef>
            </a:pPr>
            <a:r>
              <a:rPr sz="1600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1600" spc="-40" dirty="0">
                <a:solidFill>
                  <a:srgbClr val="28458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Pompe</a:t>
            </a:r>
            <a:r>
              <a:rPr sz="2000" spc="-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à</a:t>
            </a:r>
            <a:r>
              <a:rPr sz="2000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85858"/>
                </a:solidFill>
                <a:latin typeface="Calibri"/>
                <a:cs typeface="Calibri"/>
              </a:rPr>
              <a:t>volute</a:t>
            </a:r>
            <a:endParaRPr sz="2000" dirty="0">
              <a:latin typeface="Calibri"/>
              <a:cs typeface="Calibri"/>
            </a:endParaRPr>
          </a:p>
          <a:p>
            <a:pPr marL="1099185">
              <a:spcBef>
                <a:spcPts val="260"/>
              </a:spcBef>
            </a:pPr>
            <a:r>
              <a:rPr sz="1600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1600" spc="-50" dirty="0">
                <a:solidFill>
                  <a:srgbClr val="28458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Pompe</a:t>
            </a:r>
            <a:r>
              <a:rPr sz="2000" spc="-5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85858"/>
                </a:solidFill>
                <a:latin typeface="Calibri"/>
                <a:cs typeface="Calibri"/>
              </a:rPr>
              <a:t>ichtyocompatibles</a:t>
            </a:r>
            <a:endParaRPr sz="2000" dirty="0">
              <a:latin typeface="Calibri"/>
              <a:cs typeface="Calibri"/>
            </a:endParaRPr>
          </a:p>
          <a:p>
            <a:pPr>
              <a:spcBef>
                <a:spcPts val="1435"/>
              </a:spcBef>
            </a:pPr>
            <a:endParaRPr sz="2000" dirty="0">
              <a:latin typeface="Calibri"/>
              <a:cs typeface="Calibri"/>
            </a:endParaRPr>
          </a:p>
          <a:p>
            <a:pPr marL="240665" indent="-227965">
              <a:buSzPct val="119444"/>
              <a:buFont typeface="Wingdings"/>
              <a:buChar char=""/>
              <a:tabLst>
                <a:tab pos="240665" algn="l"/>
              </a:tabLst>
            </a:pP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Specifications</a:t>
            </a:r>
            <a:endParaRPr dirty="0">
              <a:latin typeface="Calibri"/>
              <a:cs typeface="Calibri"/>
            </a:endParaRPr>
          </a:p>
          <a:p>
            <a:pPr marL="12700">
              <a:spcBef>
                <a:spcPts val="365"/>
              </a:spcBef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→</a:t>
            </a:r>
            <a:r>
              <a:rPr sz="1100" spc="125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Refoulement: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250 mm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1600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mm</a:t>
            </a:r>
            <a:endParaRPr sz="1400" dirty="0">
              <a:latin typeface="Calibri"/>
              <a:cs typeface="Calibri"/>
            </a:endParaRPr>
          </a:p>
          <a:p>
            <a:pPr marL="12700">
              <a:spcBef>
                <a:spcPts val="335"/>
              </a:spcBef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→</a:t>
            </a:r>
            <a:r>
              <a:rPr sz="1100" spc="125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HMT: jusqu’à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100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endParaRPr sz="1400" dirty="0">
              <a:latin typeface="Calibri"/>
              <a:cs typeface="Calibri"/>
            </a:endParaRPr>
          </a:p>
          <a:p>
            <a:pPr marL="12700">
              <a:spcBef>
                <a:spcPts val="320"/>
              </a:spcBef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→</a:t>
            </a:r>
            <a:r>
              <a:rPr sz="1100" spc="4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Débit: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Jusqu’à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12,500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l/s</a:t>
            </a:r>
            <a:endParaRPr sz="1400" dirty="0">
              <a:latin typeface="Calibri"/>
              <a:cs typeface="Calibri"/>
            </a:endParaRPr>
          </a:p>
          <a:p>
            <a:pPr marL="12700">
              <a:spcBef>
                <a:spcPts val="340"/>
              </a:spcBef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→</a:t>
            </a:r>
            <a:r>
              <a:rPr sz="1100" spc="4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Puissance: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15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kW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1.7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MW</a:t>
            </a:r>
            <a:endParaRPr sz="1400" dirty="0">
              <a:latin typeface="Calibri"/>
              <a:cs typeface="Calibri"/>
            </a:endParaRPr>
          </a:p>
          <a:p>
            <a:pPr marL="12700">
              <a:spcBef>
                <a:spcPts val="335"/>
              </a:spcBef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→</a:t>
            </a:r>
            <a:r>
              <a:rPr sz="1100" spc="135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Frequences:</a:t>
            </a:r>
            <a:r>
              <a:rPr sz="1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50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Hz,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60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Hz,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VFD</a:t>
            </a:r>
            <a:endParaRPr sz="1400" dirty="0">
              <a:latin typeface="Calibri"/>
              <a:cs typeface="Calibri"/>
            </a:endParaRPr>
          </a:p>
          <a:p>
            <a:pPr marL="52069" marR="1342390" indent="-40005">
              <a:lnSpc>
                <a:spcPts val="2020"/>
              </a:lnSpc>
              <a:spcBef>
                <a:spcPts val="80"/>
              </a:spcBef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→</a:t>
            </a:r>
            <a:r>
              <a:rPr sz="1100" spc="4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Materiaux: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Fonte,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fonte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au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chrome,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Inox,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Aluminium,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Bronze,</a:t>
            </a:r>
            <a:r>
              <a:rPr sz="1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Duplex,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Super</a:t>
            </a:r>
            <a:r>
              <a:rPr sz="1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Duplex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93879" y="1730006"/>
            <a:ext cx="1330464" cy="230886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44942" y="1537996"/>
            <a:ext cx="1860778" cy="273858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825228" y="1784871"/>
            <a:ext cx="2185390" cy="263345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38929" y="4628769"/>
            <a:ext cx="1565021" cy="160629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53428" y="4619536"/>
            <a:ext cx="1568196" cy="160931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852648" y="4628769"/>
            <a:ext cx="2023503" cy="160629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595347" y="4621276"/>
            <a:ext cx="1139710" cy="162585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16813" y="6506327"/>
            <a:ext cx="1478280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400" b="1" spc="-10" dirty="0">
                <a:solidFill>
                  <a:srgbClr val="7E7E7E"/>
                </a:solidFill>
                <a:latin typeface="Calibri"/>
                <a:cs typeface="Calibri"/>
                <a:hlinkClick r:id="rId10"/>
              </a:rPr>
              <a:t>www.hidrostal.com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8456041" y="6524234"/>
            <a:ext cx="2857360" cy="20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02235">
              <a:lnSpc>
                <a:spcPts val="1430"/>
              </a:lnSpc>
            </a:pPr>
            <a:r>
              <a:rPr lang="fr-FR" spc="-10" dirty="0"/>
              <a:t>Hidrostal</a:t>
            </a:r>
            <a:r>
              <a:rPr lang="fr-FR" spc="-45" dirty="0"/>
              <a:t> </a:t>
            </a:r>
            <a:r>
              <a:rPr lang="fr-FR" spc="-10" dirty="0"/>
              <a:t>France,</a:t>
            </a:r>
            <a:r>
              <a:rPr lang="fr-FR" spc="-55" dirty="0"/>
              <a:t> </a:t>
            </a:r>
            <a:r>
              <a:rPr lang="fr-FR" dirty="0"/>
              <a:t>Augustin</a:t>
            </a:r>
            <a:r>
              <a:rPr lang="fr-FR" spc="-30" dirty="0"/>
              <a:t> </a:t>
            </a:r>
            <a:r>
              <a:rPr lang="fr-FR" dirty="0"/>
              <a:t>Berge,</a:t>
            </a:r>
            <a:r>
              <a:rPr lang="fr-FR" spc="-30" dirty="0"/>
              <a:t> </a:t>
            </a:r>
            <a:r>
              <a:rPr lang="fr-FR" dirty="0"/>
              <a:t>p.</a:t>
            </a:r>
            <a:r>
              <a:rPr lang="fr-FR" spc="-50" dirty="0"/>
              <a:t> </a:t>
            </a:r>
            <a:fld id="{81D60167-4931-47E6-BA6A-407CBD079E47}" type="slidenum">
              <a:rPr spc="-50" smtClean="0"/>
              <a:pPr marL="102235">
                <a:lnSpc>
                  <a:spcPts val="1430"/>
                </a:lnSpc>
              </a:pPr>
              <a:t>15</a:t>
            </a:fld>
            <a:endParaRPr spc="-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375"/>
            <a:ext cx="12192000" cy="6845300"/>
            <a:chOff x="0" y="25"/>
            <a:chExt cx="12192000" cy="6845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18332" y="150939"/>
              <a:ext cx="2615196" cy="8274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5"/>
              <a:ext cx="12192000" cy="642518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236840" y="654022"/>
            <a:ext cx="3089910" cy="5146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Histoire</a:t>
            </a:r>
            <a:r>
              <a:rPr sz="32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du</a:t>
            </a:r>
            <a:r>
              <a:rPr sz="32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groupe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gamme</a:t>
            </a:r>
            <a:endParaRPr sz="3200" dirty="0">
              <a:latin typeface="Calibri"/>
              <a:cs typeface="Calibri"/>
            </a:endParaRPr>
          </a:p>
          <a:p>
            <a:pPr marL="12700">
              <a:spcBef>
                <a:spcPts val="1920"/>
              </a:spcBef>
            </a:pP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-20" dirty="0">
                <a:solidFill>
                  <a:srgbClr val="FFFFFF"/>
                </a:solidFill>
                <a:latin typeface="Calibri"/>
                <a:cs typeface="Calibri"/>
              </a:rPr>
              <a:t>roue</a:t>
            </a:r>
            <a:endParaRPr sz="3200" dirty="0">
              <a:latin typeface="Calibri"/>
              <a:cs typeface="Calibri"/>
            </a:endParaRPr>
          </a:p>
          <a:p>
            <a:pPr marL="12700" marR="1065530">
              <a:lnSpc>
                <a:spcPct val="150000"/>
              </a:lnSpc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moteurs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Preroclean</a:t>
            </a:r>
            <a:endParaRPr sz="3200" dirty="0">
              <a:latin typeface="Calibri"/>
              <a:cs typeface="Calibri"/>
            </a:endParaRPr>
          </a:p>
          <a:p>
            <a:pPr marL="12700" marR="445770">
              <a:lnSpc>
                <a:spcPts val="5760"/>
              </a:lnSpc>
              <a:spcBef>
                <a:spcPts val="310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rendements Conclusion</a:t>
            </a:r>
            <a:endParaRPr sz="3200" dirty="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156589" y="2370073"/>
            <a:ext cx="4284345" cy="599440"/>
            <a:chOff x="1156588" y="2363723"/>
            <a:chExt cx="4284345" cy="599440"/>
          </a:xfrm>
        </p:grpSpPr>
        <p:sp>
          <p:nvSpPr>
            <p:cNvPr id="7" name="object 7"/>
            <p:cNvSpPr/>
            <p:nvPr/>
          </p:nvSpPr>
          <p:spPr>
            <a:xfrm>
              <a:off x="1156588" y="2372867"/>
              <a:ext cx="4284345" cy="0"/>
            </a:xfrm>
            <a:custGeom>
              <a:avLst/>
              <a:gdLst/>
              <a:ahLst/>
              <a:cxnLst/>
              <a:rect l="l" t="t" r="r" b="b"/>
              <a:pathLst>
                <a:path w="4284345">
                  <a:moveTo>
                    <a:pt x="0" y="0"/>
                  </a:moveTo>
                  <a:lnTo>
                    <a:pt x="4283964" y="0"/>
                  </a:lnTo>
                </a:path>
              </a:pathLst>
            </a:custGeom>
            <a:ln w="1828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1156588" y="2953511"/>
              <a:ext cx="4284345" cy="0"/>
            </a:xfrm>
            <a:custGeom>
              <a:avLst/>
              <a:gdLst/>
              <a:ahLst/>
              <a:cxnLst/>
              <a:rect l="l" t="t" r="r" b="b"/>
              <a:pathLst>
                <a:path w="4284345">
                  <a:moveTo>
                    <a:pt x="0" y="0"/>
                  </a:moveTo>
                  <a:lnTo>
                    <a:pt x="4283964" y="0"/>
                  </a:lnTo>
                </a:path>
              </a:pathLst>
            </a:custGeom>
            <a:ln w="1828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916813" y="6506327"/>
            <a:ext cx="1478280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400" b="1" spc="-10" dirty="0">
                <a:solidFill>
                  <a:srgbClr val="7E7E7E"/>
                </a:solidFill>
                <a:latin typeface="Calibri"/>
                <a:cs typeface="Calibri"/>
                <a:hlinkClick r:id="rId4"/>
              </a:rPr>
              <a:t>www.hidrostal.com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>
              <a:lnSpc>
                <a:spcPts val="1430"/>
              </a:lnSpc>
            </a:pPr>
            <a:r>
              <a:rPr spc="-10" dirty="0"/>
              <a:t>Hidrostal</a:t>
            </a:r>
            <a:r>
              <a:rPr spc="-40" dirty="0"/>
              <a:t> </a:t>
            </a:r>
            <a:r>
              <a:rPr spc="-10" dirty="0"/>
              <a:t>France,</a:t>
            </a:r>
            <a:r>
              <a:rPr spc="-55" dirty="0"/>
              <a:t> </a:t>
            </a:r>
            <a:r>
              <a:rPr dirty="0"/>
              <a:t>Augustin</a:t>
            </a:r>
            <a:r>
              <a:rPr spc="-25" dirty="0"/>
              <a:t> </a:t>
            </a:r>
            <a:r>
              <a:rPr dirty="0"/>
              <a:t>Berge,</a:t>
            </a:r>
            <a:r>
              <a:rPr spc="-35" dirty="0"/>
              <a:t> </a:t>
            </a:r>
            <a:r>
              <a:rPr dirty="0"/>
              <a:t>p.</a:t>
            </a:r>
            <a:r>
              <a:rPr spc="-40" dirty="0"/>
              <a:t> </a:t>
            </a:r>
            <a:fld id="{81D60167-4931-47E6-BA6A-407CBD079E47}" type="slidenum">
              <a:rPr spc="-25" dirty="0"/>
              <a:pPr marL="12700">
                <a:lnSpc>
                  <a:spcPts val="1430"/>
                </a:lnSpc>
              </a:pPr>
              <a:t>16</a:t>
            </a:fld>
            <a:endParaRPr spc="-25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56F3327-6B0E-FAB1-CEBA-F9C82E1B8B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2601" y="1384241"/>
            <a:ext cx="4010585" cy="457263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18332" y="157290"/>
            <a:ext cx="2615196" cy="82748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56891" y="6324853"/>
            <a:ext cx="9425711" cy="52679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38200" y="720388"/>
            <a:ext cx="10515600" cy="627736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20" dirty="0"/>
              <a:t>Inventeur</a:t>
            </a:r>
            <a:r>
              <a:rPr sz="4000" spc="-90" dirty="0"/>
              <a:t> </a:t>
            </a:r>
            <a:r>
              <a:rPr sz="4000" dirty="0"/>
              <a:t>et</a:t>
            </a:r>
            <a:r>
              <a:rPr sz="4000" spc="-90" dirty="0"/>
              <a:t> </a:t>
            </a:r>
            <a:r>
              <a:rPr sz="4000" dirty="0"/>
              <a:t>leader</a:t>
            </a:r>
            <a:r>
              <a:rPr sz="4000" spc="-80" dirty="0"/>
              <a:t> </a:t>
            </a:r>
            <a:r>
              <a:rPr sz="4000" dirty="0"/>
              <a:t>de</a:t>
            </a:r>
            <a:r>
              <a:rPr sz="4000" spc="-80" dirty="0"/>
              <a:t> </a:t>
            </a:r>
            <a:r>
              <a:rPr sz="4000" dirty="0"/>
              <a:t>la</a:t>
            </a:r>
            <a:r>
              <a:rPr sz="4000" spc="-80" dirty="0"/>
              <a:t> </a:t>
            </a:r>
            <a:r>
              <a:rPr sz="4000" spc="-10" dirty="0"/>
              <a:t>technologie</a:t>
            </a:r>
            <a:endParaRPr sz="4000" dirty="0"/>
          </a:p>
        </p:txBody>
      </p:sp>
      <p:sp>
        <p:nvSpPr>
          <p:cNvPr id="5" name="object 5"/>
          <p:cNvSpPr txBox="1"/>
          <p:nvPr/>
        </p:nvSpPr>
        <p:spPr>
          <a:xfrm>
            <a:off x="877188" y="1790586"/>
            <a:ext cx="6017260" cy="37651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0665" indent="-227965">
              <a:lnSpc>
                <a:spcPts val="3754"/>
              </a:lnSpc>
              <a:buClr>
                <a:srgbClr val="FFD100"/>
              </a:buClr>
              <a:buSzPct val="115625"/>
              <a:buFont typeface="Wingdings"/>
              <a:buChar char=""/>
              <a:tabLst>
                <a:tab pos="240665" algn="l"/>
              </a:tabLst>
            </a:pPr>
            <a:r>
              <a:rPr sz="3200" dirty="0">
                <a:solidFill>
                  <a:srgbClr val="585858"/>
                </a:solidFill>
                <a:latin typeface="Calibri"/>
                <a:cs typeface="Calibri"/>
              </a:rPr>
              <a:t>La</a:t>
            </a:r>
            <a:r>
              <a:rPr sz="3200" spc="-5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585858"/>
                </a:solidFill>
                <a:latin typeface="Calibri"/>
                <a:cs typeface="Calibri"/>
              </a:rPr>
              <a:t>roue</a:t>
            </a:r>
            <a:r>
              <a:rPr sz="3200" spc="-6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585858"/>
                </a:solidFill>
                <a:latin typeface="Calibri"/>
                <a:cs typeface="Calibri"/>
              </a:rPr>
              <a:t>à</a:t>
            </a:r>
            <a:r>
              <a:rPr sz="3200" spc="-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585858"/>
                </a:solidFill>
                <a:latin typeface="Calibri"/>
                <a:cs typeface="Calibri"/>
              </a:rPr>
              <a:t>vis</a:t>
            </a:r>
            <a:r>
              <a:rPr sz="3200" spc="-4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585858"/>
                </a:solidFill>
                <a:latin typeface="Calibri"/>
                <a:cs typeface="Calibri"/>
              </a:rPr>
              <a:t>centrifuge</a:t>
            </a:r>
            <a:r>
              <a:rPr sz="3200" spc="-5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585858"/>
                </a:solidFill>
                <a:latin typeface="Calibri"/>
                <a:cs typeface="Calibri"/>
              </a:rPr>
              <a:t>«originale»</a:t>
            </a:r>
            <a:endParaRPr sz="3200" dirty="0">
              <a:latin typeface="Calibri"/>
              <a:cs typeface="Calibri"/>
            </a:endParaRPr>
          </a:p>
          <a:p>
            <a:pPr marL="240665" indent="-227965">
              <a:lnSpc>
                <a:spcPts val="4255"/>
              </a:lnSpc>
              <a:buClr>
                <a:srgbClr val="FFD100"/>
              </a:buClr>
              <a:buSzPct val="115625"/>
              <a:buFont typeface="Wingdings"/>
              <a:buChar char=""/>
              <a:tabLst>
                <a:tab pos="240665" algn="l"/>
              </a:tabLst>
            </a:pPr>
            <a:r>
              <a:rPr sz="3200" spc="-10" dirty="0">
                <a:solidFill>
                  <a:srgbClr val="585858"/>
                </a:solidFill>
                <a:latin typeface="Calibri"/>
                <a:cs typeface="Calibri"/>
              </a:rPr>
              <a:t>Caractéristiques</a:t>
            </a:r>
            <a:endParaRPr sz="3200" dirty="0">
              <a:latin typeface="Calibri"/>
              <a:cs typeface="Calibri"/>
            </a:endParaRPr>
          </a:p>
          <a:p>
            <a:pPr marL="469900">
              <a:spcBef>
                <a:spcPts val="75"/>
              </a:spcBef>
            </a:pPr>
            <a:r>
              <a:rPr sz="2100" spc="-10" dirty="0">
                <a:solidFill>
                  <a:srgbClr val="0B539F"/>
                </a:solidFill>
                <a:latin typeface="Wingdings"/>
                <a:cs typeface="Wingdings"/>
              </a:rPr>
              <a:t></a:t>
            </a:r>
            <a:r>
              <a:rPr sz="2800" spc="-10" dirty="0">
                <a:solidFill>
                  <a:srgbClr val="585858"/>
                </a:solidFill>
                <a:latin typeface="Calibri"/>
                <a:cs typeface="Calibri"/>
              </a:rPr>
              <a:t>«Imbouchable»</a:t>
            </a:r>
            <a:endParaRPr sz="2800" dirty="0">
              <a:latin typeface="Calibri"/>
              <a:cs typeface="Calibri"/>
            </a:endParaRPr>
          </a:p>
          <a:p>
            <a:pPr marL="469900">
              <a:spcBef>
                <a:spcPts val="155"/>
              </a:spcBef>
            </a:pPr>
            <a:r>
              <a:rPr sz="2100" dirty="0">
                <a:solidFill>
                  <a:srgbClr val="0B539F"/>
                </a:solidFill>
                <a:latin typeface="Wingdings"/>
                <a:cs typeface="Wingdings"/>
              </a:rPr>
              <a:t></a:t>
            </a:r>
            <a:r>
              <a:rPr sz="2800" dirty="0">
                <a:solidFill>
                  <a:srgbClr val="585858"/>
                </a:solidFill>
                <a:latin typeface="Calibri"/>
                <a:cs typeface="Calibri"/>
              </a:rPr>
              <a:t>Large</a:t>
            </a:r>
            <a:r>
              <a:rPr sz="2800" spc="-9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585858"/>
                </a:solidFill>
                <a:latin typeface="Calibri"/>
                <a:cs typeface="Calibri"/>
              </a:rPr>
              <a:t>passage</a:t>
            </a:r>
            <a:r>
              <a:rPr sz="2800" spc="-7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585858"/>
                </a:solidFill>
                <a:latin typeface="Calibri"/>
                <a:cs typeface="Calibri"/>
              </a:rPr>
              <a:t>libre</a:t>
            </a:r>
            <a:endParaRPr sz="2800" dirty="0">
              <a:latin typeface="Calibri"/>
              <a:cs typeface="Calibri"/>
            </a:endParaRPr>
          </a:p>
          <a:p>
            <a:pPr marL="469900">
              <a:spcBef>
                <a:spcPts val="170"/>
              </a:spcBef>
            </a:pPr>
            <a:r>
              <a:rPr sz="2100" dirty="0">
                <a:solidFill>
                  <a:srgbClr val="0B539F"/>
                </a:solidFill>
                <a:latin typeface="Wingdings"/>
                <a:cs typeface="Wingdings"/>
              </a:rPr>
              <a:t></a:t>
            </a:r>
            <a:r>
              <a:rPr sz="2800" dirty="0">
                <a:solidFill>
                  <a:srgbClr val="585858"/>
                </a:solidFill>
                <a:latin typeface="Calibri"/>
                <a:cs typeface="Calibri"/>
              </a:rPr>
              <a:t>Haut</a:t>
            </a:r>
            <a:r>
              <a:rPr sz="2800" spc="-6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585858"/>
                </a:solidFill>
                <a:latin typeface="Calibri"/>
                <a:cs typeface="Calibri"/>
              </a:rPr>
              <a:t>rendement</a:t>
            </a:r>
            <a:endParaRPr sz="2800" dirty="0">
              <a:latin typeface="Calibri"/>
              <a:cs typeface="Calibri"/>
            </a:endParaRPr>
          </a:p>
          <a:p>
            <a:pPr marL="469900">
              <a:spcBef>
                <a:spcPts val="165"/>
              </a:spcBef>
            </a:pPr>
            <a:r>
              <a:rPr sz="2100" dirty="0">
                <a:solidFill>
                  <a:srgbClr val="0B539F"/>
                </a:solidFill>
                <a:latin typeface="Wingdings"/>
                <a:cs typeface="Wingdings"/>
              </a:rPr>
              <a:t></a:t>
            </a:r>
            <a:r>
              <a:rPr sz="2800" dirty="0">
                <a:solidFill>
                  <a:srgbClr val="585858"/>
                </a:solidFill>
                <a:latin typeface="Calibri"/>
                <a:cs typeface="Calibri"/>
              </a:rPr>
              <a:t>Courbe</a:t>
            </a:r>
            <a:r>
              <a:rPr sz="2800" spc="-7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585858"/>
                </a:solidFill>
                <a:latin typeface="Calibri"/>
                <a:cs typeface="Calibri"/>
              </a:rPr>
              <a:t>stable</a:t>
            </a:r>
            <a:r>
              <a:rPr sz="2800" spc="-7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585858"/>
                </a:solidFill>
                <a:latin typeface="Calibri"/>
                <a:cs typeface="Calibri"/>
              </a:rPr>
              <a:t>et</a:t>
            </a:r>
            <a:r>
              <a:rPr sz="2800" spc="-8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585858"/>
                </a:solidFill>
                <a:latin typeface="Calibri"/>
                <a:cs typeface="Calibri"/>
              </a:rPr>
              <a:t>raide</a:t>
            </a:r>
            <a:endParaRPr sz="2800" dirty="0">
              <a:latin typeface="Calibri"/>
              <a:cs typeface="Calibri"/>
            </a:endParaRPr>
          </a:p>
          <a:p>
            <a:pPr marL="469900">
              <a:spcBef>
                <a:spcPts val="160"/>
              </a:spcBef>
            </a:pPr>
            <a:r>
              <a:rPr sz="2100" spc="-30" dirty="0">
                <a:solidFill>
                  <a:srgbClr val="0B539F"/>
                </a:solidFill>
                <a:latin typeface="Wingdings"/>
                <a:cs typeface="Wingdings"/>
              </a:rPr>
              <a:t></a:t>
            </a:r>
            <a:r>
              <a:rPr sz="2800" spc="-30" dirty="0">
                <a:solidFill>
                  <a:srgbClr val="585858"/>
                </a:solidFill>
                <a:latin typeface="Calibri"/>
                <a:cs typeface="Calibri"/>
              </a:rPr>
              <a:t>Transfert</a:t>
            </a:r>
            <a:r>
              <a:rPr sz="2800" spc="-6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585858"/>
                </a:solidFill>
                <a:latin typeface="Calibri"/>
                <a:cs typeface="Calibri"/>
              </a:rPr>
              <a:t>en</a:t>
            </a:r>
            <a:r>
              <a:rPr sz="2800" spc="-7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585858"/>
                </a:solidFill>
                <a:latin typeface="Calibri"/>
                <a:cs typeface="Calibri"/>
              </a:rPr>
              <a:t>douceur</a:t>
            </a:r>
            <a:endParaRPr sz="2800" dirty="0">
              <a:latin typeface="Calibri"/>
              <a:cs typeface="Calibri"/>
            </a:endParaRPr>
          </a:p>
          <a:p>
            <a:pPr marL="469900">
              <a:spcBef>
                <a:spcPts val="165"/>
              </a:spcBef>
            </a:pPr>
            <a:r>
              <a:rPr sz="2100" spc="-10" dirty="0">
                <a:solidFill>
                  <a:srgbClr val="0B539F"/>
                </a:solidFill>
                <a:latin typeface="Wingdings"/>
                <a:cs typeface="Wingdings"/>
              </a:rPr>
              <a:t></a:t>
            </a:r>
            <a:r>
              <a:rPr sz="2800" spc="-10" dirty="0">
                <a:solidFill>
                  <a:srgbClr val="585858"/>
                </a:solidFill>
                <a:latin typeface="Calibri"/>
                <a:cs typeface="Calibri"/>
              </a:rPr>
              <a:t>Excellent</a:t>
            </a:r>
            <a:r>
              <a:rPr sz="2800" spc="-1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585858"/>
                </a:solidFill>
                <a:latin typeface="Calibri"/>
                <a:cs typeface="Calibri"/>
              </a:rPr>
              <a:t>NPSHR</a:t>
            </a:r>
            <a:endParaRPr sz="2800" dirty="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81626" y="1369150"/>
            <a:ext cx="2366763" cy="3212406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6608065" y="3029953"/>
            <a:ext cx="2707005" cy="3462654"/>
            <a:chOff x="6608064" y="3023603"/>
            <a:chExt cx="2707005" cy="3462654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08064" y="3023603"/>
              <a:ext cx="2706636" cy="346252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03123" y="3196335"/>
              <a:ext cx="2099703" cy="2878582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8468742" y="6543285"/>
            <a:ext cx="2793365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30"/>
              </a:lnSpc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Hidrostal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France,</a:t>
            </a:r>
            <a:r>
              <a:rPr sz="1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Augustin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Berge,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p.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14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6813" y="6506327"/>
            <a:ext cx="1478280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400" b="1" spc="-10" dirty="0">
                <a:solidFill>
                  <a:srgbClr val="7E7E7E"/>
                </a:solidFill>
                <a:latin typeface="Calibri"/>
                <a:cs typeface="Calibri"/>
                <a:hlinkClick r:id="rId7"/>
              </a:rPr>
              <a:t>www.hidrostal.com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8456041" y="6524234"/>
            <a:ext cx="2857360" cy="20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02235">
              <a:lnSpc>
                <a:spcPts val="1430"/>
              </a:lnSpc>
            </a:pPr>
            <a:r>
              <a:rPr lang="fr-FR" spc="-10" dirty="0"/>
              <a:t>Hidrostal</a:t>
            </a:r>
            <a:r>
              <a:rPr lang="fr-FR" spc="-45" dirty="0"/>
              <a:t> </a:t>
            </a:r>
            <a:r>
              <a:rPr lang="fr-FR" spc="-10" dirty="0"/>
              <a:t>France,</a:t>
            </a:r>
            <a:r>
              <a:rPr lang="fr-FR" spc="-55" dirty="0"/>
              <a:t> </a:t>
            </a:r>
            <a:r>
              <a:rPr lang="fr-FR" dirty="0"/>
              <a:t>Augustin</a:t>
            </a:r>
            <a:r>
              <a:rPr lang="fr-FR" spc="-30" dirty="0"/>
              <a:t> </a:t>
            </a:r>
            <a:r>
              <a:rPr lang="fr-FR" dirty="0"/>
              <a:t>Berge,</a:t>
            </a:r>
            <a:r>
              <a:rPr lang="fr-FR" spc="-30" dirty="0"/>
              <a:t> </a:t>
            </a:r>
            <a:r>
              <a:rPr lang="fr-FR" dirty="0"/>
              <a:t>p.</a:t>
            </a:r>
            <a:r>
              <a:rPr lang="fr-FR" spc="-50" dirty="0"/>
              <a:t> </a:t>
            </a:r>
            <a:fld id="{81D60167-4931-47E6-BA6A-407CBD079E47}" type="slidenum">
              <a:rPr spc="-50" smtClean="0"/>
              <a:pPr marL="102235">
                <a:lnSpc>
                  <a:spcPts val="1430"/>
                </a:lnSpc>
              </a:pPr>
              <a:t>17</a:t>
            </a:fld>
            <a:endParaRPr spc="-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18332" y="157290"/>
            <a:ext cx="2615196" cy="82748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56891" y="6324853"/>
            <a:ext cx="9425711" cy="52679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38200" y="689290"/>
            <a:ext cx="10515600" cy="689932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La</a:t>
            </a:r>
            <a:r>
              <a:rPr spc="-35" dirty="0"/>
              <a:t> </a:t>
            </a:r>
            <a:r>
              <a:rPr dirty="0"/>
              <a:t>roue</a:t>
            </a:r>
            <a:r>
              <a:rPr spc="-40" dirty="0"/>
              <a:t> </a:t>
            </a:r>
            <a:r>
              <a:rPr dirty="0"/>
              <a:t>à</a:t>
            </a:r>
            <a:r>
              <a:rPr spc="-35" dirty="0"/>
              <a:t> </a:t>
            </a:r>
            <a:r>
              <a:rPr dirty="0"/>
              <a:t>vis</a:t>
            </a:r>
            <a:r>
              <a:rPr spc="-60" dirty="0"/>
              <a:t> </a:t>
            </a:r>
            <a:r>
              <a:rPr spc="-10" dirty="0"/>
              <a:t>centrifuge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77188" y="1763173"/>
            <a:ext cx="5095240" cy="33265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0665" indent="-227965">
              <a:lnSpc>
                <a:spcPts val="4280"/>
              </a:lnSpc>
              <a:buClr>
                <a:srgbClr val="FFD100"/>
              </a:buClr>
              <a:buSzPct val="115625"/>
              <a:buFont typeface="Wingdings"/>
              <a:buChar char=""/>
              <a:tabLst>
                <a:tab pos="240665" algn="l"/>
              </a:tabLst>
            </a:pPr>
            <a:r>
              <a:rPr sz="3200" dirty="0">
                <a:solidFill>
                  <a:srgbClr val="585858"/>
                </a:solidFill>
                <a:latin typeface="Calibri"/>
                <a:cs typeface="Calibri"/>
              </a:rPr>
              <a:t>Roue</a:t>
            </a:r>
            <a:r>
              <a:rPr sz="3200" spc="-8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585858"/>
                </a:solidFill>
                <a:latin typeface="Calibri"/>
                <a:cs typeface="Calibri"/>
              </a:rPr>
              <a:t>non</a:t>
            </a:r>
            <a:r>
              <a:rPr sz="3200" spc="-5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585858"/>
                </a:solidFill>
                <a:latin typeface="Calibri"/>
                <a:cs typeface="Calibri"/>
              </a:rPr>
              <a:t>symétrique</a:t>
            </a:r>
            <a:endParaRPr sz="3200" dirty="0">
              <a:latin typeface="Calibri"/>
              <a:cs typeface="Calibri"/>
            </a:endParaRPr>
          </a:p>
          <a:p>
            <a:pPr marL="469900">
              <a:spcBef>
                <a:spcPts val="65"/>
              </a:spcBef>
            </a:pPr>
            <a:r>
              <a:rPr sz="2100" dirty="0">
                <a:solidFill>
                  <a:srgbClr val="0B539F"/>
                </a:solidFill>
                <a:latin typeface="Wingdings"/>
                <a:cs typeface="Wingdings"/>
              </a:rPr>
              <a:t></a:t>
            </a:r>
            <a:r>
              <a:rPr sz="2800" dirty="0">
                <a:solidFill>
                  <a:srgbClr val="585858"/>
                </a:solidFill>
                <a:latin typeface="Calibri"/>
                <a:cs typeface="Calibri"/>
              </a:rPr>
              <a:t>Pas</a:t>
            </a:r>
            <a:r>
              <a:rPr sz="2800" spc="-7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2800" spc="-7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585858"/>
                </a:solidFill>
                <a:latin typeface="Calibri"/>
                <a:cs typeface="Calibri"/>
              </a:rPr>
              <a:t>zone</a:t>
            </a:r>
            <a:r>
              <a:rPr sz="2800" spc="-7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585858"/>
                </a:solidFill>
                <a:latin typeface="Calibri"/>
                <a:cs typeface="Calibri"/>
              </a:rPr>
              <a:t>morte</a:t>
            </a:r>
            <a:endParaRPr sz="2800" dirty="0">
              <a:latin typeface="Calibri"/>
              <a:cs typeface="Calibri"/>
            </a:endParaRPr>
          </a:p>
          <a:p>
            <a:pPr marL="469900">
              <a:spcBef>
                <a:spcPts val="165"/>
              </a:spcBef>
            </a:pPr>
            <a:r>
              <a:rPr sz="2100" dirty="0">
                <a:solidFill>
                  <a:srgbClr val="0B539F"/>
                </a:solidFill>
                <a:latin typeface="Wingdings"/>
                <a:cs typeface="Wingdings"/>
              </a:rPr>
              <a:t></a:t>
            </a:r>
            <a:r>
              <a:rPr sz="2800" dirty="0">
                <a:solidFill>
                  <a:srgbClr val="585858"/>
                </a:solidFill>
                <a:latin typeface="Calibri"/>
                <a:cs typeface="Calibri"/>
              </a:rPr>
              <a:t>Peu</a:t>
            </a:r>
            <a:r>
              <a:rPr sz="2800" spc="-7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585858"/>
                </a:solidFill>
                <a:latin typeface="Calibri"/>
                <a:cs typeface="Calibri"/>
              </a:rPr>
              <a:t>sensible</a:t>
            </a:r>
            <a:r>
              <a:rPr sz="2800" spc="-5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585858"/>
                </a:solidFill>
                <a:latin typeface="Calibri"/>
                <a:cs typeface="Calibri"/>
              </a:rPr>
              <a:t>au</a:t>
            </a:r>
            <a:r>
              <a:rPr sz="2800" spc="-9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585858"/>
                </a:solidFill>
                <a:latin typeface="Calibri"/>
                <a:cs typeface="Calibri"/>
              </a:rPr>
              <a:t>liquide</a:t>
            </a:r>
            <a:r>
              <a:rPr sz="2800" spc="-5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585858"/>
                </a:solidFill>
                <a:latin typeface="Calibri"/>
                <a:cs typeface="Calibri"/>
              </a:rPr>
              <a:t>gazeux</a:t>
            </a:r>
            <a:endParaRPr sz="2800" dirty="0">
              <a:latin typeface="Calibri"/>
              <a:cs typeface="Calibri"/>
            </a:endParaRPr>
          </a:p>
          <a:p>
            <a:pPr marL="469900">
              <a:lnSpc>
                <a:spcPts val="3105"/>
              </a:lnSpc>
              <a:spcBef>
                <a:spcPts val="155"/>
              </a:spcBef>
            </a:pPr>
            <a:r>
              <a:rPr sz="2100" dirty="0">
                <a:solidFill>
                  <a:srgbClr val="0B539F"/>
                </a:solidFill>
                <a:latin typeface="Wingdings"/>
                <a:cs typeface="Wingdings"/>
              </a:rPr>
              <a:t></a:t>
            </a:r>
            <a:r>
              <a:rPr sz="2800" dirty="0">
                <a:solidFill>
                  <a:srgbClr val="585858"/>
                </a:solidFill>
                <a:latin typeface="Calibri"/>
                <a:cs typeface="Calibri"/>
              </a:rPr>
              <a:t>Pas</a:t>
            </a:r>
            <a:r>
              <a:rPr sz="2800" spc="-7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585858"/>
                </a:solidFill>
                <a:latin typeface="Calibri"/>
                <a:cs typeface="Calibri"/>
              </a:rPr>
              <a:t>sensible</a:t>
            </a:r>
            <a:r>
              <a:rPr sz="2800" spc="-5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585858"/>
                </a:solidFill>
                <a:latin typeface="Calibri"/>
                <a:cs typeface="Calibri"/>
              </a:rPr>
              <a:t>au</a:t>
            </a:r>
            <a:r>
              <a:rPr sz="2800" spc="-8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585858"/>
                </a:solidFill>
                <a:latin typeface="Calibri"/>
                <a:cs typeface="Calibri"/>
              </a:rPr>
              <a:t>désamorçage</a:t>
            </a:r>
            <a:endParaRPr sz="2800" dirty="0">
              <a:latin typeface="Calibri"/>
              <a:cs typeface="Calibri"/>
            </a:endParaRPr>
          </a:p>
          <a:p>
            <a:pPr marL="240665" indent="-227965">
              <a:lnSpc>
                <a:spcPts val="4305"/>
              </a:lnSpc>
              <a:buClr>
                <a:srgbClr val="FFD100"/>
              </a:buClr>
              <a:buSzPct val="115625"/>
              <a:buFont typeface="Wingdings"/>
              <a:buChar char=""/>
              <a:tabLst>
                <a:tab pos="240665" algn="l"/>
              </a:tabLst>
            </a:pPr>
            <a:r>
              <a:rPr sz="3200" dirty="0">
                <a:solidFill>
                  <a:srgbClr val="585858"/>
                </a:solidFill>
                <a:latin typeface="Calibri"/>
                <a:cs typeface="Calibri"/>
              </a:rPr>
              <a:t>Pas</a:t>
            </a:r>
            <a:r>
              <a:rPr sz="3200" spc="-6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3200" spc="-5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585858"/>
                </a:solidFill>
                <a:latin typeface="Calibri"/>
                <a:cs typeface="Calibri"/>
              </a:rPr>
              <a:t>cisaillement</a:t>
            </a:r>
            <a:endParaRPr sz="3200" dirty="0">
              <a:latin typeface="Calibri"/>
              <a:cs typeface="Calibri"/>
            </a:endParaRPr>
          </a:p>
          <a:p>
            <a:pPr marL="469900">
              <a:spcBef>
                <a:spcPts val="80"/>
              </a:spcBef>
            </a:pPr>
            <a:r>
              <a:rPr sz="2100" dirty="0">
                <a:solidFill>
                  <a:srgbClr val="0B539F"/>
                </a:solidFill>
                <a:latin typeface="Wingdings"/>
                <a:cs typeface="Wingdings"/>
              </a:rPr>
              <a:t></a:t>
            </a:r>
            <a:r>
              <a:rPr sz="2800" dirty="0">
                <a:solidFill>
                  <a:srgbClr val="585858"/>
                </a:solidFill>
                <a:latin typeface="Calibri"/>
                <a:cs typeface="Calibri"/>
              </a:rPr>
              <a:t>Pas</a:t>
            </a:r>
            <a:r>
              <a:rPr sz="2800" spc="-8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585858"/>
                </a:solidFill>
                <a:latin typeface="Calibri"/>
                <a:cs typeface="Calibri"/>
              </a:rPr>
              <a:t>d’accroche</a:t>
            </a:r>
            <a:r>
              <a:rPr sz="2800" spc="-6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585858"/>
                </a:solidFill>
                <a:latin typeface="Calibri"/>
                <a:cs typeface="Calibri"/>
              </a:rPr>
              <a:t>des</a:t>
            </a:r>
            <a:r>
              <a:rPr sz="2800" spc="-8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585858"/>
                </a:solidFill>
                <a:latin typeface="Calibri"/>
                <a:cs typeface="Calibri"/>
              </a:rPr>
              <a:t>particules</a:t>
            </a:r>
            <a:endParaRPr sz="2800" dirty="0">
              <a:latin typeface="Calibri"/>
              <a:cs typeface="Calibri"/>
            </a:endParaRPr>
          </a:p>
          <a:p>
            <a:pPr marL="469900">
              <a:spcBef>
                <a:spcPts val="155"/>
              </a:spcBef>
            </a:pPr>
            <a:r>
              <a:rPr sz="2100" dirty="0">
                <a:solidFill>
                  <a:srgbClr val="0B539F"/>
                </a:solidFill>
                <a:latin typeface="Wingdings"/>
                <a:cs typeface="Wingdings"/>
              </a:rPr>
              <a:t></a:t>
            </a:r>
            <a:r>
              <a:rPr sz="2800" dirty="0">
                <a:solidFill>
                  <a:srgbClr val="585858"/>
                </a:solidFill>
                <a:latin typeface="Calibri"/>
                <a:cs typeface="Calibri"/>
              </a:rPr>
              <a:t>Moins</a:t>
            </a:r>
            <a:r>
              <a:rPr sz="2800" spc="-8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585858"/>
                </a:solidFill>
                <a:latin typeface="Calibri"/>
                <a:cs typeface="Calibri"/>
              </a:rPr>
              <a:t>d’abrasion</a:t>
            </a:r>
            <a:endParaRPr sz="2800" dirty="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96797" y="2345691"/>
            <a:ext cx="4386059" cy="298096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468742" y="6543285"/>
            <a:ext cx="2793365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30"/>
              </a:lnSpc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Hidrostal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France,</a:t>
            </a:r>
            <a:r>
              <a:rPr sz="1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Augustin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Berge,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p.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14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6813" y="6506327"/>
            <a:ext cx="1478280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400" b="1" spc="-10" dirty="0">
                <a:solidFill>
                  <a:srgbClr val="7E7E7E"/>
                </a:solidFill>
                <a:latin typeface="Calibri"/>
                <a:cs typeface="Calibri"/>
                <a:hlinkClick r:id="rId5"/>
              </a:rPr>
              <a:t>www.hidrostal.com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8456041" y="6524234"/>
            <a:ext cx="2857360" cy="20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02235">
              <a:lnSpc>
                <a:spcPts val="1430"/>
              </a:lnSpc>
            </a:pPr>
            <a:r>
              <a:rPr lang="fr-FR" spc="-10" dirty="0"/>
              <a:t>Hidrostal</a:t>
            </a:r>
            <a:r>
              <a:rPr lang="fr-FR" spc="-45" dirty="0"/>
              <a:t> </a:t>
            </a:r>
            <a:r>
              <a:rPr lang="fr-FR" spc="-10" dirty="0"/>
              <a:t>France,</a:t>
            </a:r>
            <a:r>
              <a:rPr lang="fr-FR" spc="-55" dirty="0"/>
              <a:t> </a:t>
            </a:r>
            <a:r>
              <a:rPr lang="fr-FR" dirty="0"/>
              <a:t>Augustin</a:t>
            </a:r>
            <a:r>
              <a:rPr lang="fr-FR" spc="-30" dirty="0"/>
              <a:t> </a:t>
            </a:r>
            <a:r>
              <a:rPr lang="fr-FR" dirty="0"/>
              <a:t>Berge,</a:t>
            </a:r>
            <a:r>
              <a:rPr lang="fr-FR" spc="-30" dirty="0"/>
              <a:t> </a:t>
            </a:r>
            <a:r>
              <a:rPr lang="fr-FR" dirty="0"/>
              <a:t>p.</a:t>
            </a:r>
            <a:r>
              <a:rPr lang="fr-FR" spc="-50" dirty="0"/>
              <a:t> </a:t>
            </a:r>
            <a:fld id="{81D60167-4931-47E6-BA6A-407CBD079E47}" type="slidenum">
              <a:rPr spc="-50" smtClean="0"/>
              <a:pPr marL="102235">
                <a:lnSpc>
                  <a:spcPts val="1430"/>
                </a:lnSpc>
              </a:pPr>
              <a:t>18</a:t>
            </a:fld>
            <a:endParaRPr spc="-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18332" y="157290"/>
            <a:ext cx="2615196" cy="82748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56891" y="6324853"/>
            <a:ext cx="9425711" cy="52679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38200" y="689290"/>
            <a:ext cx="10515600" cy="689932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Les</a:t>
            </a:r>
            <a:r>
              <a:rPr spc="-100" dirty="0"/>
              <a:t> </a:t>
            </a:r>
            <a:r>
              <a:rPr dirty="0"/>
              <a:t>matériaux</a:t>
            </a:r>
            <a:r>
              <a:rPr spc="-120" dirty="0"/>
              <a:t> </a:t>
            </a:r>
            <a:r>
              <a:rPr spc="-10" dirty="0"/>
              <a:t>utilisés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77188" y="1790585"/>
            <a:ext cx="6047740" cy="1031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0665" indent="-227965">
              <a:lnSpc>
                <a:spcPts val="3754"/>
              </a:lnSpc>
              <a:buClr>
                <a:srgbClr val="FFD100"/>
              </a:buClr>
              <a:buSzPct val="115625"/>
              <a:buFont typeface="Wingdings"/>
              <a:buChar char=""/>
              <a:tabLst>
                <a:tab pos="240665" algn="l"/>
              </a:tabLst>
            </a:pPr>
            <a:r>
              <a:rPr sz="3200" spc="-55" dirty="0">
                <a:solidFill>
                  <a:srgbClr val="585858"/>
                </a:solidFill>
                <a:latin typeface="Calibri"/>
                <a:cs typeface="Calibri"/>
              </a:rPr>
              <a:t>Tous</a:t>
            </a:r>
            <a:r>
              <a:rPr sz="3200" spc="-8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585858"/>
                </a:solidFill>
                <a:latin typeface="Calibri"/>
                <a:cs typeface="Calibri"/>
              </a:rPr>
              <a:t>fait</a:t>
            </a:r>
            <a:r>
              <a:rPr sz="3200" spc="-6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585858"/>
                </a:solidFill>
                <a:latin typeface="Calibri"/>
                <a:cs typeface="Calibri"/>
              </a:rPr>
              <a:t>par</a:t>
            </a:r>
            <a:r>
              <a:rPr sz="3200" spc="-8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585858"/>
                </a:solidFill>
                <a:latin typeface="Calibri"/>
                <a:cs typeface="Calibri"/>
              </a:rPr>
              <a:t>les</a:t>
            </a:r>
            <a:r>
              <a:rPr sz="3200" spc="-9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585858"/>
                </a:solidFill>
                <a:latin typeface="Calibri"/>
                <a:cs typeface="Calibri"/>
              </a:rPr>
              <a:t>fonderies</a:t>
            </a:r>
            <a:r>
              <a:rPr sz="3200" spc="-8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585858"/>
                </a:solidFill>
                <a:latin typeface="Calibri"/>
                <a:cs typeface="Calibri"/>
              </a:rPr>
              <a:t>Hidrostal</a:t>
            </a:r>
            <a:endParaRPr sz="3200" dirty="0">
              <a:latin typeface="Calibri"/>
              <a:cs typeface="Calibri"/>
            </a:endParaRPr>
          </a:p>
          <a:p>
            <a:pPr marL="240665" indent="-227965">
              <a:lnSpc>
                <a:spcPts val="4255"/>
              </a:lnSpc>
              <a:buClr>
                <a:srgbClr val="FFD100"/>
              </a:buClr>
              <a:buSzPct val="115625"/>
              <a:buFont typeface="Wingdings"/>
              <a:buChar char=""/>
              <a:tabLst>
                <a:tab pos="240665" algn="l"/>
              </a:tabLst>
            </a:pPr>
            <a:r>
              <a:rPr sz="3200" dirty="0">
                <a:solidFill>
                  <a:srgbClr val="585858"/>
                </a:solidFill>
                <a:latin typeface="Calibri"/>
                <a:cs typeface="Calibri"/>
              </a:rPr>
              <a:t>Mêmes</a:t>
            </a:r>
            <a:r>
              <a:rPr sz="3200" spc="-6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585858"/>
                </a:solidFill>
                <a:latin typeface="Calibri"/>
                <a:cs typeface="Calibri"/>
              </a:rPr>
              <a:t>épaisseurs</a:t>
            </a:r>
            <a:r>
              <a:rPr sz="3200" spc="-5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585858"/>
                </a:solidFill>
                <a:latin typeface="Calibri"/>
                <a:cs typeface="Calibri"/>
              </a:rPr>
              <a:t>qu’il</a:t>
            </a:r>
            <a:r>
              <a:rPr sz="3200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585858"/>
                </a:solidFill>
                <a:latin typeface="Calibri"/>
                <a:cs typeface="Calibri"/>
              </a:rPr>
              <a:t>y</a:t>
            </a:r>
            <a:r>
              <a:rPr sz="3200" spc="-5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3200" spc="-6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585858"/>
                </a:solidFill>
                <a:latin typeface="Calibri"/>
                <a:cs typeface="Calibri"/>
              </a:rPr>
              <a:t>20</a:t>
            </a:r>
            <a:r>
              <a:rPr sz="3200" spc="-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585858"/>
                </a:solidFill>
                <a:latin typeface="Calibri"/>
                <a:cs typeface="Calibri"/>
              </a:rPr>
              <a:t>ans</a:t>
            </a:r>
            <a:endParaRPr sz="3200" dirty="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94193" y="1876299"/>
            <a:ext cx="3378695" cy="3858755"/>
          </a:xfrm>
          <a:prstGeom prst="rect">
            <a:avLst/>
          </a:prstGeom>
        </p:spPr>
      </p:pic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925068" y="3103245"/>
          <a:ext cx="7244714" cy="29292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0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2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10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10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4500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Code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BE4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Roue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BE4"/>
                    </a:solidFill>
                  </a:tcPr>
                </a:tc>
                <a:tc>
                  <a:txBody>
                    <a:bodyPr/>
                    <a:lstStyle/>
                    <a:p>
                      <a:pPr marL="28765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Cône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d’usure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BE4"/>
                    </a:solidFill>
                  </a:tcPr>
                </a:tc>
                <a:tc>
                  <a:txBody>
                    <a:bodyPr/>
                    <a:lstStyle/>
                    <a:p>
                      <a:pPr marL="60007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Volute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B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665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E1F5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Fonte</a:t>
                      </a:r>
                      <a:r>
                        <a:rPr sz="16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GGG60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i="1" spc="-10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180-</a:t>
                      </a:r>
                      <a:r>
                        <a:rPr sz="1400" i="1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250</a:t>
                      </a:r>
                      <a:r>
                        <a:rPr sz="1400" i="1" spc="-10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i="1" spc="-35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hB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819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E1F5"/>
                    </a:solidFill>
                  </a:tcPr>
                </a:tc>
                <a:tc>
                  <a:txBody>
                    <a:bodyPr/>
                    <a:lstStyle/>
                    <a:p>
                      <a:pPr marL="420370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Fonte</a:t>
                      </a:r>
                      <a:r>
                        <a:rPr sz="16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GG20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  <a:p>
                      <a:pPr marL="49657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i="1" spc="-10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150-</a:t>
                      </a:r>
                      <a:r>
                        <a:rPr sz="1400" i="1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230</a:t>
                      </a:r>
                      <a:r>
                        <a:rPr sz="1400" i="1" spc="-10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i="1" spc="-35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hB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819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E1F5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Fonte</a:t>
                      </a:r>
                      <a:r>
                        <a:rPr sz="18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GG25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8255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400" i="1" spc="-10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180-</a:t>
                      </a:r>
                      <a:r>
                        <a:rPr sz="1400" i="1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225</a:t>
                      </a:r>
                      <a:r>
                        <a:rPr sz="1400" i="1" spc="-10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i="1" spc="-35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hB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E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665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Fonte</a:t>
                      </a:r>
                      <a:r>
                        <a:rPr sz="16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GGG60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400" i="1" spc="-10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180-</a:t>
                      </a:r>
                      <a:r>
                        <a:rPr sz="1400" i="1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250</a:t>
                      </a:r>
                      <a:r>
                        <a:rPr sz="1400" i="1" spc="-10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i="1" spc="-35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hB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812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Fonte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au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chrôme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  <a:p>
                      <a:pPr marL="8255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400" i="1" spc="-10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340-</a:t>
                      </a:r>
                      <a:r>
                        <a:rPr sz="1400" i="1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390</a:t>
                      </a:r>
                      <a:r>
                        <a:rPr sz="1400" i="1" spc="-10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i="1" spc="-35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hB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812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Fonte</a:t>
                      </a:r>
                      <a:r>
                        <a:rPr sz="18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GG25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8255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400" i="1" spc="-10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180-</a:t>
                      </a:r>
                      <a:r>
                        <a:rPr sz="1400" i="1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225</a:t>
                      </a:r>
                      <a:r>
                        <a:rPr sz="1400" i="1" spc="-10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i="1" spc="-35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hB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976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3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E1F5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Inox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Duplex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400" i="1" spc="-10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200-</a:t>
                      </a:r>
                      <a:r>
                        <a:rPr sz="1400" i="1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260</a:t>
                      </a:r>
                      <a:r>
                        <a:rPr sz="1400" i="1" spc="-10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i="1" spc="-35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hB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E1F5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Fonte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au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chrôme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  <a:p>
                      <a:pPr marL="8255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400" i="1" spc="-10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340-</a:t>
                      </a:r>
                      <a:r>
                        <a:rPr sz="1400" i="1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390</a:t>
                      </a:r>
                      <a:r>
                        <a:rPr sz="1400" i="1" spc="-10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i="1" spc="-35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hB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812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E1F5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Fonte</a:t>
                      </a:r>
                      <a:r>
                        <a:rPr sz="18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GG25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8255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400" i="1" spc="-10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180-</a:t>
                      </a:r>
                      <a:r>
                        <a:rPr sz="1400" i="1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225</a:t>
                      </a:r>
                      <a:r>
                        <a:rPr sz="1400" i="1" spc="-10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i="1" spc="-35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hB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E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665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6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Inox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Duplex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400" i="1" spc="-10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200-</a:t>
                      </a:r>
                      <a:r>
                        <a:rPr sz="1400" i="1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260</a:t>
                      </a:r>
                      <a:r>
                        <a:rPr sz="1400" i="1" spc="-10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i="1" spc="-35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hB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Inox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Duplex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508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400" i="1" spc="-10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200-</a:t>
                      </a:r>
                      <a:r>
                        <a:rPr sz="1400" i="1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260</a:t>
                      </a:r>
                      <a:r>
                        <a:rPr sz="1400" i="1" spc="-10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i="1" spc="-35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hB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Inox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Duplex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8255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400" i="1" spc="-10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200-</a:t>
                      </a:r>
                      <a:r>
                        <a:rPr sz="1400" i="1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260</a:t>
                      </a:r>
                      <a:r>
                        <a:rPr sz="1400" i="1" spc="-10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i="1" spc="-35" dirty="0">
                          <a:solidFill>
                            <a:srgbClr val="28458F"/>
                          </a:solidFill>
                          <a:latin typeface="Calibri"/>
                          <a:cs typeface="Calibri"/>
                        </a:rPr>
                        <a:t>hB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8468742" y="6543285"/>
            <a:ext cx="2793365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30"/>
              </a:lnSpc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Hidrostal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France,</a:t>
            </a:r>
            <a:r>
              <a:rPr sz="1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Augustin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Berge,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p.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14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6813" y="6506327"/>
            <a:ext cx="1478280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400" b="1" spc="-10" dirty="0">
                <a:solidFill>
                  <a:srgbClr val="7E7E7E"/>
                </a:solidFill>
                <a:latin typeface="Calibri"/>
                <a:cs typeface="Calibri"/>
                <a:hlinkClick r:id="rId5"/>
              </a:rPr>
              <a:t>www.hidrostal.com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8456041" y="6524234"/>
            <a:ext cx="2857360" cy="20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02235">
              <a:lnSpc>
                <a:spcPts val="1430"/>
              </a:lnSpc>
            </a:pPr>
            <a:r>
              <a:rPr lang="fr-FR" spc="-10" dirty="0"/>
              <a:t>Hidrostal</a:t>
            </a:r>
            <a:r>
              <a:rPr lang="fr-FR" spc="-45" dirty="0"/>
              <a:t> </a:t>
            </a:r>
            <a:r>
              <a:rPr lang="fr-FR" spc="-10" dirty="0"/>
              <a:t>France,</a:t>
            </a:r>
            <a:r>
              <a:rPr lang="fr-FR" spc="-55" dirty="0"/>
              <a:t> </a:t>
            </a:r>
            <a:r>
              <a:rPr lang="fr-FR" dirty="0"/>
              <a:t>Augustin</a:t>
            </a:r>
            <a:r>
              <a:rPr lang="fr-FR" spc="-30" dirty="0"/>
              <a:t> </a:t>
            </a:r>
            <a:r>
              <a:rPr lang="fr-FR" dirty="0"/>
              <a:t>Berge,</a:t>
            </a:r>
            <a:r>
              <a:rPr lang="fr-FR" spc="-30" dirty="0"/>
              <a:t> </a:t>
            </a:r>
            <a:r>
              <a:rPr lang="fr-FR" dirty="0"/>
              <a:t>p.</a:t>
            </a:r>
            <a:r>
              <a:rPr lang="fr-FR" spc="-50" dirty="0"/>
              <a:t> </a:t>
            </a:r>
            <a:fld id="{81D60167-4931-47E6-BA6A-407CBD079E47}" type="slidenum">
              <a:rPr spc="-50" smtClean="0"/>
              <a:pPr marL="102235">
                <a:lnSpc>
                  <a:spcPts val="1430"/>
                </a:lnSpc>
              </a:pPr>
              <a:t>19</a:t>
            </a:fld>
            <a:endParaRPr spc="-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375"/>
            <a:ext cx="12192000" cy="6845300"/>
            <a:chOff x="0" y="25"/>
            <a:chExt cx="12192000" cy="6845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18332" y="150939"/>
              <a:ext cx="2615196" cy="8274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5"/>
              <a:ext cx="12192000" cy="642518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236840" y="654022"/>
            <a:ext cx="3089910" cy="5146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Histoire</a:t>
            </a:r>
            <a:r>
              <a:rPr sz="32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du</a:t>
            </a:r>
            <a:r>
              <a:rPr sz="32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groupe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gamme</a:t>
            </a:r>
            <a:endParaRPr sz="3200" dirty="0">
              <a:latin typeface="Calibri"/>
              <a:cs typeface="Calibri"/>
            </a:endParaRPr>
          </a:p>
          <a:p>
            <a:pPr marL="12700">
              <a:spcBef>
                <a:spcPts val="1920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roue</a:t>
            </a:r>
            <a:endParaRPr sz="3200" dirty="0">
              <a:latin typeface="Calibri"/>
              <a:cs typeface="Calibri"/>
            </a:endParaRPr>
          </a:p>
          <a:p>
            <a:pPr marL="12700">
              <a:spcBef>
                <a:spcPts val="1920"/>
              </a:spcBef>
            </a:pP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Les </a:t>
            </a: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moteurs</a:t>
            </a:r>
            <a:endParaRPr sz="3200" dirty="0">
              <a:latin typeface="Calibri"/>
              <a:cs typeface="Calibri"/>
            </a:endParaRPr>
          </a:p>
          <a:p>
            <a:pPr marL="12700">
              <a:spcBef>
                <a:spcPts val="1920"/>
              </a:spcBef>
            </a:pP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Preroclean</a:t>
            </a:r>
            <a:endParaRPr sz="3200" dirty="0">
              <a:latin typeface="Calibri"/>
              <a:cs typeface="Calibri"/>
            </a:endParaRPr>
          </a:p>
          <a:p>
            <a:pPr marL="12700" marR="445770">
              <a:lnSpc>
                <a:spcPts val="5760"/>
              </a:lnSpc>
              <a:spcBef>
                <a:spcPts val="310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rendements Conclusion</a:t>
            </a:r>
            <a:endParaRPr sz="3200" dirty="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156589" y="3078860"/>
            <a:ext cx="4284345" cy="599440"/>
            <a:chOff x="1156588" y="3072510"/>
            <a:chExt cx="4284345" cy="599440"/>
          </a:xfrm>
        </p:grpSpPr>
        <p:sp>
          <p:nvSpPr>
            <p:cNvPr id="7" name="object 7"/>
            <p:cNvSpPr/>
            <p:nvPr/>
          </p:nvSpPr>
          <p:spPr>
            <a:xfrm>
              <a:off x="1156588" y="3081654"/>
              <a:ext cx="4284345" cy="0"/>
            </a:xfrm>
            <a:custGeom>
              <a:avLst/>
              <a:gdLst/>
              <a:ahLst/>
              <a:cxnLst/>
              <a:rect l="l" t="t" r="r" b="b"/>
              <a:pathLst>
                <a:path w="4284345">
                  <a:moveTo>
                    <a:pt x="0" y="0"/>
                  </a:moveTo>
                  <a:lnTo>
                    <a:pt x="4283964" y="0"/>
                  </a:lnTo>
                </a:path>
              </a:pathLst>
            </a:custGeom>
            <a:ln w="1828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1156588" y="3662184"/>
              <a:ext cx="4284345" cy="0"/>
            </a:xfrm>
            <a:custGeom>
              <a:avLst/>
              <a:gdLst/>
              <a:ahLst/>
              <a:cxnLst/>
              <a:rect l="l" t="t" r="r" b="b"/>
              <a:pathLst>
                <a:path w="4284345">
                  <a:moveTo>
                    <a:pt x="0" y="0"/>
                  </a:moveTo>
                  <a:lnTo>
                    <a:pt x="4283964" y="0"/>
                  </a:lnTo>
                </a:path>
              </a:pathLst>
            </a:custGeom>
            <a:ln w="1828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916813" y="6506327"/>
            <a:ext cx="1478280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400" b="1" spc="-10" dirty="0">
                <a:solidFill>
                  <a:srgbClr val="7E7E7E"/>
                </a:solidFill>
                <a:latin typeface="Calibri"/>
                <a:cs typeface="Calibri"/>
                <a:hlinkClick r:id="rId4"/>
              </a:rPr>
              <a:t>www.hidrostal.com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>
              <a:lnSpc>
                <a:spcPts val="1430"/>
              </a:lnSpc>
            </a:pPr>
            <a:r>
              <a:rPr spc="-10" dirty="0"/>
              <a:t>Hidrostal</a:t>
            </a:r>
            <a:r>
              <a:rPr spc="-40" dirty="0"/>
              <a:t> </a:t>
            </a:r>
            <a:r>
              <a:rPr spc="-10" dirty="0"/>
              <a:t>France,</a:t>
            </a:r>
            <a:r>
              <a:rPr spc="-55" dirty="0"/>
              <a:t> </a:t>
            </a:r>
            <a:r>
              <a:rPr dirty="0"/>
              <a:t>Augustin</a:t>
            </a:r>
            <a:r>
              <a:rPr spc="-25" dirty="0"/>
              <a:t> </a:t>
            </a:r>
            <a:r>
              <a:rPr dirty="0"/>
              <a:t>Berge,</a:t>
            </a:r>
            <a:r>
              <a:rPr spc="-35" dirty="0"/>
              <a:t> </a:t>
            </a:r>
            <a:r>
              <a:rPr dirty="0"/>
              <a:t>p.</a:t>
            </a:r>
            <a:r>
              <a:rPr spc="-40" dirty="0"/>
              <a:t> </a:t>
            </a:r>
            <a:fld id="{81D60167-4931-47E6-BA6A-407CBD079E47}" type="slidenum">
              <a:rPr spc="-25" dirty="0"/>
              <a:pPr marL="12700">
                <a:lnSpc>
                  <a:spcPts val="1430"/>
                </a:lnSpc>
              </a:pPr>
              <a:t>20</a:t>
            </a:fld>
            <a:endParaRPr spc="-2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18332" y="157290"/>
            <a:ext cx="2615196" cy="82748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9290"/>
            <a:ext cx="10515600" cy="689932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52069">
              <a:lnSpc>
                <a:spcPct val="100000"/>
              </a:lnSpc>
              <a:spcBef>
                <a:spcPts val="100"/>
              </a:spcBef>
            </a:pPr>
            <a:r>
              <a:rPr dirty="0"/>
              <a:t>Les </a:t>
            </a:r>
            <a:r>
              <a:rPr spc="-10" dirty="0"/>
              <a:t>moteurs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16813" y="6506327"/>
            <a:ext cx="1478280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400" b="1" spc="-10" dirty="0">
                <a:solidFill>
                  <a:srgbClr val="7E7E7E"/>
                </a:solidFill>
                <a:latin typeface="Calibri"/>
                <a:cs typeface="Calibri"/>
                <a:hlinkClick r:id="rId3"/>
              </a:rPr>
              <a:t>www.hidrostal.com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8456041" y="6524234"/>
            <a:ext cx="2857360" cy="20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02235">
              <a:lnSpc>
                <a:spcPts val="1430"/>
              </a:lnSpc>
            </a:pPr>
            <a:r>
              <a:rPr lang="fr-FR" spc="-10" dirty="0"/>
              <a:t>Hidrostal</a:t>
            </a:r>
            <a:r>
              <a:rPr lang="fr-FR" spc="-45" dirty="0"/>
              <a:t> </a:t>
            </a:r>
            <a:r>
              <a:rPr lang="fr-FR" spc="-10" dirty="0"/>
              <a:t>France,</a:t>
            </a:r>
            <a:r>
              <a:rPr lang="fr-FR" spc="-55" dirty="0"/>
              <a:t> </a:t>
            </a:r>
            <a:r>
              <a:rPr lang="fr-FR" dirty="0"/>
              <a:t>Augustin</a:t>
            </a:r>
            <a:r>
              <a:rPr lang="fr-FR" spc="-30" dirty="0"/>
              <a:t> </a:t>
            </a:r>
            <a:r>
              <a:rPr lang="fr-FR" dirty="0"/>
              <a:t>Berge,</a:t>
            </a:r>
            <a:r>
              <a:rPr lang="fr-FR" spc="-30" dirty="0"/>
              <a:t> </a:t>
            </a:r>
            <a:r>
              <a:rPr lang="fr-FR" dirty="0"/>
              <a:t>p.</a:t>
            </a:r>
            <a:r>
              <a:rPr lang="fr-FR" spc="-50" dirty="0"/>
              <a:t> </a:t>
            </a:r>
            <a:fld id="{81D60167-4931-47E6-BA6A-407CBD079E47}" type="slidenum">
              <a:rPr spc="-50" smtClean="0"/>
              <a:pPr marL="102235">
                <a:lnSpc>
                  <a:spcPts val="1430"/>
                </a:lnSpc>
              </a:pPr>
              <a:t>21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918464" y="1854327"/>
            <a:ext cx="6527165" cy="159702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240665" indent="-227965">
              <a:spcBef>
                <a:spcPts val="315"/>
              </a:spcBef>
              <a:buClr>
                <a:srgbClr val="FFD100"/>
              </a:buClr>
              <a:buSzPct val="118750"/>
              <a:buFont typeface="Wingdings"/>
              <a:buChar char=""/>
              <a:tabLst>
                <a:tab pos="240665" algn="l"/>
              </a:tabLst>
            </a:pP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Nous</a:t>
            </a:r>
            <a:r>
              <a:rPr sz="2400" spc="-7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développons</a:t>
            </a:r>
            <a:r>
              <a:rPr sz="2400" spc="-5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et</a:t>
            </a:r>
            <a:r>
              <a:rPr sz="2400" spc="-6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585858"/>
                </a:solidFill>
                <a:latin typeface="Calibri"/>
                <a:cs typeface="Calibri"/>
              </a:rPr>
              <a:t>produisons</a:t>
            </a:r>
            <a:r>
              <a:rPr sz="2400" spc="-7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nos</a:t>
            </a:r>
            <a:r>
              <a:rPr sz="2400" spc="-6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moteurs</a:t>
            </a:r>
            <a:r>
              <a:rPr sz="2400" spc="-9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585858"/>
                </a:solidFill>
                <a:latin typeface="Calibri"/>
                <a:cs typeface="Calibri"/>
              </a:rPr>
              <a:t>IP68</a:t>
            </a:r>
            <a:endParaRPr sz="2400" dirty="0">
              <a:latin typeface="Calibri"/>
              <a:cs typeface="Calibri"/>
            </a:endParaRPr>
          </a:p>
          <a:p>
            <a:pPr marL="469900">
              <a:spcBef>
                <a:spcPts val="219"/>
              </a:spcBef>
            </a:pPr>
            <a:r>
              <a:rPr sz="1900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Maitrise</a:t>
            </a:r>
            <a:r>
              <a:rPr sz="2400" spc="-95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de</a:t>
            </a:r>
            <a:r>
              <a:rPr sz="2400" spc="-70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la</a:t>
            </a:r>
            <a:r>
              <a:rPr sz="2400" spc="-65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spc="-20" dirty="0">
                <a:solidFill>
                  <a:srgbClr val="585858"/>
                </a:solidFill>
                <a:latin typeface="Calibri Light"/>
                <a:cs typeface="Calibri Light"/>
              </a:rPr>
              <a:t>gamme</a:t>
            </a:r>
            <a:endParaRPr sz="2400" dirty="0">
              <a:latin typeface="Calibri Light"/>
              <a:cs typeface="Calibri Light"/>
            </a:endParaRPr>
          </a:p>
          <a:p>
            <a:pPr marL="469900">
              <a:spcBef>
                <a:spcPts val="215"/>
              </a:spcBef>
            </a:pPr>
            <a:r>
              <a:rPr sz="1900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Maitrise</a:t>
            </a:r>
            <a:r>
              <a:rPr sz="2400" spc="-95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de</a:t>
            </a:r>
            <a:r>
              <a:rPr sz="2400" spc="-70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la</a:t>
            </a:r>
            <a:r>
              <a:rPr sz="2400" spc="-65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spc="-10" dirty="0">
                <a:solidFill>
                  <a:srgbClr val="585858"/>
                </a:solidFill>
                <a:latin typeface="Calibri Light"/>
                <a:cs typeface="Calibri Light"/>
              </a:rPr>
              <a:t>production</a:t>
            </a:r>
            <a:endParaRPr sz="2400" dirty="0">
              <a:latin typeface="Calibri Light"/>
              <a:cs typeface="Calibri Light"/>
            </a:endParaRPr>
          </a:p>
          <a:p>
            <a:pPr marL="469900">
              <a:spcBef>
                <a:spcPts val="204"/>
              </a:spcBef>
            </a:pPr>
            <a:r>
              <a:rPr sz="1900" spc="-25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2400" spc="-25" dirty="0">
                <a:solidFill>
                  <a:srgbClr val="585858"/>
                </a:solidFill>
                <a:latin typeface="Calibri Light"/>
                <a:cs typeface="Calibri Light"/>
              </a:rPr>
              <a:t>Cohérence</a:t>
            </a:r>
            <a:r>
              <a:rPr sz="2400" spc="-80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spc="-20" dirty="0">
                <a:solidFill>
                  <a:srgbClr val="585858"/>
                </a:solidFill>
                <a:latin typeface="Calibri Light"/>
                <a:cs typeface="Calibri Light"/>
              </a:rPr>
              <a:t>avec</a:t>
            </a:r>
            <a:r>
              <a:rPr sz="2400" spc="-80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nos</a:t>
            </a:r>
            <a:r>
              <a:rPr sz="2400" spc="-75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spc="-10" dirty="0">
                <a:solidFill>
                  <a:srgbClr val="585858"/>
                </a:solidFill>
                <a:latin typeface="Calibri Light"/>
                <a:cs typeface="Calibri Light"/>
              </a:rPr>
              <a:t>valeurs</a:t>
            </a:r>
            <a:endParaRPr sz="2400" dirty="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18332" y="157290"/>
            <a:ext cx="2615196" cy="82748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6814" y="617258"/>
            <a:ext cx="5640705" cy="69659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Nouvelle</a:t>
            </a:r>
            <a:r>
              <a:rPr spc="-90" dirty="0"/>
              <a:t> </a:t>
            </a:r>
            <a:r>
              <a:rPr dirty="0"/>
              <a:t>gamme</a:t>
            </a:r>
            <a:r>
              <a:rPr spc="-70" dirty="0"/>
              <a:t> </a:t>
            </a:r>
            <a:r>
              <a:rPr dirty="0"/>
              <a:t>-</a:t>
            </a:r>
            <a:r>
              <a:rPr spc="-45" dirty="0"/>
              <a:t> </a:t>
            </a:r>
            <a:r>
              <a:rPr spc="-30" dirty="0"/>
              <a:t>Tuma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8463" y="1881886"/>
            <a:ext cx="5476240" cy="3546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spcBef>
                <a:spcPts val="100"/>
              </a:spcBef>
              <a:buClr>
                <a:srgbClr val="FFD100"/>
              </a:buClr>
              <a:buSzPct val="118750"/>
              <a:buFont typeface="Wingdings"/>
              <a:buChar char=""/>
              <a:tabLst>
                <a:tab pos="240665" algn="l"/>
              </a:tabLst>
            </a:pPr>
            <a:r>
              <a:rPr sz="2400" spc="-10" dirty="0">
                <a:solidFill>
                  <a:srgbClr val="585858"/>
                </a:solidFill>
                <a:latin typeface="Calibri"/>
                <a:cs typeface="Calibri"/>
              </a:rPr>
              <a:t>Simplification</a:t>
            </a:r>
            <a:r>
              <a:rPr sz="2400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de la</a:t>
            </a:r>
            <a:r>
              <a:rPr sz="24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585858"/>
                </a:solidFill>
                <a:latin typeface="Calibri"/>
                <a:cs typeface="Calibri"/>
              </a:rPr>
              <a:t>gamme</a:t>
            </a:r>
            <a:endParaRPr sz="2400" dirty="0">
              <a:latin typeface="Calibri"/>
              <a:cs typeface="Calibri"/>
            </a:endParaRPr>
          </a:p>
          <a:p>
            <a:pPr marL="240665" indent="-227965">
              <a:spcBef>
                <a:spcPts val="215"/>
              </a:spcBef>
              <a:buClr>
                <a:srgbClr val="FFD100"/>
              </a:buClr>
              <a:buSzPct val="118750"/>
              <a:buFont typeface="Wingdings"/>
              <a:buChar char=""/>
              <a:tabLst>
                <a:tab pos="240665" algn="l"/>
              </a:tabLst>
            </a:pPr>
            <a:r>
              <a:rPr sz="2400" spc="-10" dirty="0">
                <a:solidFill>
                  <a:srgbClr val="585858"/>
                </a:solidFill>
                <a:latin typeface="Calibri"/>
                <a:cs typeface="Calibri"/>
              </a:rPr>
              <a:t>Amélioration</a:t>
            </a:r>
            <a:r>
              <a:rPr sz="2400" spc="-5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rgbClr val="585858"/>
                </a:solidFill>
                <a:latin typeface="Calibri"/>
                <a:cs typeface="Calibri"/>
              </a:rPr>
              <a:t> l’ergonomie</a:t>
            </a:r>
            <a:endParaRPr sz="2400" dirty="0">
              <a:latin typeface="Calibri"/>
              <a:cs typeface="Calibri"/>
            </a:endParaRPr>
          </a:p>
          <a:p>
            <a:pPr marL="240665" indent="-227965">
              <a:spcBef>
                <a:spcPts val="215"/>
              </a:spcBef>
              <a:buClr>
                <a:srgbClr val="FFD100"/>
              </a:buClr>
              <a:buSzPct val="118750"/>
              <a:buFont typeface="Wingdings"/>
              <a:buChar char=""/>
              <a:tabLst>
                <a:tab pos="240665" algn="l"/>
              </a:tabLst>
            </a:pPr>
            <a:r>
              <a:rPr sz="2400" spc="-10" dirty="0">
                <a:solidFill>
                  <a:srgbClr val="585858"/>
                </a:solidFill>
                <a:latin typeface="Calibri"/>
                <a:cs typeface="Calibri"/>
              </a:rPr>
              <a:t>Amélioration</a:t>
            </a:r>
            <a:r>
              <a:rPr sz="2400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585858"/>
                </a:solidFill>
                <a:latin typeface="Calibri"/>
                <a:cs typeface="Calibri"/>
              </a:rPr>
              <a:t>technique</a:t>
            </a:r>
            <a:endParaRPr sz="2400" dirty="0">
              <a:latin typeface="Calibri"/>
              <a:cs typeface="Calibri"/>
            </a:endParaRPr>
          </a:p>
          <a:p>
            <a:pPr marL="469900">
              <a:spcBef>
                <a:spcPts val="204"/>
              </a:spcBef>
            </a:pPr>
            <a:r>
              <a:rPr sz="1900" spc="-10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2400" spc="-10" dirty="0">
                <a:solidFill>
                  <a:srgbClr val="585858"/>
                </a:solidFill>
                <a:latin typeface="Calibri Light"/>
                <a:cs typeface="Calibri Light"/>
              </a:rPr>
              <a:t>Refroidissement</a:t>
            </a:r>
            <a:endParaRPr sz="2400" dirty="0">
              <a:latin typeface="Calibri Light"/>
              <a:cs typeface="Calibri Light"/>
            </a:endParaRPr>
          </a:p>
          <a:p>
            <a:pPr marL="469900">
              <a:spcBef>
                <a:spcPts val="215"/>
              </a:spcBef>
            </a:pPr>
            <a:r>
              <a:rPr sz="1900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Prise</a:t>
            </a:r>
            <a:r>
              <a:rPr sz="2400" spc="-100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des</a:t>
            </a:r>
            <a:r>
              <a:rPr sz="2400" spc="-80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spc="-10" dirty="0">
                <a:solidFill>
                  <a:srgbClr val="585858"/>
                </a:solidFill>
                <a:latin typeface="Calibri Light"/>
                <a:cs typeface="Calibri Light"/>
              </a:rPr>
              <a:t>câbles</a:t>
            </a:r>
            <a:endParaRPr sz="2400" dirty="0">
              <a:latin typeface="Calibri Light"/>
              <a:cs typeface="Calibri Light"/>
            </a:endParaRPr>
          </a:p>
          <a:p>
            <a:pPr marL="469900">
              <a:spcBef>
                <a:spcPts val="215"/>
              </a:spcBef>
            </a:pPr>
            <a:r>
              <a:rPr sz="1900" spc="-10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2400" spc="-10" dirty="0">
                <a:solidFill>
                  <a:srgbClr val="585858"/>
                </a:solidFill>
                <a:latin typeface="Calibri Light"/>
                <a:cs typeface="Calibri Light"/>
              </a:rPr>
              <a:t>Rendements</a:t>
            </a:r>
            <a:endParaRPr sz="2400" dirty="0">
              <a:latin typeface="Calibri Light"/>
              <a:cs typeface="Calibri Light"/>
            </a:endParaRPr>
          </a:p>
          <a:p>
            <a:pPr marL="469900">
              <a:spcBef>
                <a:spcPts val="204"/>
              </a:spcBef>
            </a:pPr>
            <a:r>
              <a:rPr sz="1900" spc="-20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2400" spc="-20" dirty="0">
                <a:solidFill>
                  <a:srgbClr val="585858"/>
                </a:solidFill>
                <a:latin typeface="Calibri Light"/>
                <a:cs typeface="Calibri Light"/>
              </a:rPr>
              <a:t>Maintenance</a:t>
            </a:r>
            <a:r>
              <a:rPr sz="2400" spc="-75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spc="-10" dirty="0">
                <a:solidFill>
                  <a:srgbClr val="585858"/>
                </a:solidFill>
                <a:latin typeface="Calibri Light"/>
                <a:cs typeface="Calibri Light"/>
              </a:rPr>
              <a:t>simplifiée</a:t>
            </a:r>
            <a:endParaRPr sz="2400" dirty="0">
              <a:latin typeface="Calibri Light"/>
              <a:cs typeface="Calibri Light"/>
            </a:endParaRPr>
          </a:p>
          <a:p>
            <a:pPr>
              <a:spcBef>
                <a:spcPts val="385"/>
              </a:spcBef>
            </a:pPr>
            <a:endParaRPr sz="2400" dirty="0">
              <a:latin typeface="Calibri Light"/>
              <a:cs typeface="Calibri Light"/>
            </a:endParaRPr>
          </a:p>
          <a:p>
            <a:pPr marL="240665" indent="-227965">
              <a:buClr>
                <a:srgbClr val="FFD100"/>
              </a:buClr>
              <a:buSzPct val="118750"/>
              <a:buFont typeface="Wingdings"/>
              <a:buChar char=""/>
              <a:tabLst>
                <a:tab pos="240665" algn="l"/>
              </a:tabLst>
            </a:pPr>
            <a:r>
              <a:rPr sz="2400" b="1" dirty="0">
                <a:solidFill>
                  <a:srgbClr val="585858"/>
                </a:solidFill>
                <a:latin typeface="Calibri"/>
                <a:cs typeface="Calibri"/>
              </a:rPr>
              <a:t>Mais</a:t>
            </a:r>
            <a:r>
              <a:rPr sz="2400" b="1" spc="-7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585858"/>
                </a:solidFill>
                <a:latin typeface="Calibri"/>
                <a:cs typeface="Calibri"/>
              </a:rPr>
              <a:t>toujours</a:t>
            </a:r>
            <a:r>
              <a:rPr sz="2400" b="1" spc="-7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585858"/>
                </a:solidFill>
                <a:latin typeface="Calibri"/>
                <a:cs typeface="Calibri"/>
              </a:rPr>
              <a:t>des</a:t>
            </a:r>
            <a:r>
              <a:rPr sz="2400" b="1" spc="-5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585858"/>
                </a:solidFill>
                <a:latin typeface="Calibri"/>
                <a:cs typeface="Calibri"/>
              </a:rPr>
              <a:t>moteurs</a:t>
            </a:r>
            <a:r>
              <a:rPr sz="2400" b="1" spc="-7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585858"/>
                </a:solidFill>
                <a:latin typeface="Calibri"/>
                <a:cs typeface="Calibri"/>
              </a:rPr>
              <a:t>asynchrones!!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07454" y="1719580"/>
            <a:ext cx="2359054" cy="218981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30296" y="1721105"/>
            <a:ext cx="2945752" cy="441337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16813" y="6506327"/>
            <a:ext cx="1478280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400" b="1" spc="-10" dirty="0">
                <a:solidFill>
                  <a:srgbClr val="7E7E7E"/>
                </a:solidFill>
                <a:latin typeface="Calibri"/>
                <a:cs typeface="Calibri"/>
                <a:hlinkClick r:id="rId5"/>
              </a:rPr>
              <a:t>www.hidrostal.com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8456041" y="6524234"/>
            <a:ext cx="2857360" cy="20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02235">
              <a:lnSpc>
                <a:spcPts val="1430"/>
              </a:lnSpc>
            </a:pPr>
            <a:r>
              <a:rPr lang="fr-FR" spc="-10" dirty="0"/>
              <a:t>Hidrostal</a:t>
            </a:r>
            <a:r>
              <a:rPr lang="fr-FR" spc="-45" dirty="0"/>
              <a:t> </a:t>
            </a:r>
            <a:r>
              <a:rPr lang="fr-FR" spc="-10" dirty="0"/>
              <a:t>France,</a:t>
            </a:r>
            <a:r>
              <a:rPr lang="fr-FR" spc="-55" dirty="0"/>
              <a:t> </a:t>
            </a:r>
            <a:r>
              <a:rPr lang="fr-FR" dirty="0"/>
              <a:t>Augustin</a:t>
            </a:r>
            <a:r>
              <a:rPr lang="fr-FR" spc="-30" dirty="0"/>
              <a:t> </a:t>
            </a:r>
            <a:r>
              <a:rPr lang="fr-FR" dirty="0"/>
              <a:t>Berge,</a:t>
            </a:r>
            <a:r>
              <a:rPr lang="fr-FR" spc="-30" dirty="0"/>
              <a:t> </a:t>
            </a:r>
            <a:r>
              <a:rPr lang="fr-FR" dirty="0"/>
              <a:t>p.</a:t>
            </a:r>
            <a:r>
              <a:rPr lang="fr-FR" spc="-50" dirty="0"/>
              <a:t> </a:t>
            </a:r>
            <a:fld id="{81D60167-4931-47E6-BA6A-407CBD079E47}" type="slidenum">
              <a:rPr spc="-50" smtClean="0"/>
              <a:pPr marL="102235">
                <a:lnSpc>
                  <a:spcPts val="1430"/>
                </a:lnSpc>
              </a:pPr>
              <a:t>22</a:t>
            </a:fld>
            <a:endParaRPr spc="-25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18332" y="157290"/>
            <a:ext cx="2615196" cy="82748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9290"/>
            <a:ext cx="10515600" cy="689932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52069">
              <a:lnSpc>
                <a:spcPct val="100000"/>
              </a:lnSpc>
              <a:spcBef>
                <a:spcPts val="100"/>
              </a:spcBef>
            </a:pPr>
            <a:r>
              <a:rPr dirty="0"/>
              <a:t>Pourquoi</a:t>
            </a:r>
            <a:r>
              <a:rPr spc="-165" dirty="0"/>
              <a:t> </a:t>
            </a:r>
            <a:r>
              <a:rPr spc="-30" dirty="0"/>
              <a:t>l’asynchrone?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8464" y="1854326"/>
            <a:ext cx="7376795" cy="238379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240665" indent="-227965">
              <a:spcBef>
                <a:spcPts val="315"/>
              </a:spcBef>
              <a:buClr>
                <a:srgbClr val="FFD100"/>
              </a:buClr>
              <a:buSzPct val="118750"/>
              <a:buFont typeface="Wingdings"/>
              <a:buChar char=""/>
              <a:tabLst>
                <a:tab pos="240665" algn="l"/>
              </a:tabLst>
            </a:pPr>
            <a:r>
              <a:rPr sz="2400" b="1" dirty="0">
                <a:solidFill>
                  <a:srgbClr val="585858"/>
                </a:solidFill>
                <a:latin typeface="Calibri"/>
                <a:cs typeface="Calibri"/>
              </a:rPr>
              <a:t>Pour</a:t>
            </a:r>
            <a:r>
              <a:rPr sz="2400" b="1" spc="-7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585858"/>
                </a:solidFill>
                <a:latin typeface="Calibri"/>
                <a:cs typeface="Calibri"/>
              </a:rPr>
              <a:t>garder</a:t>
            </a:r>
            <a:r>
              <a:rPr sz="2400" b="1" spc="-7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585858"/>
                </a:solidFill>
                <a:latin typeface="Calibri"/>
                <a:cs typeface="Calibri"/>
              </a:rPr>
              <a:t>une</a:t>
            </a:r>
            <a:r>
              <a:rPr sz="2400" b="1" spc="-6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585858"/>
                </a:solidFill>
                <a:latin typeface="Calibri"/>
                <a:cs typeface="Calibri"/>
              </a:rPr>
              <a:t>cohérence</a:t>
            </a:r>
            <a:r>
              <a:rPr sz="2400" b="1" spc="-7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585858"/>
                </a:solidFill>
                <a:latin typeface="Calibri"/>
                <a:cs typeface="Calibri"/>
              </a:rPr>
              <a:t>avec</a:t>
            </a:r>
            <a:r>
              <a:rPr sz="2400" b="1" spc="-6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585858"/>
                </a:solidFill>
                <a:latin typeface="Calibri"/>
                <a:cs typeface="Calibri"/>
              </a:rPr>
              <a:t>nos</a:t>
            </a:r>
            <a:r>
              <a:rPr sz="2400" b="1" spc="-7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585858"/>
                </a:solidFill>
                <a:latin typeface="Calibri"/>
                <a:cs typeface="Calibri"/>
              </a:rPr>
              <a:t>valeurs!</a:t>
            </a:r>
            <a:endParaRPr sz="2400" dirty="0">
              <a:latin typeface="Calibri"/>
              <a:cs typeface="Calibri"/>
            </a:endParaRPr>
          </a:p>
          <a:p>
            <a:pPr marL="469900">
              <a:spcBef>
                <a:spcPts val="219"/>
              </a:spcBef>
            </a:pPr>
            <a:r>
              <a:rPr sz="1900" spc="-10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2400" spc="-10" dirty="0">
                <a:solidFill>
                  <a:srgbClr val="585858"/>
                </a:solidFill>
                <a:latin typeface="Calibri Light"/>
                <a:cs typeface="Calibri Light"/>
              </a:rPr>
              <a:t>Ethique:</a:t>
            </a:r>
            <a:r>
              <a:rPr sz="2400" spc="-85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pas</a:t>
            </a:r>
            <a:r>
              <a:rPr sz="2400" spc="-80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de</a:t>
            </a:r>
            <a:r>
              <a:rPr sz="2400" spc="-75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spc="-25" dirty="0">
                <a:solidFill>
                  <a:srgbClr val="585858"/>
                </a:solidFill>
                <a:latin typeface="Calibri Light"/>
                <a:cs typeface="Calibri Light"/>
              </a:rPr>
              <a:t>métaux</a:t>
            </a:r>
            <a:r>
              <a:rPr sz="2400" spc="-95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spc="-10" dirty="0">
                <a:solidFill>
                  <a:srgbClr val="585858"/>
                </a:solidFill>
                <a:latin typeface="Calibri Light"/>
                <a:cs typeface="Calibri Light"/>
              </a:rPr>
              <a:t>rares</a:t>
            </a:r>
            <a:endParaRPr sz="2400" dirty="0">
              <a:latin typeface="Calibri Light"/>
              <a:cs typeface="Calibri Light"/>
            </a:endParaRPr>
          </a:p>
          <a:p>
            <a:pPr marL="469900">
              <a:spcBef>
                <a:spcPts val="215"/>
              </a:spcBef>
            </a:pPr>
            <a:r>
              <a:rPr sz="1900" spc="-10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2400" spc="-10" dirty="0">
                <a:solidFill>
                  <a:srgbClr val="585858"/>
                </a:solidFill>
                <a:latin typeface="Calibri Light"/>
                <a:cs typeface="Calibri Light"/>
              </a:rPr>
              <a:t>Durable:</a:t>
            </a:r>
            <a:r>
              <a:rPr sz="2400" spc="-75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spc="-25" dirty="0">
                <a:solidFill>
                  <a:srgbClr val="585858"/>
                </a:solidFill>
                <a:latin typeface="Calibri Light"/>
                <a:cs typeface="Calibri Light"/>
              </a:rPr>
              <a:t>matériaux</a:t>
            </a:r>
            <a:r>
              <a:rPr sz="2400" spc="-85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spc="-10" dirty="0">
                <a:solidFill>
                  <a:srgbClr val="585858"/>
                </a:solidFill>
                <a:latin typeface="Calibri Light"/>
                <a:cs typeface="Calibri Light"/>
              </a:rPr>
              <a:t>recyclables</a:t>
            </a:r>
            <a:endParaRPr sz="2400" dirty="0">
              <a:latin typeface="Calibri Light"/>
              <a:cs typeface="Calibri Light"/>
            </a:endParaRPr>
          </a:p>
          <a:p>
            <a:pPr marL="469900">
              <a:spcBef>
                <a:spcPts val="204"/>
              </a:spcBef>
            </a:pPr>
            <a:r>
              <a:rPr sz="1900" spc="-20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2400" spc="-20" dirty="0">
                <a:solidFill>
                  <a:srgbClr val="585858"/>
                </a:solidFill>
                <a:latin typeface="Calibri Light"/>
                <a:cs typeface="Calibri Light"/>
              </a:rPr>
              <a:t>Réparable:</a:t>
            </a:r>
            <a:r>
              <a:rPr sz="2400" spc="-70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Pas</a:t>
            </a:r>
            <a:r>
              <a:rPr sz="2400" spc="-80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spc="-35" dirty="0">
                <a:solidFill>
                  <a:srgbClr val="585858"/>
                </a:solidFill>
                <a:latin typeface="Calibri Light"/>
                <a:cs typeface="Calibri Light"/>
              </a:rPr>
              <a:t>d’outillage</a:t>
            </a:r>
            <a:r>
              <a:rPr sz="2400" spc="-80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ni</a:t>
            </a:r>
            <a:r>
              <a:rPr sz="2400" spc="-40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de</a:t>
            </a:r>
            <a:r>
              <a:rPr sz="2400" spc="-70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spc="-30" dirty="0">
                <a:solidFill>
                  <a:srgbClr val="585858"/>
                </a:solidFill>
                <a:latin typeface="Calibri Light"/>
                <a:cs typeface="Calibri Light"/>
              </a:rPr>
              <a:t>composants</a:t>
            </a:r>
            <a:r>
              <a:rPr sz="2400" spc="-70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spc="-10" dirty="0">
                <a:solidFill>
                  <a:srgbClr val="585858"/>
                </a:solidFill>
                <a:latin typeface="Calibri Light"/>
                <a:cs typeface="Calibri Light"/>
              </a:rPr>
              <a:t>spécifiques</a:t>
            </a:r>
            <a:endParaRPr sz="2400" dirty="0">
              <a:latin typeface="Calibri Light"/>
              <a:cs typeface="Calibri Light"/>
            </a:endParaRPr>
          </a:p>
          <a:p>
            <a:pPr marL="469900">
              <a:spcBef>
                <a:spcPts val="215"/>
              </a:spcBef>
            </a:pPr>
            <a:r>
              <a:rPr sz="1900" spc="-10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2400" spc="-10" dirty="0">
                <a:solidFill>
                  <a:srgbClr val="585858"/>
                </a:solidFill>
                <a:latin typeface="Calibri Light"/>
                <a:cs typeface="Calibri Light"/>
              </a:rPr>
              <a:t>Simple:</a:t>
            </a:r>
            <a:r>
              <a:rPr sz="2400" spc="-70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spc="-35" dirty="0">
                <a:solidFill>
                  <a:srgbClr val="585858"/>
                </a:solidFill>
                <a:latin typeface="Calibri Light"/>
                <a:cs typeface="Calibri Light"/>
              </a:rPr>
              <a:t>Variateur</a:t>
            </a:r>
            <a:r>
              <a:rPr sz="2400" spc="-85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pas</a:t>
            </a:r>
            <a:r>
              <a:rPr sz="2400" spc="-70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spc="-10" dirty="0">
                <a:solidFill>
                  <a:srgbClr val="585858"/>
                </a:solidFill>
                <a:latin typeface="Calibri Light"/>
                <a:cs typeface="Calibri Light"/>
              </a:rPr>
              <a:t>indispensable</a:t>
            </a:r>
            <a:endParaRPr sz="2400" dirty="0">
              <a:latin typeface="Calibri Light"/>
              <a:cs typeface="Calibri Light"/>
            </a:endParaRPr>
          </a:p>
          <a:p>
            <a:pPr marL="469900">
              <a:spcBef>
                <a:spcPts val="215"/>
              </a:spcBef>
            </a:pPr>
            <a:r>
              <a:rPr sz="1900" spc="-20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2400" spc="-20" dirty="0">
                <a:solidFill>
                  <a:srgbClr val="585858"/>
                </a:solidFill>
                <a:latin typeface="Calibri Light"/>
                <a:cs typeface="Calibri Light"/>
              </a:rPr>
              <a:t>Production</a:t>
            </a:r>
            <a:r>
              <a:rPr sz="2400" spc="-70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spc="-10" dirty="0">
                <a:solidFill>
                  <a:srgbClr val="585858"/>
                </a:solidFill>
                <a:latin typeface="Calibri Light"/>
                <a:cs typeface="Calibri Light"/>
              </a:rPr>
              <a:t>maitrisée</a:t>
            </a:r>
            <a:endParaRPr sz="2400" dirty="0">
              <a:latin typeface="Calibri Light"/>
              <a:cs typeface="Calibri Ligh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47888" y="1528952"/>
            <a:ext cx="1676400" cy="12573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36112" y="1528952"/>
            <a:ext cx="1892439" cy="12573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37598" y="2859533"/>
            <a:ext cx="1189745" cy="303558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16813" y="6506327"/>
            <a:ext cx="1478280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400" b="1" spc="-10" dirty="0">
                <a:solidFill>
                  <a:srgbClr val="7E7E7E"/>
                </a:solidFill>
                <a:latin typeface="Calibri"/>
                <a:cs typeface="Calibri"/>
                <a:hlinkClick r:id="rId6"/>
              </a:rPr>
              <a:t>www.hidrostal.com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8456041" y="6524234"/>
            <a:ext cx="2857360" cy="20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02235">
              <a:lnSpc>
                <a:spcPts val="1430"/>
              </a:lnSpc>
            </a:pPr>
            <a:r>
              <a:rPr lang="fr-FR" spc="-10" dirty="0"/>
              <a:t>Hidrostal</a:t>
            </a:r>
            <a:r>
              <a:rPr lang="fr-FR" spc="-45" dirty="0"/>
              <a:t> </a:t>
            </a:r>
            <a:r>
              <a:rPr lang="fr-FR" spc="-10" dirty="0"/>
              <a:t>France,</a:t>
            </a:r>
            <a:r>
              <a:rPr lang="fr-FR" spc="-55" dirty="0"/>
              <a:t> </a:t>
            </a:r>
            <a:r>
              <a:rPr lang="fr-FR" dirty="0"/>
              <a:t>Augustin</a:t>
            </a:r>
            <a:r>
              <a:rPr lang="fr-FR" spc="-30" dirty="0"/>
              <a:t> </a:t>
            </a:r>
            <a:r>
              <a:rPr lang="fr-FR" dirty="0"/>
              <a:t>Berge,</a:t>
            </a:r>
            <a:r>
              <a:rPr lang="fr-FR" spc="-30" dirty="0"/>
              <a:t> </a:t>
            </a:r>
            <a:r>
              <a:rPr lang="fr-FR" dirty="0"/>
              <a:t>p.</a:t>
            </a:r>
            <a:r>
              <a:rPr lang="fr-FR" spc="-50" dirty="0"/>
              <a:t> </a:t>
            </a:r>
            <a:fld id="{81D60167-4931-47E6-BA6A-407CBD079E47}" type="slidenum">
              <a:rPr spc="-50" smtClean="0"/>
              <a:pPr marL="102235">
                <a:lnSpc>
                  <a:spcPts val="1430"/>
                </a:lnSpc>
              </a:pPr>
              <a:t>23</a:t>
            </a:fld>
            <a:endParaRPr spc="-25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18332" y="157290"/>
            <a:ext cx="2615196" cy="82748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18463" y="1820925"/>
            <a:ext cx="193040" cy="4648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2850" spc="-50" dirty="0">
                <a:solidFill>
                  <a:srgbClr val="FFD100"/>
                </a:solidFill>
                <a:latin typeface="Wingdings"/>
                <a:cs typeface="Wingdings"/>
              </a:rPr>
              <a:t></a:t>
            </a:r>
            <a:endParaRPr sz="2850" dirty="0">
              <a:latin typeface="Wingdings"/>
              <a:cs typeface="Wingding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89178" y="6603"/>
            <a:ext cx="10514330" cy="6233160"/>
            <a:chOff x="489178" y="253"/>
            <a:chExt cx="10514330" cy="623316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9178" y="253"/>
              <a:ext cx="5106568" cy="623303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81928" y="1405153"/>
              <a:ext cx="4721352" cy="411780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97653" y="1714499"/>
              <a:ext cx="1181100" cy="3152140"/>
            </a:xfrm>
            <a:custGeom>
              <a:avLst/>
              <a:gdLst/>
              <a:ahLst/>
              <a:cxnLst/>
              <a:rect l="l" t="t" r="r" b="b"/>
              <a:pathLst>
                <a:path w="1181100" h="3152140">
                  <a:moveTo>
                    <a:pt x="1181100" y="3151759"/>
                  </a:moveTo>
                  <a:lnTo>
                    <a:pt x="1175016" y="3104515"/>
                  </a:lnTo>
                  <a:lnTo>
                    <a:pt x="1170305" y="3067812"/>
                  </a:lnTo>
                  <a:lnTo>
                    <a:pt x="1146644" y="3083509"/>
                  </a:lnTo>
                  <a:lnTo>
                    <a:pt x="15367" y="1396111"/>
                  </a:lnTo>
                  <a:lnTo>
                    <a:pt x="0" y="1406779"/>
                  </a:lnTo>
                  <a:lnTo>
                    <a:pt x="1131023" y="3093872"/>
                  </a:lnTo>
                  <a:lnTo>
                    <a:pt x="1130858" y="3093974"/>
                  </a:lnTo>
                  <a:lnTo>
                    <a:pt x="1108075" y="3109087"/>
                  </a:lnTo>
                  <a:lnTo>
                    <a:pt x="1181100" y="3151759"/>
                  </a:lnTo>
                  <a:close/>
                </a:path>
                <a:path w="1181100" h="3152140">
                  <a:moveTo>
                    <a:pt x="1181100" y="1816735"/>
                  </a:moveTo>
                  <a:lnTo>
                    <a:pt x="1168273" y="1781810"/>
                  </a:lnTo>
                  <a:lnTo>
                    <a:pt x="1152017" y="1737487"/>
                  </a:lnTo>
                  <a:lnTo>
                    <a:pt x="1132586" y="1758111"/>
                  </a:lnTo>
                  <a:lnTo>
                    <a:pt x="13843" y="708787"/>
                  </a:lnTo>
                  <a:lnTo>
                    <a:pt x="1524" y="722630"/>
                  </a:lnTo>
                  <a:lnTo>
                    <a:pt x="1118463" y="1773085"/>
                  </a:lnTo>
                  <a:lnTo>
                    <a:pt x="1100074" y="1792605"/>
                  </a:lnTo>
                  <a:lnTo>
                    <a:pt x="1181100" y="1816735"/>
                  </a:lnTo>
                  <a:close/>
                </a:path>
                <a:path w="1181100" h="3152140">
                  <a:moveTo>
                    <a:pt x="1181100" y="446786"/>
                  </a:moveTo>
                  <a:lnTo>
                    <a:pt x="1169416" y="434467"/>
                  </a:lnTo>
                  <a:lnTo>
                    <a:pt x="1123061" y="385572"/>
                  </a:lnTo>
                  <a:lnTo>
                    <a:pt x="1113383" y="411962"/>
                  </a:lnTo>
                  <a:lnTo>
                    <a:pt x="10668" y="0"/>
                  </a:lnTo>
                  <a:lnTo>
                    <a:pt x="4699" y="18542"/>
                  </a:lnTo>
                  <a:lnTo>
                    <a:pt x="1106779" y="430009"/>
                  </a:lnTo>
                  <a:lnTo>
                    <a:pt x="1097280" y="455930"/>
                  </a:lnTo>
                  <a:lnTo>
                    <a:pt x="1181100" y="446786"/>
                  </a:lnTo>
                  <a:close/>
                </a:path>
              </a:pathLst>
            </a:custGeom>
            <a:solidFill>
              <a:srgbClr val="0B539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916813" y="6506327"/>
            <a:ext cx="1478280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400" b="1" spc="-10" dirty="0">
                <a:solidFill>
                  <a:srgbClr val="7E7E7E"/>
                </a:solidFill>
                <a:latin typeface="Calibri"/>
                <a:cs typeface="Calibri"/>
                <a:hlinkClick r:id="rId5"/>
              </a:rPr>
              <a:t>www.hidrostal.com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>
              <a:lnSpc>
                <a:spcPts val="1430"/>
              </a:lnSpc>
            </a:pPr>
            <a:r>
              <a:rPr spc="-10" dirty="0"/>
              <a:t>Hidrostal</a:t>
            </a:r>
            <a:r>
              <a:rPr spc="-40" dirty="0"/>
              <a:t> </a:t>
            </a:r>
            <a:r>
              <a:rPr spc="-10" dirty="0"/>
              <a:t>France,</a:t>
            </a:r>
            <a:r>
              <a:rPr spc="-55" dirty="0"/>
              <a:t> </a:t>
            </a:r>
            <a:r>
              <a:rPr dirty="0"/>
              <a:t>Augustin</a:t>
            </a:r>
            <a:r>
              <a:rPr spc="-25" dirty="0"/>
              <a:t> </a:t>
            </a:r>
            <a:r>
              <a:rPr dirty="0"/>
              <a:t>Berge,</a:t>
            </a:r>
            <a:r>
              <a:rPr spc="-35" dirty="0"/>
              <a:t> </a:t>
            </a:r>
            <a:r>
              <a:rPr dirty="0"/>
              <a:t>p.</a:t>
            </a:r>
            <a:r>
              <a:rPr spc="-40" dirty="0"/>
              <a:t> </a:t>
            </a:r>
            <a:fld id="{81D60167-4931-47E6-BA6A-407CBD079E47}" type="slidenum">
              <a:rPr spc="-25" dirty="0"/>
              <a:pPr marL="12700">
                <a:lnSpc>
                  <a:spcPts val="1430"/>
                </a:lnSpc>
              </a:pPr>
              <a:t>24</a:t>
            </a:fld>
            <a:endParaRPr spc="-25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375"/>
            <a:ext cx="12192000" cy="6845300"/>
            <a:chOff x="0" y="25"/>
            <a:chExt cx="12192000" cy="6845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18332" y="150939"/>
              <a:ext cx="2615196" cy="8274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5"/>
              <a:ext cx="12192000" cy="642518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236840" y="654022"/>
            <a:ext cx="3089910" cy="5146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Histoire</a:t>
            </a:r>
            <a:r>
              <a:rPr sz="32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du</a:t>
            </a:r>
            <a:r>
              <a:rPr sz="32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groupe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gamme</a:t>
            </a:r>
            <a:endParaRPr sz="3200" dirty="0">
              <a:latin typeface="Calibri"/>
              <a:cs typeface="Calibri"/>
            </a:endParaRPr>
          </a:p>
          <a:p>
            <a:pPr marL="12700">
              <a:spcBef>
                <a:spcPts val="1920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roue</a:t>
            </a:r>
            <a:endParaRPr sz="3200" dirty="0">
              <a:latin typeface="Calibri"/>
              <a:cs typeface="Calibri"/>
            </a:endParaRPr>
          </a:p>
          <a:p>
            <a:pPr marL="12700">
              <a:spcBef>
                <a:spcPts val="1920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moteurs</a:t>
            </a:r>
            <a:endParaRPr sz="3200" dirty="0">
              <a:latin typeface="Calibri"/>
              <a:cs typeface="Calibri"/>
            </a:endParaRPr>
          </a:p>
          <a:p>
            <a:pPr marL="12700">
              <a:spcBef>
                <a:spcPts val="1920"/>
              </a:spcBef>
            </a:pP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Preroclean</a:t>
            </a:r>
            <a:endParaRPr sz="3200" dirty="0">
              <a:latin typeface="Calibri"/>
              <a:cs typeface="Calibri"/>
            </a:endParaRPr>
          </a:p>
          <a:p>
            <a:pPr marL="12700" marR="445770">
              <a:lnSpc>
                <a:spcPts val="5760"/>
              </a:lnSpc>
              <a:spcBef>
                <a:spcPts val="310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rendements Conclusion</a:t>
            </a:r>
            <a:endParaRPr sz="3200" dirty="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156589" y="3833114"/>
            <a:ext cx="4284345" cy="599440"/>
            <a:chOff x="1156588" y="3826764"/>
            <a:chExt cx="4284345" cy="599440"/>
          </a:xfrm>
        </p:grpSpPr>
        <p:sp>
          <p:nvSpPr>
            <p:cNvPr id="7" name="object 7"/>
            <p:cNvSpPr/>
            <p:nvPr/>
          </p:nvSpPr>
          <p:spPr>
            <a:xfrm>
              <a:off x="1156588" y="3835908"/>
              <a:ext cx="4284345" cy="0"/>
            </a:xfrm>
            <a:custGeom>
              <a:avLst/>
              <a:gdLst/>
              <a:ahLst/>
              <a:cxnLst/>
              <a:rect l="l" t="t" r="r" b="b"/>
              <a:pathLst>
                <a:path w="4284345">
                  <a:moveTo>
                    <a:pt x="0" y="0"/>
                  </a:moveTo>
                  <a:lnTo>
                    <a:pt x="4283964" y="0"/>
                  </a:lnTo>
                </a:path>
              </a:pathLst>
            </a:custGeom>
            <a:ln w="1828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1156588" y="4416691"/>
              <a:ext cx="4284345" cy="0"/>
            </a:xfrm>
            <a:custGeom>
              <a:avLst/>
              <a:gdLst/>
              <a:ahLst/>
              <a:cxnLst/>
              <a:rect l="l" t="t" r="r" b="b"/>
              <a:pathLst>
                <a:path w="4284345">
                  <a:moveTo>
                    <a:pt x="0" y="0"/>
                  </a:moveTo>
                  <a:lnTo>
                    <a:pt x="4283964" y="0"/>
                  </a:lnTo>
                </a:path>
              </a:pathLst>
            </a:custGeom>
            <a:ln w="1828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916813" y="6506327"/>
            <a:ext cx="1478280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400" b="1" spc="-10" dirty="0">
                <a:solidFill>
                  <a:srgbClr val="7E7E7E"/>
                </a:solidFill>
                <a:latin typeface="Calibri"/>
                <a:cs typeface="Calibri"/>
                <a:hlinkClick r:id="rId4"/>
              </a:rPr>
              <a:t>www.hidrostal.com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>
              <a:lnSpc>
                <a:spcPts val="1430"/>
              </a:lnSpc>
            </a:pPr>
            <a:r>
              <a:rPr spc="-10" dirty="0"/>
              <a:t>Hidrostal</a:t>
            </a:r>
            <a:r>
              <a:rPr spc="-40" dirty="0"/>
              <a:t> </a:t>
            </a:r>
            <a:r>
              <a:rPr spc="-10" dirty="0"/>
              <a:t>France,</a:t>
            </a:r>
            <a:r>
              <a:rPr spc="-55" dirty="0"/>
              <a:t> </a:t>
            </a:r>
            <a:r>
              <a:rPr dirty="0"/>
              <a:t>Augustin</a:t>
            </a:r>
            <a:r>
              <a:rPr spc="-25" dirty="0"/>
              <a:t> </a:t>
            </a:r>
            <a:r>
              <a:rPr dirty="0"/>
              <a:t>Berge,</a:t>
            </a:r>
            <a:r>
              <a:rPr spc="-35" dirty="0"/>
              <a:t> </a:t>
            </a:r>
            <a:r>
              <a:rPr dirty="0"/>
              <a:t>p.</a:t>
            </a:r>
            <a:r>
              <a:rPr spc="-40" dirty="0"/>
              <a:t> </a:t>
            </a:r>
            <a:fld id="{81D60167-4931-47E6-BA6A-407CBD079E47}" type="slidenum">
              <a:rPr spc="-25" dirty="0"/>
              <a:pPr marL="12700">
                <a:lnSpc>
                  <a:spcPts val="1430"/>
                </a:lnSpc>
              </a:pPr>
              <a:t>25</a:t>
            </a:fld>
            <a:endParaRPr spc="-2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18332" y="157290"/>
            <a:ext cx="2615196" cy="82748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9290"/>
            <a:ext cx="10515600" cy="689932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52069">
              <a:lnSpc>
                <a:spcPct val="100000"/>
              </a:lnSpc>
              <a:spcBef>
                <a:spcPts val="100"/>
              </a:spcBef>
            </a:pPr>
            <a:r>
              <a:rPr dirty="0"/>
              <a:t>Son</a:t>
            </a:r>
            <a:r>
              <a:rPr spc="-20" dirty="0"/>
              <a:t> </a:t>
            </a:r>
            <a:r>
              <a:rPr spc="-10" dirty="0"/>
              <a:t>fonctionnement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58827" y="1688885"/>
            <a:ext cx="6092952" cy="438906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1064" y="1688858"/>
            <a:ext cx="5751537" cy="440437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16813" y="6506327"/>
            <a:ext cx="1478280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400" b="1" spc="-10" dirty="0">
                <a:solidFill>
                  <a:srgbClr val="7E7E7E"/>
                </a:solidFill>
                <a:latin typeface="Calibri"/>
                <a:cs typeface="Calibri"/>
                <a:hlinkClick r:id="rId5"/>
              </a:rPr>
              <a:t>www.hidrostal.com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>
              <a:lnSpc>
                <a:spcPts val="1430"/>
              </a:lnSpc>
            </a:pPr>
            <a:r>
              <a:rPr spc="-10" dirty="0"/>
              <a:t>Hidrostal</a:t>
            </a:r>
            <a:r>
              <a:rPr spc="-40" dirty="0"/>
              <a:t> </a:t>
            </a:r>
            <a:r>
              <a:rPr spc="-10" dirty="0"/>
              <a:t>France,</a:t>
            </a:r>
            <a:r>
              <a:rPr spc="-55" dirty="0"/>
              <a:t> </a:t>
            </a:r>
            <a:r>
              <a:rPr dirty="0"/>
              <a:t>Augustin</a:t>
            </a:r>
            <a:r>
              <a:rPr spc="-25" dirty="0"/>
              <a:t> </a:t>
            </a:r>
            <a:r>
              <a:rPr dirty="0"/>
              <a:t>Berge,</a:t>
            </a:r>
            <a:r>
              <a:rPr spc="-35" dirty="0"/>
              <a:t> </a:t>
            </a:r>
            <a:r>
              <a:rPr dirty="0"/>
              <a:t>p.</a:t>
            </a:r>
            <a:r>
              <a:rPr spc="-40" dirty="0"/>
              <a:t> </a:t>
            </a:r>
            <a:fld id="{81D60167-4931-47E6-BA6A-407CBD079E47}" type="slidenum">
              <a:rPr spc="-25" dirty="0"/>
              <a:pPr marL="12700">
                <a:lnSpc>
                  <a:spcPts val="1430"/>
                </a:lnSpc>
              </a:pPr>
              <a:t>26</a:t>
            </a:fld>
            <a:endParaRPr spc="-2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18332" y="157290"/>
            <a:ext cx="2615196" cy="82748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9290"/>
            <a:ext cx="10515600" cy="689932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52069">
              <a:lnSpc>
                <a:spcPct val="100000"/>
              </a:lnSpc>
              <a:spcBef>
                <a:spcPts val="100"/>
              </a:spcBef>
            </a:pPr>
            <a:r>
              <a:rPr dirty="0"/>
              <a:t>Ce</a:t>
            </a:r>
            <a:r>
              <a:rPr spc="-35" dirty="0"/>
              <a:t> </a:t>
            </a:r>
            <a:r>
              <a:rPr dirty="0"/>
              <a:t>qu’il</a:t>
            </a:r>
            <a:r>
              <a:rPr spc="-45" dirty="0"/>
              <a:t> </a:t>
            </a:r>
            <a:r>
              <a:rPr spc="-10" dirty="0"/>
              <a:t>apporte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8464" y="1881886"/>
            <a:ext cx="4366895" cy="1962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spcBef>
                <a:spcPts val="100"/>
              </a:spcBef>
              <a:buClr>
                <a:srgbClr val="FFD100"/>
              </a:buClr>
              <a:buSzPct val="118750"/>
              <a:buFont typeface="Wingdings"/>
              <a:buChar char=""/>
              <a:tabLst>
                <a:tab pos="240665" algn="l"/>
              </a:tabLst>
            </a:pPr>
            <a:r>
              <a:rPr sz="2400" spc="-20" dirty="0">
                <a:solidFill>
                  <a:srgbClr val="585858"/>
                </a:solidFill>
                <a:latin typeface="Calibri"/>
                <a:cs typeface="Calibri"/>
              </a:rPr>
              <a:t>Autonettoyage 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du</a:t>
            </a:r>
            <a:r>
              <a:rPr sz="2400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585858"/>
                </a:solidFill>
                <a:latin typeface="Calibri"/>
                <a:cs typeface="Calibri"/>
              </a:rPr>
              <a:t>poste</a:t>
            </a:r>
            <a:endParaRPr sz="2400" dirty="0">
              <a:latin typeface="Calibri"/>
              <a:cs typeface="Calibri"/>
            </a:endParaRPr>
          </a:p>
          <a:p>
            <a:pPr marL="240665" indent="-227965">
              <a:spcBef>
                <a:spcPts val="215"/>
              </a:spcBef>
              <a:buClr>
                <a:srgbClr val="FFD100"/>
              </a:buClr>
              <a:buSzPct val="118750"/>
              <a:buFont typeface="Wingdings"/>
              <a:buChar char=""/>
              <a:tabLst>
                <a:tab pos="240665" algn="l"/>
              </a:tabLst>
            </a:pP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Pompage</a:t>
            </a:r>
            <a:r>
              <a:rPr sz="2400" spc="-7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des</a:t>
            </a:r>
            <a:r>
              <a:rPr sz="2400" spc="-7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585858"/>
                </a:solidFill>
                <a:latin typeface="Calibri"/>
                <a:cs typeface="Calibri"/>
              </a:rPr>
              <a:t>flottants</a:t>
            </a:r>
            <a:endParaRPr sz="2400" dirty="0">
              <a:latin typeface="Calibri"/>
              <a:cs typeface="Calibri"/>
            </a:endParaRPr>
          </a:p>
          <a:p>
            <a:pPr marL="240665" indent="-227965">
              <a:spcBef>
                <a:spcPts val="215"/>
              </a:spcBef>
              <a:buClr>
                <a:srgbClr val="FFD100"/>
              </a:buClr>
              <a:buSzPct val="118750"/>
              <a:buFont typeface="Wingdings"/>
              <a:buChar char=""/>
              <a:tabLst>
                <a:tab pos="240665" algn="l"/>
              </a:tabLst>
            </a:pP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Optimisation</a:t>
            </a:r>
            <a:r>
              <a:rPr sz="2400" spc="-9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du</a:t>
            </a:r>
            <a:r>
              <a:rPr sz="2400" spc="-8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volume</a:t>
            </a:r>
            <a:r>
              <a:rPr sz="2400" spc="-6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585858"/>
                </a:solidFill>
                <a:latin typeface="Calibri"/>
                <a:cs typeface="Calibri"/>
              </a:rPr>
              <a:t>utile</a:t>
            </a:r>
            <a:endParaRPr sz="2400" dirty="0">
              <a:latin typeface="Calibri"/>
              <a:cs typeface="Calibri"/>
            </a:endParaRPr>
          </a:p>
          <a:p>
            <a:pPr>
              <a:spcBef>
                <a:spcPts val="370"/>
              </a:spcBef>
            </a:pPr>
            <a:endParaRPr sz="2400" dirty="0">
              <a:latin typeface="Calibri"/>
              <a:cs typeface="Calibri"/>
            </a:endParaRPr>
          </a:p>
          <a:p>
            <a:pPr marL="469900"/>
            <a:r>
              <a:rPr sz="1900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Baisse</a:t>
            </a:r>
            <a:r>
              <a:rPr sz="2400" spc="-105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des</a:t>
            </a:r>
            <a:r>
              <a:rPr sz="2400" spc="-75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spc="-20" dirty="0">
                <a:solidFill>
                  <a:srgbClr val="585858"/>
                </a:solidFill>
                <a:latin typeface="Calibri Light"/>
                <a:cs typeface="Calibri Light"/>
              </a:rPr>
              <a:t>couts</a:t>
            </a:r>
            <a:r>
              <a:rPr sz="2400" spc="-80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spc="-25" dirty="0">
                <a:solidFill>
                  <a:srgbClr val="585858"/>
                </a:solidFill>
                <a:latin typeface="Calibri Light"/>
                <a:cs typeface="Calibri Light"/>
              </a:rPr>
              <a:t>d’exploitation</a:t>
            </a:r>
            <a:endParaRPr sz="2400" dirty="0">
              <a:latin typeface="Calibri Light"/>
              <a:cs typeface="Calibri Ligh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15331" y="1416177"/>
            <a:ext cx="3599656" cy="462534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16813" y="6506327"/>
            <a:ext cx="1478280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400" b="1" spc="-10" dirty="0">
                <a:solidFill>
                  <a:srgbClr val="7E7E7E"/>
                </a:solidFill>
                <a:latin typeface="Calibri"/>
                <a:cs typeface="Calibri"/>
                <a:hlinkClick r:id="rId4"/>
              </a:rPr>
              <a:t>www.hidrostal.com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456041" y="6524234"/>
            <a:ext cx="2857360" cy="20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02235">
              <a:lnSpc>
                <a:spcPts val="1430"/>
              </a:lnSpc>
            </a:pPr>
            <a:r>
              <a:rPr lang="fr-FR" spc="-10" dirty="0"/>
              <a:t>Hidrostal</a:t>
            </a:r>
            <a:r>
              <a:rPr lang="fr-FR" spc="-45" dirty="0"/>
              <a:t> </a:t>
            </a:r>
            <a:r>
              <a:rPr lang="fr-FR" spc="-10" dirty="0"/>
              <a:t>France,</a:t>
            </a:r>
            <a:r>
              <a:rPr lang="fr-FR" spc="-55" dirty="0"/>
              <a:t> </a:t>
            </a:r>
            <a:r>
              <a:rPr lang="fr-FR" dirty="0"/>
              <a:t>Augustin</a:t>
            </a:r>
            <a:r>
              <a:rPr lang="fr-FR" spc="-30" dirty="0"/>
              <a:t> </a:t>
            </a:r>
            <a:r>
              <a:rPr lang="fr-FR" dirty="0"/>
              <a:t>Berge,</a:t>
            </a:r>
            <a:r>
              <a:rPr lang="fr-FR" spc="-30" dirty="0"/>
              <a:t> </a:t>
            </a:r>
            <a:r>
              <a:rPr lang="fr-FR" dirty="0"/>
              <a:t>p.</a:t>
            </a:r>
            <a:r>
              <a:rPr lang="fr-FR" spc="-50" dirty="0"/>
              <a:t> </a:t>
            </a:r>
            <a:fld id="{81D60167-4931-47E6-BA6A-407CBD079E47}" type="slidenum">
              <a:rPr spc="-50" smtClean="0"/>
              <a:pPr marL="102235">
                <a:lnSpc>
                  <a:spcPts val="1430"/>
                </a:lnSpc>
              </a:pPr>
              <a:t>27</a:t>
            </a:fld>
            <a:endParaRPr spc="-25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18332" y="157290"/>
            <a:ext cx="2615196" cy="82748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32492" y="155956"/>
            <a:ext cx="5275973" cy="611720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16813" y="6506327"/>
            <a:ext cx="1478280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400" b="1" spc="-10" dirty="0">
                <a:solidFill>
                  <a:srgbClr val="7E7E7E"/>
                </a:solidFill>
                <a:latin typeface="Calibri"/>
                <a:cs typeface="Calibri"/>
                <a:hlinkClick r:id="rId4"/>
              </a:rPr>
              <a:t>www.hidrostal.com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>
              <a:lnSpc>
                <a:spcPts val="1430"/>
              </a:lnSpc>
            </a:pPr>
            <a:r>
              <a:rPr spc="-10" dirty="0"/>
              <a:t>Hidrostal</a:t>
            </a:r>
            <a:r>
              <a:rPr spc="-40" dirty="0"/>
              <a:t> </a:t>
            </a:r>
            <a:r>
              <a:rPr spc="-10" dirty="0"/>
              <a:t>France,</a:t>
            </a:r>
            <a:r>
              <a:rPr spc="-55" dirty="0"/>
              <a:t> </a:t>
            </a:r>
            <a:r>
              <a:rPr dirty="0"/>
              <a:t>Augustin</a:t>
            </a:r>
            <a:r>
              <a:rPr spc="-25" dirty="0"/>
              <a:t> </a:t>
            </a:r>
            <a:r>
              <a:rPr dirty="0"/>
              <a:t>Berge,</a:t>
            </a:r>
            <a:r>
              <a:rPr spc="-35" dirty="0"/>
              <a:t> </a:t>
            </a:r>
            <a:r>
              <a:rPr dirty="0"/>
              <a:t>p.</a:t>
            </a:r>
            <a:r>
              <a:rPr spc="-40" dirty="0"/>
              <a:t> </a:t>
            </a:r>
            <a:fld id="{81D60167-4931-47E6-BA6A-407CBD079E47}" type="slidenum">
              <a:rPr spc="-25" dirty="0"/>
              <a:pPr marL="12700">
                <a:lnSpc>
                  <a:spcPts val="1430"/>
                </a:lnSpc>
              </a:pPr>
              <a:t>28</a:t>
            </a:fld>
            <a:endParaRPr spc="-25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375"/>
            <a:ext cx="12192000" cy="6845300"/>
            <a:chOff x="0" y="25"/>
            <a:chExt cx="12192000" cy="6845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18332" y="150939"/>
              <a:ext cx="2615196" cy="8274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5"/>
              <a:ext cx="12192000" cy="642518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236840" y="654022"/>
            <a:ext cx="3089910" cy="5146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Histoire</a:t>
            </a:r>
            <a:r>
              <a:rPr sz="32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du</a:t>
            </a:r>
            <a:r>
              <a:rPr sz="32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groupe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gamme</a:t>
            </a:r>
            <a:endParaRPr sz="3200" dirty="0">
              <a:latin typeface="Calibri"/>
              <a:cs typeface="Calibri"/>
            </a:endParaRPr>
          </a:p>
          <a:p>
            <a:pPr marL="12700">
              <a:spcBef>
                <a:spcPts val="1920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roue</a:t>
            </a:r>
            <a:endParaRPr sz="3200" dirty="0">
              <a:latin typeface="Calibri"/>
              <a:cs typeface="Calibri"/>
            </a:endParaRPr>
          </a:p>
          <a:p>
            <a:pPr marL="12700" marR="1065530">
              <a:lnSpc>
                <a:spcPct val="150000"/>
              </a:lnSpc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moteurs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Preroclean</a:t>
            </a:r>
            <a:endParaRPr sz="3200" dirty="0">
              <a:latin typeface="Calibri"/>
              <a:cs typeface="Calibri"/>
            </a:endParaRPr>
          </a:p>
          <a:p>
            <a:pPr marL="12700">
              <a:spcBef>
                <a:spcPts val="1914"/>
              </a:spcBef>
            </a:pP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Les </a:t>
            </a: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rendements</a:t>
            </a:r>
            <a:endParaRPr sz="3200" dirty="0">
              <a:latin typeface="Calibri"/>
              <a:cs typeface="Calibri"/>
            </a:endParaRPr>
          </a:p>
          <a:p>
            <a:pPr marL="12700">
              <a:spcBef>
                <a:spcPts val="1925"/>
              </a:spcBef>
            </a:pP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Conclusion</a:t>
            </a:r>
            <a:endParaRPr sz="3200" dirty="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156589" y="4581538"/>
            <a:ext cx="4284345" cy="598805"/>
            <a:chOff x="1156588" y="4575187"/>
            <a:chExt cx="4284345" cy="598805"/>
          </a:xfrm>
        </p:grpSpPr>
        <p:sp>
          <p:nvSpPr>
            <p:cNvPr id="7" name="object 7"/>
            <p:cNvSpPr/>
            <p:nvPr/>
          </p:nvSpPr>
          <p:spPr>
            <a:xfrm>
              <a:off x="1156588" y="4584331"/>
              <a:ext cx="4284345" cy="0"/>
            </a:xfrm>
            <a:custGeom>
              <a:avLst/>
              <a:gdLst/>
              <a:ahLst/>
              <a:cxnLst/>
              <a:rect l="l" t="t" r="r" b="b"/>
              <a:pathLst>
                <a:path w="4284345">
                  <a:moveTo>
                    <a:pt x="0" y="0"/>
                  </a:moveTo>
                  <a:lnTo>
                    <a:pt x="4283964" y="0"/>
                  </a:lnTo>
                </a:path>
              </a:pathLst>
            </a:custGeom>
            <a:ln w="1828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1156588" y="5164836"/>
              <a:ext cx="4284345" cy="0"/>
            </a:xfrm>
            <a:custGeom>
              <a:avLst/>
              <a:gdLst/>
              <a:ahLst/>
              <a:cxnLst/>
              <a:rect l="l" t="t" r="r" b="b"/>
              <a:pathLst>
                <a:path w="4284345">
                  <a:moveTo>
                    <a:pt x="0" y="0"/>
                  </a:moveTo>
                  <a:lnTo>
                    <a:pt x="4283964" y="0"/>
                  </a:lnTo>
                </a:path>
              </a:pathLst>
            </a:custGeom>
            <a:ln w="1828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916813" y="6506327"/>
            <a:ext cx="1478280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400" b="1" spc="-10" dirty="0">
                <a:solidFill>
                  <a:srgbClr val="7E7E7E"/>
                </a:solidFill>
                <a:latin typeface="Calibri"/>
                <a:cs typeface="Calibri"/>
                <a:hlinkClick r:id="rId4"/>
              </a:rPr>
              <a:t>www.hidrostal.com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>
              <a:lnSpc>
                <a:spcPts val="1430"/>
              </a:lnSpc>
            </a:pPr>
            <a:r>
              <a:rPr spc="-10" dirty="0"/>
              <a:t>Hidrostal</a:t>
            </a:r>
            <a:r>
              <a:rPr spc="-40" dirty="0"/>
              <a:t> </a:t>
            </a:r>
            <a:r>
              <a:rPr spc="-10" dirty="0"/>
              <a:t>France,</a:t>
            </a:r>
            <a:r>
              <a:rPr spc="-55" dirty="0"/>
              <a:t> </a:t>
            </a:r>
            <a:r>
              <a:rPr dirty="0"/>
              <a:t>Augustin</a:t>
            </a:r>
            <a:r>
              <a:rPr spc="-25" dirty="0"/>
              <a:t> </a:t>
            </a:r>
            <a:r>
              <a:rPr dirty="0"/>
              <a:t>Berge,</a:t>
            </a:r>
            <a:r>
              <a:rPr spc="-35" dirty="0"/>
              <a:t> </a:t>
            </a:r>
            <a:r>
              <a:rPr dirty="0"/>
              <a:t>p.</a:t>
            </a:r>
            <a:r>
              <a:rPr spc="-40" dirty="0"/>
              <a:t> </a:t>
            </a:r>
            <a:fld id="{81D60167-4931-47E6-BA6A-407CBD079E47}" type="slidenum">
              <a:rPr spc="-25" dirty="0"/>
              <a:pPr marL="12700">
                <a:lnSpc>
                  <a:spcPts val="1430"/>
                </a:lnSpc>
              </a:pPr>
              <a:t>29</a:t>
            </a:fld>
            <a:endParaRPr spc="-25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18332" y="157290"/>
            <a:ext cx="2615196" cy="82748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9290"/>
            <a:ext cx="10515600" cy="689932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52069">
              <a:lnSpc>
                <a:spcPct val="100000"/>
              </a:lnSpc>
              <a:spcBef>
                <a:spcPts val="100"/>
              </a:spcBef>
            </a:pPr>
            <a:r>
              <a:rPr dirty="0"/>
              <a:t>Les </a:t>
            </a:r>
            <a:r>
              <a:rPr spc="-10" dirty="0"/>
              <a:t>rendements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8464" y="1854326"/>
            <a:ext cx="8908415" cy="120523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240665" indent="-227965">
              <a:spcBef>
                <a:spcPts val="315"/>
              </a:spcBef>
              <a:buClr>
                <a:srgbClr val="FFD100"/>
              </a:buClr>
              <a:buSzPct val="118750"/>
              <a:buFont typeface="Wingdings"/>
              <a:buChar char=""/>
              <a:tabLst>
                <a:tab pos="240665" algn="l"/>
              </a:tabLst>
            </a:pPr>
            <a:r>
              <a:rPr sz="2400" b="1" dirty="0">
                <a:solidFill>
                  <a:srgbClr val="585858"/>
                </a:solidFill>
                <a:latin typeface="Calibri"/>
                <a:cs typeface="Calibri"/>
              </a:rPr>
              <a:t>Rendements</a:t>
            </a:r>
            <a:r>
              <a:rPr sz="2400" b="1" spc="-6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585858"/>
                </a:solidFill>
                <a:latin typeface="Calibri"/>
                <a:cs typeface="Calibri"/>
              </a:rPr>
              <a:t>pompe</a:t>
            </a:r>
            <a:r>
              <a:rPr sz="2400" b="1" spc="-8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585858"/>
                </a:solidFill>
                <a:latin typeface="Calibri"/>
                <a:cs typeface="Calibri"/>
              </a:rPr>
              <a:t>=</a:t>
            </a:r>
            <a:r>
              <a:rPr sz="2400" b="1" spc="-7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585858"/>
                </a:solidFill>
                <a:latin typeface="Calibri"/>
                <a:cs typeface="Calibri"/>
              </a:rPr>
              <a:t>Rendement</a:t>
            </a:r>
            <a:r>
              <a:rPr sz="2400" b="1" spc="-6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585858"/>
                </a:solidFill>
                <a:latin typeface="Calibri"/>
                <a:cs typeface="Calibri"/>
              </a:rPr>
              <a:t>moteur</a:t>
            </a:r>
            <a:r>
              <a:rPr sz="2400" b="1" spc="-8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585858"/>
                </a:solidFill>
                <a:latin typeface="Calibri"/>
                <a:cs typeface="Calibri"/>
              </a:rPr>
              <a:t>+</a:t>
            </a:r>
            <a:r>
              <a:rPr sz="2400" b="1" spc="-6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585858"/>
                </a:solidFill>
                <a:latin typeface="Calibri"/>
                <a:cs typeface="Calibri"/>
              </a:rPr>
              <a:t>Rendement</a:t>
            </a:r>
            <a:r>
              <a:rPr sz="2400" b="1" spc="-8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585858"/>
                </a:solidFill>
                <a:latin typeface="Calibri"/>
                <a:cs typeface="Calibri"/>
              </a:rPr>
              <a:t>hydraulique</a:t>
            </a:r>
            <a:endParaRPr sz="2400" dirty="0">
              <a:latin typeface="Calibri"/>
              <a:cs typeface="Calibri"/>
            </a:endParaRPr>
          </a:p>
          <a:p>
            <a:pPr marL="469900">
              <a:spcBef>
                <a:spcPts val="219"/>
              </a:spcBef>
            </a:pPr>
            <a:r>
              <a:rPr sz="1900" spc="-25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2400" spc="-25" dirty="0">
                <a:solidFill>
                  <a:srgbClr val="585858"/>
                </a:solidFill>
                <a:latin typeface="Calibri Light"/>
                <a:cs typeface="Calibri Light"/>
              </a:rPr>
              <a:t>Rendements</a:t>
            </a:r>
            <a:r>
              <a:rPr sz="2400" spc="-80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spc="-30" dirty="0">
                <a:solidFill>
                  <a:srgbClr val="585858"/>
                </a:solidFill>
                <a:latin typeface="Calibri Light"/>
                <a:cs typeface="Calibri Light"/>
              </a:rPr>
              <a:t>moteurs:</a:t>
            </a:r>
            <a:r>
              <a:rPr sz="2400" spc="-85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spc="-20" dirty="0">
                <a:solidFill>
                  <a:srgbClr val="585858"/>
                </a:solidFill>
                <a:latin typeface="Calibri Light"/>
                <a:cs typeface="Calibri Light"/>
              </a:rPr>
              <a:t>entre</a:t>
            </a:r>
            <a:r>
              <a:rPr sz="2400" spc="-100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80%</a:t>
            </a:r>
            <a:r>
              <a:rPr sz="2400" spc="-85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et</a:t>
            </a:r>
            <a:r>
              <a:rPr sz="2400" spc="-65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spc="-25" dirty="0">
                <a:solidFill>
                  <a:srgbClr val="585858"/>
                </a:solidFill>
                <a:latin typeface="Calibri Light"/>
                <a:cs typeface="Calibri Light"/>
              </a:rPr>
              <a:t>95%</a:t>
            </a:r>
            <a:endParaRPr sz="2400" dirty="0">
              <a:latin typeface="Calibri Light"/>
              <a:cs typeface="Calibri Light"/>
            </a:endParaRPr>
          </a:p>
          <a:p>
            <a:pPr marL="469900">
              <a:spcBef>
                <a:spcPts val="215"/>
              </a:spcBef>
            </a:pPr>
            <a:r>
              <a:rPr sz="1900" spc="-25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2400" spc="-25" dirty="0">
                <a:solidFill>
                  <a:srgbClr val="585858"/>
                </a:solidFill>
                <a:latin typeface="Calibri Light"/>
                <a:cs typeface="Calibri Light"/>
              </a:rPr>
              <a:t>Rendements</a:t>
            </a:r>
            <a:r>
              <a:rPr sz="2400" spc="-85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spc="-30" dirty="0">
                <a:solidFill>
                  <a:srgbClr val="585858"/>
                </a:solidFill>
                <a:latin typeface="Calibri Light"/>
                <a:cs typeface="Calibri Light"/>
              </a:rPr>
              <a:t>hydrauliques:</a:t>
            </a:r>
            <a:r>
              <a:rPr sz="2400" spc="-70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spc="-25" dirty="0">
                <a:solidFill>
                  <a:srgbClr val="585858"/>
                </a:solidFill>
                <a:latin typeface="Calibri Light"/>
                <a:cs typeface="Calibri Light"/>
              </a:rPr>
              <a:t>Entre</a:t>
            </a:r>
            <a:r>
              <a:rPr sz="2400" spc="-90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20%</a:t>
            </a:r>
            <a:r>
              <a:rPr sz="2400" spc="-95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et</a:t>
            </a:r>
            <a:r>
              <a:rPr sz="2400" spc="-50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spc="-25" dirty="0">
                <a:solidFill>
                  <a:srgbClr val="585858"/>
                </a:solidFill>
                <a:latin typeface="Calibri Light"/>
                <a:cs typeface="Calibri Light"/>
              </a:rPr>
              <a:t>90%</a:t>
            </a:r>
            <a:endParaRPr sz="2400" dirty="0">
              <a:latin typeface="Calibri Light"/>
              <a:cs typeface="Calibri Ligh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7433" y="3326003"/>
            <a:ext cx="3808366" cy="275977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52919" y="2365756"/>
            <a:ext cx="3509543" cy="377329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16813" y="6506327"/>
            <a:ext cx="1478280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400" b="1" spc="-10" dirty="0">
                <a:solidFill>
                  <a:srgbClr val="7E7E7E"/>
                </a:solidFill>
                <a:latin typeface="Calibri"/>
                <a:cs typeface="Calibri"/>
                <a:hlinkClick r:id="rId5"/>
              </a:rPr>
              <a:t>www.hidrostal.com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8456041" y="6524234"/>
            <a:ext cx="2857360" cy="20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02235">
              <a:lnSpc>
                <a:spcPts val="1430"/>
              </a:lnSpc>
            </a:pPr>
            <a:r>
              <a:rPr lang="fr-FR" spc="-10" dirty="0"/>
              <a:t>Hidrostal</a:t>
            </a:r>
            <a:r>
              <a:rPr lang="fr-FR" spc="-45" dirty="0"/>
              <a:t> </a:t>
            </a:r>
            <a:r>
              <a:rPr lang="fr-FR" spc="-10" dirty="0"/>
              <a:t>France,</a:t>
            </a:r>
            <a:r>
              <a:rPr lang="fr-FR" spc="-55" dirty="0"/>
              <a:t> </a:t>
            </a:r>
            <a:r>
              <a:rPr lang="fr-FR" dirty="0"/>
              <a:t>Augustin</a:t>
            </a:r>
            <a:r>
              <a:rPr lang="fr-FR" spc="-30" dirty="0"/>
              <a:t> </a:t>
            </a:r>
            <a:r>
              <a:rPr lang="fr-FR" dirty="0"/>
              <a:t>Berge,</a:t>
            </a:r>
            <a:r>
              <a:rPr lang="fr-FR" spc="-30" dirty="0"/>
              <a:t> </a:t>
            </a:r>
            <a:r>
              <a:rPr lang="fr-FR" dirty="0"/>
              <a:t>p.</a:t>
            </a:r>
            <a:r>
              <a:rPr lang="fr-FR" spc="-50" dirty="0"/>
              <a:t> </a:t>
            </a:r>
            <a:fld id="{81D60167-4931-47E6-BA6A-407CBD079E47}" type="slidenum">
              <a:rPr spc="-50" smtClean="0"/>
              <a:pPr marL="102235">
                <a:lnSpc>
                  <a:spcPts val="1430"/>
                </a:lnSpc>
              </a:pPr>
              <a:t>30</a:t>
            </a:fld>
            <a:endParaRPr spc="-25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375"/>
            <a:ext cx="12192000" cy="6845300"/>
            <a:chOff x="0" y="25"/>
            <a:chExt cx="12192000" cy="6845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18332" y="150939"/>
              <a:ext cx="2615196" cy="8274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5"/>
              <a:ext cx="12192000" cy="642518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236840" y="654022"/>
            <a:ext cx="3089910" cy="5146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Histoire</a:t>
            </a:r>
            <a:r>
              <a:rPr sz="32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du</a:t>
            </a:r>
            <a:r>
              <a:rPr sz="32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groupe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gamme</a:t>
            </a:r>
            <a:endParaRPr sz="3200" dirty="0">
              <a:latin typeface="Calibri"/>
              <a:cs typeface="Calibri"/>
            </a:endParaRPr>
          </a:p>
          <a:p>
            <a:pPr marL="12700">
              <a:spcBef>
                <a:spcPts val="1920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roue</a:t>
            </a:r>
            <a:endParaRPr sz="3200" dirty="0">
              <a:latin typeface="Calibri"/>
              <a:cs typeface="Calibri"/>
            </a:endParaRPr>
          </a:p>
          <a:p>
            <a:pPr marL="12700" marR="1065530">
              <a:lnSpc>
                <a:spcPct val="150000"/>
              </a:lnSpc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moteurs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Preroclean</a:t>
            </a:r>
            <a:endParaRPr sz="3200" dirty="0">
              <a:latin typeface="Calibri"/>
              <a:cs typeface="Calibri"/>
            </a:endParaRPr>
          </a:p>
          <a:p>
            <a:pPr marL="12700">
              <a:spcBef>
                <a:spcPts val="1914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rendements</a:t>
            </a:r>
            <a:endParaRPr sz="3200" dirty="0">
              <a:latin typeface="Calibri"/>
              <a:cs typeface="Calibri"/>
            </a:endParaRPr>
          </a:p>
          <a:p>
            <a:pPr marL="12700">
              <a:spcBef>
                <a:spcPts val="1925"/>
              </a:spcBef>
            </a:pP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Conclusion</a:t>
            </a:r>
            <a:endParaRPr sz="3200" dirty="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156589" y="5267338"/>
            <a:ext cx="4284345" cy="598805"/>
            <a:chOff x="1156588" y="5260987"/>
            <a:chExt cx="4284345" cy="598805"/>
          </a:xfrm>
        </p:grpSpPr>
        <p:sp>
          <p:nvSpPr>
            <p:cNvPr id="7" name="object 7"/>
            <p:cNvSpPr/>
            <p:nvPr/>
          </p:nvSpPr>
          <p:spPr>
            <a:xfrm>
              <a:off x="1156588" y="5270131"/>
              <a:ext cx="4284345" cy="0"/>
            </a:xfrm>
            <a:custGeom>
              <a:avLst/>
              <a:gdLst/>
              <a:ahLst/>
              <a:cxnLst/>
              <a:rect l="l" t="t" r="r" b="b"/>
              <a:pathLst>
                <a:path w="4284345">
                  <a:moveTo>
                    <a:pt x="0" y="0"/>
                  </a:moveTo>
                  <a:lnTo>
                    <a:pt x="4283964" y="0"/>
                  </a:lnTo>
                </a:path>
              </a:pathLst>
            </a:custGeom>
            <a:ln w="1828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1156588" y="5850648"/>
              <a:ext cx="4284345" cy="0"/>
            </a:xfrm>
            <a:custGeom>
              <a:avLst/>
              <a:gdLst/>
              <a:ahLst/>
              <a:cxnLst/>
              <a:rect l="l" t="t" r="r" b="b"/>
              <a:pathLst>
                <a:path w="4284345">
                  <a:moveTo>
                    <a:pt x="0" y="0"/>
                  </a:moveTo>
                  <a:lnTo>
                    <a:pt x="4283964" y="0"/>
                  </a:lnTo>
                </a:path>
              </a:pathLst>
            </a:custGeom>
            <a:ln w="1828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916813" y="6506327"/>
            <a:ext cx="1478280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400" b="1" spc="-10" dirty="0">
                <a:solidFill>
                  <a:srgbClr val="7E7E7E"/>
                </a:solidFill>
                <a:latin typeface="Calibri"/>
                <a:cs typeface="Calibri"/>
                <a:hlinkClick r:id="rId4"/>
              </a:rPr>
              <a:t>www.hidrostal.com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>
              <a:lnSpc>
                <a:spcPts val="1430"/>
              </a:lnSpc>
            </a:pPr>
            <a:r>
              <a:rPr spc="-10" dirty="0"/>
              <a:t>Hidrostal</a:t>
            </a:r>
            <a:r>
              <a:rPr spc="-40" dirty="0"/>
              <a:t> </a:t>
            </a:r>
            <a:r>
              <a:rPr spc="-10" dirty="0"/>
              <a:t>France,</a:t>
            </a:r>
            <a:r>
              <a:rPr spc="-55" dirty="0"/>
              <a:t> </a:t>
            </a:r>
            <a:r>
              <a:rPr dirty="0"/>
              <a:t>Augustin</a:t>
            </a:r>
            <a:r>
              <a:rPr spc="-25" dirty="0"/>
              <a:t> </a:t>
            </a:r>
            <a:r>
              <a:rPr dirty="0"/>
              <a:t>Berge,</a:t>
            </a:r>
            <a:r>
              <a:rPr spc="-35" dirty="0"/>
              <a:t> </a:t>
            </a:r>
            <a:r>
              <a:rPr dirty="0"/>
              <a:t>p.</a:t>
            </a:r>
            <a:r>
              <a:rPr spc="-40" dirty="0"/>
              <a:t> </a:t>
            </a:r>
            <a:fld id="{81D60167-4931-47E6-BA6A-407CBD079E47}" type="slidenum">
              <a:rPr spc="-25" dirty="0"/>
              <a:pPr marL="12700">
                <a:lnSpc>
                  <a:spcPts val="1430"/>
                </a:lnSpc>
              </a:pPr>
              <a:t>31</a:t>
            </a:fld>
            <a:endParaRPr spc="-25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18332" y="157290"/>
            <a:ext cx="2615196" cy="82748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9290"/>
            <a:ext cx="10515600" cy="689932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52069">
              <a:lnSpc>
                <a:spcPct val="100000"/>
              </a:lnSpc>
              <a:spcBef>
                <a:spcPts val="100"/>
              </a:spcBef>
            </a:pPr>
            <a:r>
              <a:rPr dirty="0"/>
              <a:t>Cout</a:t>
            </a:r>
            <a:r>
              <a:rPr spc="-30" dirty="0"/>
              <a:t> </a:t>
            </a:r>
            <a:r>
              <a:rPr dirty="0"/>
              <a:t>de</a:t>
            </a:r>
            <a:r>
              <a:rPr spc="-15" dirty="0"/>
              <a:t> </a:t>
            </a:r>
            <a:r>
              <a:rPr dirty="0"/>
              <a:t>Cycle</a:t>
            </a:r>
            <a:r>
              <a:rPr spc="-35" dirty="0"/>
              <a:t>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vie</a:t>
            </a:r>
            <a:r>
              <a:rPr spc="-20" dirty="0"/>
              <a:t> </a:t>
            </a:r>
            <a:r>
              <a:rPr dirty="0"/>
              <a:t>du</a:t>
            </a:r>
            <a:r>
              <a:rPr spc="-10" dirty="0"/>
              <a:t> produit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8463" y="1881885"/>
            <a:ext cx="59867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spcBef>
                <a:spcPts val="100"/>
              </a:spcBef>
              <a:buClr>
                <a:srgbClr val="FFD100"/>
              </a:buClr>
              <a:buSzPct val="118750"/>
              <a:buFont typeface="Wingdings"/>
              <a:buChar char=""/>
              <a:tabLst>
                <a:tab pos="240665" algn="l"/>
              </a:tabLst>
            </a:pP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LCC=</a:t>
            </a:r>
            <a:r>
              <a:rPr sz="2400" spc="-4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CiC</a:t>
            </a:r>
            <a:r>
              <a:rPr sz="2400"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+</a:t>
            </a:r>
            <a:r>
              <a:rPr sz="2400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Cin</a:t>
            </a:r>
            <a:r>
              <a:rPr sz="2400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+</a:t>
            </a:r>
            <a:r>
              <a:rPr sz="2400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Ce</a:t>
            </a:r>
            <a:r>
              <a:rPr sz="2400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+</a:t>
            </a:r>
            <a:r>
              <a:rPr sz="2400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Co</a:t>
            </a:r>
            <a:r>
              <a:rPr sz="2400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+</a:t>
            </a:r>
            <a:r>
              <a:rPr sz="2400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Cm</a:t>
            </a:r>
            <a:r>
              <a:rPr sz="2400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+</a:t>
            </a:r>
            <a:r>
              <a:rPr sz="2400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Cs</a:t>
            </a:r>
            <a:r>
              <a:rPr sz="2400"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+</a:t>
            </a:r>
            <a:r>
              <a:rPr sz="2400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Cenv</a:t>
            </a:r>
            <a:r>
              <a:rPr sz="2400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+</a:t>
            </a:r>
            <a:r>
              <a:rPr sz="2400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585858"/>
                </a:solidFill>
                <a:latin typeface="Calibri"/>
                <a:cs typeface="Calibri"/>
              </a:rPr>
              <a:t>Cd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39597" y="2339620"/>
            <a:ext cx="3880485" cy="720725"/>
          </a:xfrm>
          <a:prstGeom prst="rect">
            <a:avLst/>
          </a:prstGeom>
          <a:ln w="28954">
            <a:solidFill>
              <a:srgbClr val="2845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8260">
              <a:lnSpc>
                <a:spcPts val="2475"/>
              </a:lnSpc>
            </a:pPr>
            <a:r>
              <a:rPr sz="1900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Cic:</a:t>
            </a:r>
            <a:r>
              <a:rPr sz="2400" spc="-85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Coût</a:t>
            </a:r>
            <a:r>
              <a:rPr sz="2400" spc="-80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spc="-10" dirty="0">
                <a:solidFill>
                  <a:srgbClr val="585858"/>
                </a:solidFill>
                <a:latin typeface="Calibri Light"/>
                <a:cs typeface="Calibri Light"/>
              </a:rPr>
              <a:t>d’achat</a:t>
            </a:r>
            <a:endParaRPr sz="2400" dirty="0">
              <a:latin typeface="Calibri Light"/>
              <a:cs typeface="Calibri Light"/>
            </a:endParaRPr>
          </a:p>
          <a:p>
            <a:pPr marL="48260">
              <a:spcBef>
                <a:spcPts val="215"/>
              </a:spcBef>
            </a:pPr>
            <a:r>
              <a:rPr sz="1900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Cin:</a:t>
            </a:r>
            <a:r>
              <a:rPr sz="2400" spc="-70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Coût</a:t>
            </a:r>
            <a:r>
              <a:rPr sz="2400" spc="-85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spc="-10" dirty="0">
                <a:solidFill>
                  <a:srgbClr val="585858"/>
                </a:solidFill>
                <a:latin typeface="Calibri Light"/>
                <a:cs typeface="Calibri Light"/>
              </a:rPr>
              <a:t>d’installation</a:t>
            </a:r>
            <a:endParaRPr sz="2400" dirty="0">
              <a:latin typeface="Calibri Light"/>
              <a:cs typeface="Calibri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39597" y="3130551"/>
            <a:ext cx="3880485" cy="312073"/>
          </a:xfrm>
          <a:prstGeom prst="rect">
            <a:avLst/>
          </a:prstGeom>
          <a:ln w="28954">
            <a:solidFill>
              <a:srgbClr val="2845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8260">
              <a:lnSpc>
                <a:spcPts val="2350"/>
              </a:lnSpc>
            </a:pPr>
            <a:r>
              <a:rPr sz="1900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Ce:</a:t>
            </a:r>
            <a:r>
              <a:rPr sz="2400" spc="-70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Coût</a:t>
            </a:r>
            <a:r>
              <a:rPr sz="2400" spc="-80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spc="-10" dirty="0">
                <a:solidFill>
                  <a:srgbClr val="585858"/>
                </a:solidFill>
                <a:latin typeface="Calibri Light"/>
                <a:cs typeface="Calibri Light"/>
              </a:rPr>
              <a:t>d’énergie</a:t>
            </a:r>
            <a:endParaRPr sz="2400" dirty="0">
              <a:latin typeface="Calibri Light"/>
              <a:cs typeface="Calibri 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39597" y="3497961"/>
            <a:ext cx="3880485" cy="749935"/>
          </a:xfrm>
          <a:prstGeom prst="rect">
            <a:avLst/>
          </a:prstGeom>
          <a:ln w="28954">
            <a:solidFill>
              <a:srgbClr val="2845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8260">
              <a:lnSpc>
                <a:spcPts val="2625"/>
              </a:lnSpc>
            </a:pPr>
            <a:r>
              <a:rPr sz="1900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Co:</a:t>
            </a:r>
            <a:r>
              <a:rPr sz="2400" spc="-80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Coût</a:t>
            </a:r>
            <a:r>
              <a:rPr sz="2400" spc="-75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spc="-10" dirty="0">
                <a:solidFill>
                  <a:srgbClr val="585858"/>
                </a:solidFill>
                <a:latin typeface="Calibri Light"/>
                <a:cs typeface="Calibri Light"/>
              </a:rPr>
              <a:t>d’exploitation</a:t>
            </a:r>
            <a:endParaRPr sz="2400" dirty="0">
              <a:latin typeface="Calibri Light"/>
              <a:cs typeface="Calibri Light"/>
            </a:endParaRPr>
          </a:p>
          <a:p>
            <a:pPr marL="48260">
              <a:spcBef>
                <a:spcPts val="215"/>
              </a:spcBef>
            </a:pPr>
            <a:r>
              <a:rPr sz="1900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Cm:</a:t>
            </a:r>
            <a:r>
              <a:rPr sz="2400" spc="-90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Coût</a:t>
            </a:r>
            <a:r>
              <a:rPr sz="2400" spc="-90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de</a:t>
            </a:r>
            <a:r>
              <a:rPr sz="2400" spc="-80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spc="-10" dirty="0">
                <a:solidFill>
                  <a:srgbClr val="585858"/>
                </a:solidFill>
                <a:latin typeface="Calibri Light"/>
                <a:cs typeface="Calibri Light"/>
              </a:rPr>
              <a:t>maintenance</a:t>
            </a:r>
            <a:endParaRPr sz="2400" dirty="0">
              <a:latin typeface="Calibri Light"/>
              <a:cs typeface="Calibri Ligh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39597" y="4317886"/>
            <a:ext cx="3880485" cy="719455"/>
          </a:xfrm>
          <a:prstGeom prst="rect">
            <a:avLst/>
          </a:prstGeom>
          <a:ln w="28954">
            <a:solidFill>
              <a:srgbClr val="2845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8260">
              <a:lnSpc>
                <a:spcPts val="2350"/>
              </a:lnSpc>
            </a:pPr>
            <a:r>
              <a:rPr sz="1900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Cs:</a:t>
            </a:r>
            <a:r>
              <a:rPr sz="2400" spc="-65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Coût</a:t>
            </a:r>
            <a:r>
              <a:rPr sz="2400" spc="-80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spc="-10" dirty="0">
                <a:solidFill>
                  <a:srgbClr val="585858"/>
                </a:solidFill>
                <a:latin typeface="Calibri Light"/>
                <a:cs typeface="Calibri Light"/>
              </a:rPr>
              <a:t>d’indisponibilité</a:t>
            </a:r>
            <a:endParaRPr sz="2400" dirty="0">
              <a:latin typeface="Calibri Light"/>
              <a:cs typeface="Calibri Light"/>
            </a:endParaRPr>
          </a:p>
          <a:p>
            <a:pPr marL="48260">
              <a:spcBef>
                <a:spcPts val="215"/>
              </a:spcBef>
            </a:pPr>
            <a:r>
              <a:rPr sz="1900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Cenv:</a:t>
            </a:r>
            <a:r>
              <a:rPr sz="2400" spc="-125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Coût</a:t>
            </a:r>
            <a:r>
              <a:rPr sz="2400" spc="-125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spc="-10" dirty="0">
                <a:solidFill>
                  <a:srgbClr val="585858"/>
                </a:solidFill>
                <a:latin typeface="Calibri Light"/>
                <a:cs typeface="Calibri Light"/>
              </a:rPr>
              <a:t>environnemental</a:t>
            </a:r>
            <a:endParaRPr sz="2400" dirty="0">
              <a:latin typeface="Calibri Light"/>
              <a:cs typeface="Calibri 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39597" y="5107305"/>
            <a:ext cx="3880485" cy="302455"/>
          </a:xfrm>
          <a:prstGeom prst="rect">
            <a:avLst/>
          </a:prstGeom>
          <a:ln w="28954">
            <a:solidFill>
              <a:srgbClr val="2845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8260">
              <a:lnSpc>
                <a:spcPts val="2330"/>
              </a:lnSpc>
            </a:pPr>
            <a:r>
              <a:rPr sz="1900" dirty="0">
                <a:solidFill>
                  <a:srgbClr val="28458F"/>
                </a:solidFill>
                <a:latin typeface="Calibri"/>
                <a:cs typeface="Calibri"/>
              </a:rPr>
              <a:t>→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Cd:</a:t>
            </a:r>
            <a:r>
              <a:rPr sz="2400" spc="-75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Coût</a:t>
            </a:r>
            <a:r>
              <a:rPr sz="2400" spc="-85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585858"/>
                </a:solidFill>
                <a:latin typeface="Calibri Light"/>
                <a:cs typeface="Calibri Light"/>
              </a:rPr>
              <a:t>de</a:t>
            </a:r>
            <a:r>
              <a:rPr sz="2400" spc="-80" dirty="0">
                <a:solidFill>
                  <a:srgbClr val="585858"/>
                </a:solidFill>
                <a:latin typeface="Calibri Light"/>
                <a:cs typeface="Calibri Light"/>
              </a:rPr>
              <a:t> </a:t>
            </a:r>
            <a:r>
              <a:rPr sz="2400" spc="-10" dirty="0">
                <a:solidFill>
                  <a:srgbClr val="585858"/>
                </a:solidFill>
                <a:latin typeface="Calibri Light"/>
                <a:cs typeface="Calibri Light"/>
              </a:rPr>
              <a:t>recyclage</a:t>
            </a:r>
            <a:endParaRPr sz="2400" dirty="0">
              <a:latin typeface="Calibri Light"/>
              <a:cs typeface="Calibri Ligh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42806" y="1560957"/>
            <a:ext cx="2532786" cy="462686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611228" y="2516505"/>
            <a:ext cx="866140" cy="312265"/>
          </a:xfrm>
          <a:prstGeom prst="rect">
            <a:avLst/>
          </a:prstGeom>
          <a:ln w="18288">
            <a:solidFill>
              <a:srgbClr val="004D90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95885">
              <a:spcBef>
                <a:spcPts val="275"/>
              </a:spcBef>
            </a:pPr>
            <a:r>
              <a:rPr b="1" spc="-25" dirty="0">
                <a:latin typeface="Calibri"/>
                <a:cs typeface="Calibri"/>
              </a:rPr>
              <a:t>12%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219700" y="2662935"/>
            <a:ext cx="344170" cy="76200"/>
          </a:xfrm>
          <a:custGeom>
            <a:avLst/>
            <a:gdLst/>
            <a:ahLst/>
            <a:cxnLst/>
            <a:rect l="l" t="t" r="r" b="b"/>
            <a:pathLst>
              <a:path w="344170" h="76200">
                <a:moveTo>
                  <a:pt x="267970" y="0"/>
                </a:moveTo>
                <a:lnTo>
                  <a:pt x="267970" y="76200"/>
                </a:lnTo>
                <a:lnTo>
                  <a:pt x="326390" y="46989"/>
                </a:lnTo>
                <a:lnTo>
                  <a:pt x="281813" y="46989"/>
                </a:lnTo>
                <a:lnTo>
                  <a:pt x="281813" y="27304"/>
                </a:lnTo>
                <a:lnTo>
                  <a:pt x="322579" y="27304"/>
                </a:lnTo>
                <a:lnTo>
                  <a:pt x="267970" y="0"/>
                </a:lnTo>
                <a:close/>
              </a:path>
              <a:path w="344170" h="76200">
                <a:moveTo>
                  <a:pt x="267970" y="27304"/>
                </a:moveTo>
                <a:lnTo>
                  <a:pt x="0" y="27304"/>
                </a:lnTo>
                <a:lnTo>
                  <a:pt x="0" y="46989"/>
                </a:lnTo>
                <a:lnTo>
                  <a:pt x="267970" y="46989"/>
                </a:lnTo>
                <a:lnTo>
                  <a:pt x="267970" y="27304"/>
                </a:lnTo>
                <a:close/>
              </a:path>
              <a:path w="344170" h="76200">
                <a:moveTo>
                  <a:pt x="322579" y="27304"/>
                </a:moveTo>
                <a:lnTo>
                  <a:pt x="281813" y="27304"/>
                </a:lnTo>
                <a:lnTo>
                  <a:pt x="281813" y="46989"/>
                </a:lnTo>
                <a:lnTo>
                  <a:pt x="326390" y="46989"/>
                </a:lnTo>
                <a:lnTo>
                  <a:pt x="344170" y="38100"/>
                </a:lnTo>
                <a:lnTo>
                  <a:pt x="322579" y="27304"/>
                </a:lnTo>
                <a:close/>
              </a:path>
            </a:pathLst>
          </a:custGeom>
          <a:solidFill>
            <a:srgbClr val="28458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 txBox="1"/>
          <p:nvPr/>
        </p:nvSpPr>
        <p:spPr>
          <a:xfrm>
            <a:off x="5614289" y="3092451"/>
            <a:ext cx="866140" cy="313547"/>
          </a:xfrm>
          <a:prstGeom prst="rect">
            <a:avLst/>
          </a:prstGeom>
          <a:ln w="18288">
            <a:solidFill>
              <a:srgbClr val="004D90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95885">
              <a:spcBef>
                <a:spcPts val="285"/>
              </a:spcBef>
            </a:pPr>
            <a:r>
              <a:rPr b="1" spc="-25" dirty="0">
                <a:latin typeface="Calibri"/>
                <a:cs typeface="Calibri"/>
              </a:rPr>
              <a:t>44%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224146" y="3238754"/>
            <a:ext cx="344805" cy="76200"/>
          </a:xfrm>
          <a:custGeom>
            <a:avLst/>
            <a:gdLst/>
            <a:ahLst/>
            <a:cxnLst/>
            <a:rect l="l" t="t" r="r" b="b"/>
            <a:pathLst>
              <a:path w="344804" h="76200">
                <a:moveTo>
                  <a:pt x="268350" y="0"/>
                </a:moveTo>
                <a:lnTo>
                  <a:pt x="268350" y="76200"/>
                </a:lnTo>
                <a:lnTo>
                  <a:pt x="326770" y="46990"/>
                </a:lnTo>
                <a:lnTo>
                  <a:pt x="280415" y="46990"/>
                </a:lnTo>
                <a:lnTo>
                  <a:pt x="280415" y="29083"/>
                </a:lnTo>
                <a:lnTo>
                  <a:pt x="326517" y="29083"/>
                </a:lnTo>
                <a:lnTo>
                  <a:pt x="268350" y="0"/>
                </a:lnTo>
                <a:close/>
              </a:path>
              <a:path w="344804" h="76200">
                <a:moveTo>
                  <a:pt x="268350" y="29083"/>
                </a:moveTo>
                <a:lnTo>
                  <a:pt x="0" y="29083"/>
                </a:lnTo>
                <a:lnTo>
                  <a:pt x="0" y="46990"/>
                </a:lnTo>
                <a:lnTo>
                  <a:pt x="268350" y="46990"/>
                </a:lnTo>
                <a:lnTo>
                  <a:pt x="268350" y="29083"/>
                </a:lnTo>
                <a:close/>
              </a:path>
              <a:path w="344804" h="76200">
                <a:moveTo>
                  <a:pt x="326517" y="29083"/>
                </a:moveTo>
                <a:lnTo>
                  <a:pt x="280415" y="29083"/>
                </a:lnTo>
                <a:lnTo>
                  <a:pt x="280415" y="46990"/>
                </a:lnTo>
                <a:lnTo>
                  <a:pt x="326770" y="46990"/>
                </a:lnTo>
                <a:lnTo>
                  <a:pt x="344550" y="38100"/>
                </a:lnTo>
                <a:lnTo>
                  <a:pt x="326517" y="29083"/>
                </a:lnTo>
                <a:close/>
              </a:path>
            </a:pathLst>
          </a:custGeom>
          <a:solidFill>
            <a:srgbClr val="28458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5"/>
          <p:cNvSpPr txBox="1"/>
          <p:nvPr/>
        </p:nvSpPr>
        <p:spPr>
          <a:xfrm>
            <a:off x="5609704" y="3668535"/>
            <a:ext cx="866140" cy="315471"/>
          </a:xfrm>
          <a:prstGeom prst="rect">
            <a:avLst/>
          </a:prstGeom>
          <a:ln w="18288">
            <a:solidFill>
              <a:srgbClr val="004D9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5885">
              <a:spcBef>
                <a:spcPts val="300"/>
              </a:spcBef>
            </a:pPr>
            <a:r>
              <a:rPr b="1" spc="-25" dirty="0">
                <a:latin typeface="Calibri"/>
                <a:cs typeface="Calibri"/>
              </a:rPr>
              <a:t>17%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217796" y="3814953"/>
            <a:ext cx="344805" cy="76200"/>
          </a:xfrm>
          <a:custGeom>
            <a:avLst/>
            <a:gdLst/>
            <a:ahLst/>
            <a:cxnLst/>
            <a:rect l="l" t="t" r="r" b="b"/>
            <a:pathLst>
              <a:path w="344804" h="76200">
                <a:moveTo>
                  <a:pt x="268604" y="0"/>
                </a:moveTo>
                <a:lnTo>
                  <a:pt x="268604" y="76200"/>
                </a:lnTo>
                <a:lnTo>
                  <a:pt x="323722" y="48641"/>
                </a:lnTo>
                <a:lnTo>
                  <a:pt x="281813" y="48641"/>
                </a:lnTo>
                <a:lnTo>
                  <a:pt x="281813" y="28956"/>
                </a:lnTo>
                <a:lnTo>
                  <a:pt x="326516" y="28956"/>
                </a:lnTo>
                <a:lnTo>
                  <a:pt x="268604" y="0"/>
                </a:lnTo>
                <a:close/>
              </a:path>
              <a:path w="344804" h="76200">
                <a:moveTo>
                  <a:pt x="268604" y="28956"/>
                </a:moveTo>
                <a:lnTo>
                  <a:pt x="0" y="28956"/>
                </a:lnTo>
                <a:lnTo>
                  <a:pt x="0" y="48641"/>
                </a:lnTo>
                <a:lnTo>
                  <a:pt x="268604" y="48641"/>
                </a:lnTo>
                <a:lnTo>
                  <a:pt x="268604" y="28956"/>
                </a:lnTo>
                <a:close/>
              </a:path>
              <a:path w="344804" h="76200">
                <a:moveTo>
                  <a:pt x="326516" y="28956"/>
                </a:moveTo>
                <a:lnTo>
                  <a:pt x="281813" y="28956"/>
                </a:lnTo>
                <a:lnTo>
                  <a:pt x="281813" y="48641"/>
                </a:lnTo>
                <a:lnTo>
                  <a:pt x="323722" y="48641"/>
                </a:lnTo>
                <a:lnTo>
                  <a:pt x="344804" y="38100"/>
                </a:lnTo>
                <a:lnTo>
                  <a:pt x="326516" y="28956"/>
                </a:lnTo>
                <a:close/>
              </a:path>
            </a:pathLst>
          </a:custGeom>
          <a:solidFill>
            <a:srgbClr val="28458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7"/>
          <p:cNvSpPr txBox="1"/>
          <p:nvPr/>
        </p:nvSpPr>
        <p:spPr>
          <a:xfrm>
            <a:off x="5612879" y="4453510"/>
            <a:ext cx="866140" cy="315471"/>
          </a:xfrm>
          <a:prstGeom prst="rect">
            <a:avLst/>
          </a:prstGeom>
          <a:ln w="18288">
            <a:solidFill>
              <a:srgbClr val="004D9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5885">
              <a:spcBef>
                <a:spcPts val="300"/>
              </a:spcBef>
            </a:pPr>
            <a:r>
              <a:rPr b="1" spc="-25" dirty="0">
                <a:latin typeface="Calibri"/>
                <a:cs typeface="Calibri"/>
              </a:rPr>
              <a:t>25%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220971" y="4599685"/>
            <a:ext cx="344805" cy="76200"/>
          </a:xfrm>
          <a:custGeom>
            <a:avLst/>
            <a:gdLst/>
            <a:ahLst/>
            <a:cxnLst/>
            <a:rect l="l" t="t" r="r" b="b"/>
            <a:pathLst>
              <a:path w="344804" h="76200">
                <a:moveTo>
                  <a:pt x="268350" y="0"/>
                </a:moveTo>
                <a:lnTo>
                  <a:pt x="268350" y="76200"/>
                </a:lnTo>
                <a:lnTo>
                  <a:pt x="322961" y="48894"/>
                </a:lnTo>
                <a:lnTo>
                  <a:pt x="281813" y="48894"/>
                </a:lnTo>
                <a:lnTo>
                  <a:pt x="281813" y="29209"/>
                </a:lnTo>
                <a:lnTo>
                  <a:pt x="326770" y="29209"/>
                </a:lnTo>
                <a:lnTo>
                  <a:pt x="268350" y="0"/>
                </a:lnTo>
                <a:close/>
              </a:path>
              <a:path w="344804" h="76200">
                <a:moveTo>
                  <a:pt x="268350" y="29209"/>
                </a:moveTo>
                <a:lnTo>
                  <a:pt x="0" y="29209"/>
                </a:lnTo>
                <a:lnTo>
                  <a:pt x="0" y="48894"/>
                </a:lnTo>
                <a:lnTo>
                  <a:pt x="268350" y="48894"/>
                </a:lnTo>
                <a:lnTo>
                  <a:pt x="268350" y="29209"/>
                </a:lnTo>
                <a:close/>
              </a:path>
              <a:path w="344804" h="76200">
                <a:moveTo>
                  <a:pt x="326770" y="29209"/>
                </a:moveTo>
                <a:lnTo>
                  <a:pt x="281813" y="29209"/>
                </a:lnTo>
                <a:lnTo>
                  <a:pt x="281813" y="48894"/>
                </a:lnTo>
                <a:lnTo>
                  <a:pt x="322961" y="48894"/>
                </a:lnTo>
                <a:lnTo>
                  <a:pt x="344550" y="38100"/>
                </a:lnTo>
                <a:lnTo>
                  <a:pt x="326770" y="29209"/>
                </a:lnTo>
                <a:close/>
              </a:path>
            </a:pathLst>
          </a:custGeom>
          <a:solidFill>
            <a:srgbClr val="28458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object 19"/>
          <p:cNvSpPr txBox="1"/>
          <p:nvPr/>
        </p:nvSpPr>
        <p:spPr>
          <a:xfrm>
            <a:off x="5609704" y="5053966"/>
            <a:ext cx="866140" cy="316753"/>
          </a:xfrm>
          <a:prstGeom prst="rect">
            <a:avLst/>
          </a:prstGeom>
          <a:ln w="18288">
            <a:solidFill>
              <a:srgbClr val="004D9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5885">
              <a:spcBef>
                <a:spcPts val="310"/>
              </a:spcBef>
            </a:pPr>
            <a:r>
              <a:rPr b="1" spc="-25" dirty="0">
                <a:latin typeface="Calibri"/>
                <a:cs typeface="Calibri"/>
              </a:rPr>
              <a:t>2%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217796" y="5200396"/>
            <a:ext cx="344805" cy="76200"/>
          </a:xfrm>
          <a:custGeom>
            <a:avLst/>
            <a:gdLst/>
            <a:ahLst/>
            <a:cxnLst/>
            <a:rect l="l" t="t" r="r" b="b"/>
            <a:pathLst>
              <a:path w="344804" h="76200">
                <a:moveTo>
                  <a:pt x="268604" y="0"/>
                </a:moveTo>
                <a:lnTo>
                  <a:pt x="268604" y="76199"/>
                </a:lnTo>
                <a:lnTo>
                  <a:pt x="327025" y="46989"/>
                </a:lnTo>
                <a:lnTo>
                  <a:pt x="281813" y="46989"/>
                </a:lnTo>
                <a:lnTo>
                  <a:pt x="281813" y="28701"/>
                </a:lnTo>
                <a:lnTo>
                  <a:pt x="326008" y="28701"/>
                </a:lnTo>
                <a:lnTo>
                  <a:pt x="268604" y="0"/>
                </a:lnTo>
                <a:close/>
              </a:path>
              <a:path w="344804" h="76200">
                <a:moveTo>
                  <a:pt x="268604" y="28701"/>
                </a:moveTo>
                <a:lnTo>
                  <a:pt x="0" y="28701"/>
                </a:lnTo>
                <a:lnTo>
                  <a:pt x="0" y="46989"/>
                </a:lnTo>
                <a:lnTo>
                  <a:pt x="268604" y="46989"/>
                </a:lnTo>
                <a:lnTo>
                  <a:pt x="268604" y="28701"/>
                </a:lnTo>
                <a:close/>
              </a:path>
              <a:path w="344804" h="76200">
                <a:moveTo>
                  <a:pt x="326008" y="28701"/>
                </a:moveTo>
                <a:lnTo>
                  <a:pt x="281813" y="28701"/>
                </a:lnTo>
                <a:lnTo>
                  <a:pt x="281813" y="46989"/>
                </a:lnTo>
                <a:lnTo>
                  <a:pt x="327025" y="46989"/>
                </a:lnTo>
                <a:lnTo>
                  <a:pt x="344804" y="38099"/>
                </a:lnTo>
                <a:lnTo>
                  <a:pt x="326008" y="28701"/>
                </a:lnTo>
                <a:close/>
              </a:path>
            </a:pathLst>
          </a:custGeom>
          <a:solidFill>
            <a:srgbClr val="28458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00290" y="3074213"/>
            <a:ext cx="361188" cy="411441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00290" y="3645661"/>
            <a:ext cx="361188" cy="416064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00290" y="4432300"/>
            <a:ext cx="361086" cy="412750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916813" y="6506327"/>
            <a:ext cx="1478280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400" b="1" spc="-10" dirty="0">
                <a:solidFill>
                  <a:srgbClr val="7E7E7E"/>
                </a:solidFill>
                <a:latin typeface="Calibri"/>
                <a:cs typeface="Calibri"/>
                <a:hlinkClick r:id="rId7"/>
              </a:rPr>
              <a:t>www.hidrostal.com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xfrm>
            <a:off x="8456041" y="6524234"/>
            <a:ext cx="2857360" cy="20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02235">
              <a:lnSpc>
                <a:spcPts val="1430"/>
              </a:lnSpc>
            </a:pPr>
            <a:r>
              <a:rPr lang="fr-FR" spc="-10" dirty="0"/>
              <a:t>Hidrostal</a:t>
            </a:r>
            <a:r>
              <a:rPr lang="fr-FR" spc="-45" dirty="0"/>
              <a:t> </a:t>
            </a:r>
            <a:r>
              <a:rPr lang="fr-FR" spc="-10" dirty="0"/>
              <a:t>France,</a:t>
            </a:r>
            <a:r>
              <a:rPr lang="fr-FR" spc="-55" dirty="0"/>
              <a:t> </a:t>
            </a:r>
            <a:r>
              <a:rPr lang="fr-FR" dirty="0"/>
              <a:t>Augustin</a:t>
            </a:r>
            <a:r>
              <a:rPr lang="fr-FR" spc="-30" dirty="0"/>
              <a:t> </a:t>
            </a:r>
            <a:r>
              <a:rPr lang="fr-FR" dirty="0"/>
              <a:t>Berge,</a:t>
            </a:r>
            <a:r>
              <a:rPr lang="fr-FR" spc="-30" dirty="0"/>
              <a:t> </a:t>
            </a:r>
            <a:r>
              <a:rPr lang="fr-FR" dirty="0"/>
              <a:t>p.</a:t>
            </a:r>
            <a:r>
              <a:rPr lang="fr-FR" spc="-50" dirty="0"/>
              <a:t> </a:t>
            </a:r>
            <a:fld id="{81D60167-4931-47E6-BA6A-407CBD079E47}" type="slidenum">
              <a:rPr spc="-50" smtClean="0"/>
              <a:pPr marL="102235">
                <a:lnSpc>
                  <a:spcPts val="1430"/>
                </a:lnSpc>
              </a:pPr>
              <a:t>32</a:t>
            </a:fld>
            <a:endParaRPr spc="-25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97" y="14047"/>
            <a:ext cx="12183110" cy="6845934"/>
            <a:chOff x="0" y="0"/>
            <a:chExt cx="12183110" cy="684593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9914" y="202608"/>
              <a:ext cx="2771123" cy="635480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4669790" cy="6845300"/>
            </a:xfrm>
            <a:custGeom>
              <a:avLst/>
              <a:gdLst/>
              <a:ahLst/>
              <a:cxnLst/>
              <a:rect l="l" t="t" r="r" b="b"/>
              <a:pathLst>
                <a:path w="4669790" h="6845300">
                  <a:moveTo>
                    <a:pt x="4669408" y="0"/>
                  </a:moveTo>
                  <a:lnTo>
                    <a:pt x="0" y="0"/>
                  </a:lnTo>
                  <a:lnTo>
                    <a:pt x="0" y="6845300"/>
                  </a:lnTo>
                  <a:lnTo>
                    <a:pt x="2167465" y="6845300"/>
                  </a:lnTo>
                  <a:lnTo>
                    <a:pt x="4669408" y="0"/>
                  </a:lnTo>
                  <a:close/>
                </a:path>
              </a:pathLst>
            </a:custGeom>
            <a:solidFill>
              <a:srgbClr val="004D90">
                <a:alpha val="68998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738754"/>
              <a:ext cx="12183110" cy="4107179"/>
            </a:xfrm>
            <a:custGeom>
              <a:avLst/>
              <a:gdLst/>
              <a:ahLst/>
              <a:cxnLst/>
              <a:rect l="l" t="t" r="r" b="b"/>
              <a:pathLst>
                <a:path w="12183110" h="4107179">
                  <a:moveTo>
                    <a:pt x="12182856" y="0"/>
                  </a:moveTo>
                  <a:lnTo>
                    <a:pt x="0" y="0"/>
                  </a:lnTo>
                  <a:lnTo>
                    <a:pt x="0" y="4107053"/>
                  </a:lnTo>
                  <a:lnTo>
                    <a:pt x="12182856" y="4107053"/>
                  </a:lnTo>
                  <a:lnTo>
                    <a:pt x="12182856" y="0"/>
                  </a:lnTo>
                  <a:close/>
                </a:path>
              </a:pathLst>
            </a:custGeom>
            <a:solidFill>
              <a:srgbClr val="004D90">
                <a:alpha val="78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2458085" y="6460235"/>
              <a:ext cx="2987040" cy="158750"/>
            </a:xfrm>
            <a:custGeom>
              <a:avLst/>
              <a:gdLst/>
              <a:ahLst/>
              <a:cxnLst/>
              <a:rect l="l" t="t" r="r" b="b"/>
              <a:pathLst>
                <a:path w="2987040" h="158750">
                  <a:moveTo>
                    <a:pt x="167513" y="6223"/>
                  </a:moveTo>
                  <a:lnTo>
                    <a:pt x="0" y="6223"/>
                  </a:lnTo>
                  <a:lnTo>
                    <a:pt x="0" y="158623"/>
                  </a:lnTo>
                  <a:lnTo>
                    <a:pt x="167513" y="158623"/>
                  </a:lnTo>
                  <a:lnTo>
                    <a:pt x="167513" y="6223"/>
                  </a:lnTo>
                  <a:close/>
                </a:path>
                <a:path w="2987040" h="158750">
                  <a:moveTo>
                    <a:pt x="2986786" y="0"/>
                  </a:moveTo>
                  <a:lnTo>
                    <a:pt x="2819273" y="0"/>
                  </a:lnTo>
                  <a:lnTo>
                    <a:pt x="2819273" y="152400"/>
                  </a:lnTo>
                  <a:lnTo>
                    <a:pt x="2986786" y="152400"/>
                  </a:lnTo>
                  <a:lnTo>
                    <a:pt x="2986786" y="0"/>
                  </a:lnTo>
                  <a:close/>
                </a:path>
              </a:pathLst>
            </a:custGeom>
            <a:solidFill>
              <a:srgbClr val="FFCA0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20727" y="653808"/>
              <a:ext cx="4841722" cy="128018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668014" y="2441829"/>
              <a:ext cx="8514715" cy="298450"/>
            </a:xfrm>
            <a:custGeom>
              <a:avLst/>
              <a:gdLst/>
              <a:ahLst/>
              <a:cxnLst/>
              <a:rect l="l" t="t" r="r" b="b"/>
              <a:pathLst>
                <a:path w="8514715" h="298450">
                  <a:moveTo>
                    <a:pt x="8514588" y="0"/>
                  </a:moveTo>
                  <a:lnTo>
                    <a:pt x="6426104" y="0"/>
                  </a:lnTo>
                  <a:lnTo>
                    <a:pt x="109982" y="1143"/>
                  </a:lnTo>
                  <a:lnTo>
                    <a:pt x="0" y="298450"/>
                  </a:lnTo>
                  <a:lnTo>
                    <a:pt x="8514588" y="296929"/>
                  </a:lnTo>
                  <a:lnTo>
                    <a:pt x="8514588" y="0"/>
                  </a:lnTo>
                  <a:close/>
                </a:path>
              </a:pathLst>
            </a:custGeom>
            <a:solidFill>
              <a:srgbClr val="FFCA0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671320" y="2739897"/>
            <a:ext cx="8718550" cy="93980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6000" dirty="0">
                <a:solidFill>
                  <a:srgbClr val="FFFFFF"/>
                </a:solidFill>
              </a:rPr>
              <a:t>QUESTIONS OUVERTES</a:t>
            </a:r>
            <a:endParaRPr sz="6000" dirty="0"/>
          </a:p>
        </p:txBody>
      </p:sp>
      <p:sp>
        <p:nvSpPr>
          <p:cNvPr id="10" name="object 10"/>
          <p:cNvSpPr txBox="1"/>
          <p:nvPr/>
        </p:nvSpPr>
        <p:spPr>
          <a:xfrm>
            <a:off x="662431" y="6472659"/>
            <a:ext cx="1567180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Hidrostal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Holding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AG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76524" y="6472659"/>
            <a:ext cx="2139315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8213</a:t>
            </a:r>
            <a:r>
              <a:rPr sz="14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Neunkirch,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Switzerland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16826" y="5587507"/>
            <a:ext cx="1478280" cy="18203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>
              <a:lnSpc>
                <a:spcPts val="1430"/>
              </a:lnSpc>
            </a:pPr>
            <a:r>
              <a:rPr sz="1400" b="1" spc="-10" dirty="0">
                <a:solidFill>
                  <a:schemeClr val="bg1"/>
                </a:solidFill>
                <a:latin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www.hidrostal.com</a:t>
            </a:r>
            <a:endParaRPr lang="en-US" sz="1400" dirty="0">
              <a:solidFill>
                <a:schemeClr val="bg1"/>
              </a:solidFill>
              <a:latin typeface="Calibri"/>
              <a:ea typeface="Calibri"/>
              <a:cs typeface="Calibri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1004A6F-EE23-F51C-6AAB-8573CE592D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869620"/>
              </p:ext>
            </p:extLst>
          </p:nvPr>
        </p:nvGraphicFramePr>
        <p:xfrm>
          <a:off x="4531720" y="4037311"/>
          <a:ext cx="3134266" cy="12534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8362">
                  <a:extLst>
                    <a:ext uri="{9D8B030D-6E8A-4147-A177-3AD203B41FA5}">
                      <a16:colId xmlns:a16="http://schemas.microsoft.com/office/drawing/2014/main" val="1814839963"/>
                    </a:ext>
                  </a:extLst>
                </a:gridCol>
                <a:gridCol w="2735904">
                  <a:extLst>
                    <a:ext uri="{9D8B030D-6E8A-4147-A177-3AD203B41FA5}">
                      <a16:colId xmlns:a16="http://schemas.microsoft.com/office/drawing/2014/main" val="56183079"/>
                    </a:ext>
                  </a:extLst>
                </a:gridCol>
              </a:tblGrid>
              <a:tr h="552450">
                <a:tc rowSpan="3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Augustin BERGE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373246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5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Directeur </a:t>
                      </a:r>
                      <a:r>
                        <a:rPr lang="fr-FR" sz="1150" noProof="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général</a:t>
                      </a:r>
                      <a:r>
                        <a:rPr lang="en-US" sz="115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France / CEO France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8001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5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Phone:  +33 (0)4 81 13 17 60</a:t>
                      </a:r>
                      <a:br>
                        <a:rPr lang="en-US" sz="115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</a:br>
                      <a:r>
                        <a:rPr lang="en-US" sz="115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Mobile: +33 (0)6 65 76 55 35</a:t>
                      </a:r>
                      <a:br>
                        <a:rPr lang="en-US" sz="115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</a:br>
                      <a:r>
                        <a:rPr lang="en-US" sz="1150" dirty="0">
                          <a:solidFill>
                            <a:schemeClr val="bg1"/>
                          </a:solidFill>
                          <a:effectLst/>
                          <a:latin typeface="Calibri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augustin.berge@hidrostal.com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  <a:latin typeface="Calibri"/>
                        <a:hlinkClick r:id="rId5">
                          <a:extLst>
                            <a:ext uri="{A12FA001-AC4F-418D-AE19-62706E023703}">
                              <ahyp:hlinkClr xmlns:ahyp="http://schemas.microsoft.com/office/drawing/2018/hyperlinkcolor" val="tx"/>
                            </a:ext>
                          </a:extLst>
                        </a:hlinkClick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362217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E82984AB-C65C-9757-9460-5CE1A88190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080351"/>
              </p:ext>
            </p:extLst>
          </p:nvPr>
        </p:nvGraphicFramePr>
        <p:xfrm>
          <a:off x="8680387" y="4111317"/>
          <a:ext cx="3035438" cy="12534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5801">
                  <a:extLst>
                    <a:ext uri="{9D8B030D-6E8A-4147-A177-3AD203B41FA5}">
                      <a16:colId xmlns:a16="http://schemas.microsoft.com/office/drawing/2014/main" val="1757294067"/>
                    </a:ext>
                  </a:extLst>
                </a:gridCol>
                <a:gridCol w="2649637">
                  <a:extLst>
                    <a:ext uri="{9D8B030D-6E8A-4147-A177-3AD203B41FA5}">
                      <a16:colId xmlns:a16="http://schemas.microsoft.com/office/drawing/2014/main" val="3728142297"/>
                    </a:ext>
                  </a:extLst>
                </a:gridCol>
              </a:tblGrid>
              <a:tr h="552450">
                <a:tc rowSpan="3">
                  <a:txBody>
                    <a:bodyPr/>
                    <a:lstStyle/>
                    <a:p>
                      <a:endParaRPr lang="en-US" dirty="0">
                        <a:effectLst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Eric BRAY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431673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50" dirty="0">
                          <a:solidFill>
                            <a:schemeClr val="bg1"/>
                          </a:solidFill>
                          <a:effectLst/>
                          <a:ea typeface="Times New Roman" panose="02020603050405020304" pitchFamily="18" charset="0"/>
                        </a:rPr>
                        <a:t>Responsable commercial 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lvl="0">
                        <a:buNone/>
                      </a:pPr>
                      <a:r>
                        <a:rPr lang="en-US" sz="1150" dirty="0">
                          <a:solidFill>
                            <a:schemeClr val="bg1"/>
                          </a:solidFill>
                          <a:effectLst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en-US" sz="1150" dirty="0" err="1">
                          <a:solidFill>
                            <a:schemeClr val="bg1"/>
                          </a:solidFill>
                          <a:effectLst/>
                          <a:ea typeface="Times New Roman" panose="02020603050405020304" pitchFamily="18" charset="0"/>
                        </a:rPr>
                        <a:t>Région</a:t>
                      </a:r>
                      <a:r>
                        <a:rPr lang="en-US" sz="1150" dirty="0">
                          <a:solidFill>
                            <a:schemeClr val="bg1"/>
                          </a:solidFill>
                          <a:effectLst/>
                          <a:ea typeface="Times New Roman" panose="02020603050405020304" pitchFamily="18" charset="0"/>
                        </a:rPr>
                        <a:t> HAUT De FRANCE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556081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5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Mobile: +33 (0)7 72 06 08 30</a:t>
                      </a:r>
                      <a:br>
                        <a:rPr lang="en-US" sz="115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</a:br>
                      <a:r>
                        <a:rPr lang="en-US" sz="1150" dirty="0">
                          <a:solidFill>
                            <a:schemeClr val="bg1"/>
                          </a:solidFill>
                          <a:effectLst/>
                          <a:latin typeface="Calibri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eric.bray@hidrostal.com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  <a:latin typeface="Calibri"/>
                        <a:hlinkClick r:id="rId6">
                          <a:extLst>
                            <a:ext uri="{A12FA001-AC4F-418D-AE19-62706E023703}">
                              <ahyp:hlinkClr xmlns:ahyp="http://schemas.microsoft.com/office/drawing/2018/hyperlinkcolor" val="tx"/>
                            </a:ext>
                          </a:extLst>
                        </a:hlinkClick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2540763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FE4CEDB6-C647-5E46-5480-738629DB25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5824826"/>
              </p:ext>
            </p:extLst>
          </p:nvPr>
        </p:nvGraphicFramePr>
        <p:xfrm>
          <a:off x="467720" y="4034348"/>
          <a:ext cx="3035438" cy="12534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5801">
                  <a:extLst>
                    <a:ext uri="{9D8B030D-6E8A-4147-A177-3AD203B41FA5}">
                      <a16:colId xmlns:a16="http://schemas.microsoft.com/office/drawing/2014/main" val="1757294067"/>
                    </a:ext>
                  </a:extLst>
                </a:gridCol>
                <a:gridCol w="2649637">
                  <a:extLst>
                    <a:ext uri="{9D8B030D-6E8A-4147-A177-3AD203B41FA5}">
                      <a16:colId xmlns:a16="http://schemas.microsoft.com/office/drawing/2014/main" val="3728142297"/>
                    </a:ext>
                  </a:extLst>
                </a:gridCol>
              </a:tblGrid>
              <a:tr h="552450">
                <a:tc rowSpan="3">
                  <a:txBody>
                    <a:bodyPr/>
                    <a:lstStyle/>
                    <a:p>
                      <a:endParaRPr lang="en-US" dirty="0">
                        <a:effectLst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Bertrand FOURNIER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431673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50" dirty="0">
                          <a:solidFill>
                            <a:schemeClr val="bg1"/>
                          </a:solidFill>
                          <a:effectLst/>
                          <a:ea typeface="Times New Roman" panose="02020603050405020304" pitchFamily="18" charset="0"/>
                        </a:rPr>
                        <a:t>Responsable commercial 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lvl="0">
                        <a:buNone/>
                      </a:pPr>
                      <a:r>
                        <a:rPr lang="en-US" sz="1150" dirty="0">
                          <a:solidFill>
                            <a:schemeClr val="bg1"/>
                          </a:solidFill>
                          <a:effectLst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en-US" sz="1150" dirty="0" err="1">
                          <a:solidFill>
                            <a:schemeClr val="bg1"/>
                          </a:solidFill>
                          <a:effectLst/>
                          <a:ea typeface="Times New Roman" panose="02020603050405020304" pitchFamily="18" charset="0"/>
                        </a:rPr>
                        <a:t>Région</a:t>
                      </a:r>
                      <a:r>
                        <a:rPr lang="en-US" sz="1150" dirty="0">
                          <a:solidFill>
                            <a:schemeClr val="bg1"/>
                          </a:solidFill>
                          <a:effectLst/>
                          <a:ea typeface="Times New Roman" panose="02020603050405020304" pitchFamily="18" charset="0"/>
                        </a:rPr>
                        <a:t> Nord - OUEST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556081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5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Mobile: +33 (0)6 45 86 32 29</a:t>
                      </a:r>
                      <a:br>
                        <a:rPr lang="en-US" sz="115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</a:br>
                      <a:r>
                        <a:rPr lang="en-US" sz="1150" dirty="0">
                          <a:solidFill>
                            <a:schemeClr val="bg1"/>
                          </a:solidFill>
                          <a:effectLst/>
                          <a:latin typeface="Calibri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bertrand.fournier@hidrostal.com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  <a:latin typeface="Calibri"/>
                        <a:hlinkClick r:id="rId6">
                          <a:extLst>
                            <a:ext uri="{A12FA001-AC4F-418D-AE19-62706E023703}">
                              <ahyp:hlinkClr xmlns:ahyp="http://schemas.microsoft.com/office/drawing/2018/hyperlinkcolor" val="tx"/>
                            </a:ext>
                          </a:extLst>
                        </a:hlinkClick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254076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C6B2A-08D0-7AE8-17A4-D49B718CB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roquis, art, conception&#10;&#10;Description générée automatiquement">
            <a:extLst>
              <a:ext uri="{FF2B5EF4-FFF2-40B4-BE49-F238E27FC236}">
                <a16:creationId xmlns:a16="http://schemas.microsoft.com/office/drawing/2014/main" id="{551DF237-E3CB-44F4-859E-A851B1A9A4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6965577" y="1653092"/>
            <a:ext cx="5226424" cy="5226424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3245278B-DF97-7550-4B03-C4FA6F7D9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2" y="443729"/>
            <a:ext cx="10819888" cy="85907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r-FR" sz="4400" b="1" dirty="0">
                <a:solidFill>
                  <a:srgbClr val="1C3D7D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Calendrier à venir du SNECOREP</a:t>
            </a:r>
            <a:endParaRPr lang="fr-FR" sz="4400" dirty="0">
              <a:latin typeface="Montserrat" panose="00000500000000000000" pitchFamily="2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925ECFB-DF13-08DE-037B-0AEF5CFA54B5}"/>
              </a:ext>
            </a:extLst>
          </p:cNvPr>
          <p:cNvSpPr/>
          <p:nvPr/>
        </p:nvSpPr>
        <p:spPr>
          <a:xfrm>
            <a:off x="1787964" y="1653092"/>
            <a:ext cx="4472411" cy="146730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3200" b="1" dirty="0">
                <a:latin typeface="Montserrat" panose="00000500000000000000" pitchFamily="2" charset="0"/>
              </a:rPr>
              <a:t>Assemblée Générale</a:t>
            </a:r>
            <a:r>
              <a:rPr lang="fr-FR" sz="2000" dirty="0">
                <a:latin typeface="Montserrat" panose="00000500000000000000" pitchFamily="2" charset="0"/>
              </a:rPr>
              <a:t> </a:t>
            </a:r>
          </a:p>
          <a:p>
            <a:pPr algn="ctr"/>
            <a:r>
              <a:rPr lang="fr-FR" sz="2000" dirty="0">
                <a:latin typeface="Montserrat" panose="00000500000000000000" pitchFamily="2" charset="0"/>
              </a:rPr>
              <a:t>Journée 05/06/2025</a:t>
            </a:r>
            <a:endParaRPr lang="fr-FR" sz="2400" dirty="0">
              <a:latin typeface="Montserrat" panose="00000500000000000000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5BF302F-07F5-BA48-DE8B-3E2038510136}"/>
              </a:ext>
            </a:extLst>
          </p:cNvPr>
          <p:cNvSpPr/>
          <p:nvPr/>
        </p:nvSpPr>
        <p:spPr>
          <a:xfrm>
            <a:off x="6961233" y="1937801"/>
            <a:ext cx="4472411" cy="1497732"/>
          </a:xfrm>
          <a:prstGeom prst="roundRect">
            <a:avLst>
              <a:gd name="adj" fmla="val 11274"/>
            </a:avLst>
          </a:prstGeom>
          <a:solidFill>
            <a:srgbClr val="61BFC2"/>
          </a:solidFill>
          <a:ln>
            <a:solidFill>
              <a:srgbClr val="61BFC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800" b="1" dirty="0">
                <a:latin typeface="Montserrat" panose="00000500000000000000" pitchFamily="2" charset="0"/>
              </a:rPr>
              <a:t>Matinée thématique avec</a:t>
            </a:r>
            <a:r>
              <a:rPr lang="fr-FR" sz="3200" b="1" dirty="0">
                <a:latin typeface="Montserrat" panose="00000500000000000000" pitchFamily="2" charset="0"/>
              </a:rPr>
              <a:t> ABB</a:t>
            </a:r>
          </a:p>
          <a:p>
            <a:pPr algn="ctr"/>
            <a:r>
              <a:rPr lang="fr-FR" sz="2000" dirty="0">
                <a:latin typeface="Montserrat" panose="00000500000000000000" pitchFamily="2" charset="0"/>
              </a:rPr>
              <a:t>29/09/2025 – 9H30 à 14H</a:t>
            </a:r>
            <a:endParaRPr lang="fr-FR" sz="2400" dirty="0">
              <a:latin typeface="Montserrat" panose="00000500000000000000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75698A8-BD03-992D-BA91-890B24F68633}"/>
              </a:ext>
            </a:extLst>
          </p:cNvPr>
          <p:cNvSpPr/>
          <p:nvPr/>
        </p:nvSpPr>
        <p:spPr>
          <a:xfrm>
            <a:off x="6961233" y="4266304"/>
            <a:ext cx="4472412" cy="1585950"/>
          </a:xfrm>
          <a:prstGeom prst="roundRect">
            <a:avLst/>
          </a:prstGeom>
          <a:solidFill>
            <a:srgbClr val="61BFC2"/>
          </a:solidFill>
          <a:ln>
            <a:solidFill>
              <a:srgbClr val="61BFC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800" b="1" dirty="0">
                <a:highlight>
                  <a:srgbClr val="61BFC2"/>
                </a:highlight>
                <a:latin typeface="Montserrat" panose="00000500000000000000" pitchFamily="2" charset="0"/>
              </a:rPr>
              <a:t>Rencontre en </a:t>
            </a:r>
          </a:p>
          <a:p>
            <a:pPr algn="ctr"/>
            <a:r>
              <a:rPr lang="fr-FR" sz="2800" b="1" dirty="0">
                <a:highlight>
                  <a:srgbClr val="61BFC2"/>
                </a:highlight>
                <a:latin typeface="Montserrat" panose="00000500000000000000" pitchFamily="2" charset="0"/>
              </a:rPr>
              <a:t>Hauts de France</a:t>
            </a:r>
            <a:endParaRPr lang="fr-FR" sz="3200" b="1" dirty="0">
              <a:highlight>
                <a:srgbClr val="61BFC2"/>
              </a:highlight>
              <a:latin typeface="Montserrat" panose="00000500000000000000" pitchFamily="2" charset="0"/>
            </a:endParaRPr>
          </a:p>
          <a:p>
            <a:pPr algn="ctr"/>
            <a:r>
              <a:rPr lang="fr-FR" sz="2000" dirty="0">
                <a:highlight>
                  <a:srgbClr val="61BFC2"/>
                </a:highlight>
                <a:latin typeface="Montserrat" panose="00000500000000000000" pitchFamily="2" charset="0"/>
              </a:rPr>
              <a:t>14/10/2025 – Matin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E3EB9C4-ED02-FEA2-036E-D18B37670C30}"/>
              </a:ext>
            </a:extLst>
          </p:cNvPr>
          <p:cNvSpPr/>
          <p:nvPr/>
        </p:nvSpPr>
        <p:spPr>
          <a:xfrm>
            <a:off x="1787964" y="3884578"/>
            <a:ext cx="4534459" cy="1555028"/>
          </a:xfrm>
          <a:prstGeom prst="roundRect">
            <a:avLst/>
          </a:prstGeom>
          <a:solidFill>
            <a:srgbClr val="1C3D7D"/>
          </a:solidFill>
          <a:ln>
            <a:solidFill>
              <a:srgbClr val="61BFC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800" b="1" dirty="0">
                <a:highlight>
                  <a:srgbClr val="1C3D7D"/>
                </a:highlight>
                <a:latin typeface="Montserrat" panose="00000500000000000000" pitchFamily="2" charset="0"/>
              </a:rPr>
              <a:t>Commission Label</a:t>
            </a:r>
            <a:endParaRPr lang="fr-FR" sz="3200" b="1" dirty="0">
              <a:highlight>
                <a:srgbClr val="1C3D7D"/>
              </a:highlight>
              <a:latin typeface="Montserrat" panose="00000500000000000000" pitchFamily="2" charset="0"/>
            </a:endParaRPr>
          </a:p>
          <a:p>
            <a:pPr algn="ctr"/>
            <a:r>
              <a:rPr lang="fr-FR" sz="2000" dirty="0">
                <a:highlight>
                  <a:srgbClr val="1C3D7D"/>
                </a:highlight>
                <a:latin typeface="Montserrat" panose="00000500000000000000" pitchFamily="2" charset="0"/>
              </a:rPr>
              <a:t>30/09/2025</a:t>
            </a:r>
          </a:p>
          <a:p>
            <a:pPr algn="ctr"/>
            <a:r>
              <a:rPr lang="fr-FR" sz="2000" dirty="0">
                <a:highlight>
                  <a:srgbClr val="1C3D7D"/>
                </a:highlight>
                <a:latin typeface="Montserrat" panose="00000500000000000000" pitchFamily="2" charset="0"/>
              </a:rPr>
              <a:t>(Dépôt dossier 07/2025)</a:t>
            </a:r>
            <a:endParaRPr lang="fr-FR" sz="2400" dirty="0">
              <a:highlight>
                <a:srgbClr val="1C3D7D"/>
              </a:highlight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4651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C1D1A8-72A1-8005-8F5D-925F619A4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1790" y="2704824"/>
            <a:ext cx="7523545" cy="2415816"/>
          </a:xfrm>
        </p:spPr>
        <p:txBody>
          <a:bodyPr>
            <a:normAutofit/>
          </a:bodyPr>
          <a:lstStyle/>
          <a:p>
            <a:pPr algn="ctr"/>
            <a:r>
              <a:rPr lang="fr-FR" sz="6600" b="1" dirty="0">
                <a:solidFill>
                  <a:srgbClr val="3882C2"/>
                </a:solidFill>
                <a:latin typeface="Montserrat" panose="00000500000000000000" pitchFamily="2" charset="0"/>
              </a:rPr>
              <a:t>Merci de votre attention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CD02279-FB79-957D-09D5-219B67B423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27"/>
          <a:stretch/>
        </p:blipFill>
        <p:spPr>
          <a:xfrm>
            <a:off x="126386" y="104162"/>
            <a:ext cx="7434704" cy="26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78647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74BE4FB3D7D045BAB0219681EC5439" ma:contentTypeVersion="14" ma:contentTypeDescription="Crée un document." ma:contentTypeScope="" ma:versionID="8b7bae7bc6994081fccafe59a8a9f1e1">
  <xsd:schema xmlns:xsd="http://www.w3.org/2001/XMLSchema" xmlns:xs="http://www.w3.org/2001/XMLSchema" xmlns:p="http://schemas.microsoft.com/office/2006/metadata/properties" xmlns:ns2="b1b3e4ad-cbcc-410c-b933-f2d96c83f98c" xmlns:ns3="9daed285-81c3-49ff-b705-bbc26c42e2d0" targetNamespace="http://schemas.microsoft.com/office/2006/metadata/properties" ma:root="true" ma:fieldsID="d1a8aaa14b59beaba989f1eaeda56b06" ns2:_="" ns3:_="">
    <xsd:import namespace="b1b3e4ad-cbcc-410c-b933-f2d96c83f98c"/>
    <xsd:import namespace="9daed285-81c3-49ff-b705-bbc26c42e2d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b3e4ad-cbcc-410c-b933-f2d96c83f9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6983dd2d-fe85-47ae-af35-39ec513b7bb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aed285-81c3-49ff-b705-bbc26c42e2d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512cc194-f686-48d9-ac86-ba8d51a96e9b}" ma:internalName="TaxCatchAll" ma:showField="CatchAllData" ma:web="9daed285-81c3-49ff-b705-bbc26c42e2d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aed285-81c3-49ff-b705-bbc26c42e2d0" xsi:nil="true"/>
    <lcf76f155ced4ddcb4097134ff3c332f xmlns="b1b3e4ad-cbcc-410c-b933-f2d96c83f98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7CA0CF9-AEB5-40C4-A385-00F1A22E29D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589D8D3-EB52-4D84-B2FB-07C8E002E9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b3e4ad-cbcc-410c-b933-f2d96c83f98c"/>
    <ds:schemaRef ds:uri="9daed285-81c3-49ff-b705-bbc26c42e2d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54DEAAD-C48F-4B9D-9075-D864697961CD}">
  <ds:schemaRefs>
    <ds:schemaRef ds:uri="http://purl.org/dc/elements/1.1/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9daed285-81c3-49ff-b705-bbc26c42e2d0"/>
    <ds:schemaRef ds:uri="b1b3e4ad-cbcc-410c-b933-f2d96c83f98c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1553</Words>
  <Application>Microsoft Office PowerPoint</Application>
  <PresentationFormat>Grand écran</PresentationFormat>
  <Paragraphs>329</Paragraphs>
  <Slides>35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35</vt:i4>
      </vt:variant>
    </vt:vector>
  </HeadingPairs>
  <TitlesOfParts>
    <vt:vector size="44" baseType="lpstr">
      <vt:lpstr>Aptos</vt:lpstr>
      <vt:lpstr>Aptos Display</vt:lpstr>
      <vt:lpstr>Arial</vt:lpstr>
      <vt:lpstr>Calibri</vt:lpstr>
      <vt:lpstr>Calibri Light</vt:lpstr>
      <vt:lpstr>Montserrat</vt:lpstr>
      <vt:lpstr>Times New Roman</vt:lpstr>
      <vt:lpstr>Wingdings</vt:lpstr>
      <vt:lpstr>Thème Office</vt:lpstr>
      <vt:lpstr>Bienvenue à la réunion thématique Jeudi 15 mai 2025</vt:lpstr>
      <vt:lpstr>Hidrostal Fabricant de pompes Centrifuge</vt:lpstr>
      <vt:lpstr>INTERVENANTS : Augustin BERGE  Eric BRAY  Bertrand FOURNIER</vt:lpstr>
      <vt:lpstr>Matinée thématique</vt:lpstr>
      <vt:lpstr>Agenda</vt:lpstr>
      <vt:lpstr>Présentation PowerPoint</vt:lpstr>
      <vt:lpstr>Brevet original</vt:lpstr>
      <vt:lpstr>Histoire</vt:lpstr>
      <vt:lpstr>Sites de production</vt:lpstr>
      <vt:lpstr>Présentation PowerPoint</vt:lpstr>
      <vt:lpstr>Nos valeurs</vt:lpstr>
      <vt:lpstr>Présentation PowerPoint</vt:lpstr>
      <vt:lpstr>La gamme Hidrostal</vt:lpstr>
      <vt:lpstr>IPS SuperBetsy</vt:lpstr>
      <vt:lpstr>Gamme Bedford</vt:lpstr>
      <vt:lpstr>Présentation PowerPoint</vt:lpstr>
      <vt:lpstr>Inventeur et leader de la technologie</vt:lpstr>
      <vt:lpstr>La roue à vis centrifuge</vt:lpstr>
      <vt:lpstr>Les matériaux utilisés</vt:lpstr>
      <vt:lpstr>Présentation PowerPoint</vt:lpstr>
      <vt:lpstr>Les moteurs</vt:lpstr>
      <vt:lpstr>Nouvelle gamme - Tuma</vt:lpstr>
      <vt:lpstr>Pourquoi l’asynchrone?</vt:lpstr>
      <vt:lpstr>Présentation PowerPoint</vt:lpstr>
      <vt:lpstr>Présentation PowerPoint</vt:lpstr>
      <vt:lpstr>Son fonctionnement</vt:lpstr>
      <vt:lpstr>Ce qu’il apporte</vt:lpstr>
      <vt:lpstr>Présentation PowerPoint</vt:lpstr>
      <vt:lpstr>Présentation PowerPoint</vt:lpstr>
      <vt:lpstr>Les rendements</vt:lpstr>
      <vt:lpstr>Présentation PowerPoint</vt:lpstr>
      <vt:lpstr>Cout de Cycle de vie du produit</vt:lpstr>
      <vt:lpstr>QUESTIONS OUVERTES</vt:lpstr>
      <vt:lpstr>Calendrier à venir du SNECOREP</vt:lpstr>
      <vt:lpstr>Merci de votre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BRIERE Corinne</dc:creator>
  <cp:lastModifiedBy>RUMEAU Christophe</cp:lastModifiedBy>
  <cp:revision>46</cp:revision>
  <dcterms:created xsi:type="dcterms:W3CDTF">2025-05-13T14:11:37Z</dcterms:created>
  <dcterms:modified xsi:type="dcterms:W3CDTF">2025-05-15T07:13:26Z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2025-05-14T00:00:00Z</vt:filetime>
  </property>
  <property fmtid="{D5CDD505-2E9C-101B-9397-08002B2CF9AE}" pid="3" name="Created">
    <vt:filetime>2025-05-12T00:00:00Z</vt:filetime>
  </property>
  <property fmtid="{D5CDD505-2E9C-101B-9397-08002B2CF9AE}" pid="4" name="ContentTypeId">
    <vt:lpwstr>0x0101004A74BE4FB3D7D045BAB0219681EC5439</vt:lpwstr>
  </property>
  <property fmtid="{D5CDD505-2E9C-101B-9397-08002B2CF9AE}" pid="5" name="Creator">
    <vt:lpwstr>Power PDF Create</vt:lpwstr>
  </property>
  <property fmtid="{D5CDD505-2E9C-101B-9397-08002B2CF9AE}" pid="6" name="Producer">
    <vt:lpwstr>Power PDF Create</vt:lpwstr>
  </property>
  <property fmtid="{D5CDD505-2E9C-101B-9397-08002B2CF9AE}" pid="7" name="MediaServiceImageTags">
    <vt:lpwstr/>
  </property>
</Properties>
</file>